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theme/theme8.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9.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56.JPG" ContentType="image/pn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 id="2147483680" r:id="rId2"/>
    <p:sldMasterId id="2147483667" r:id="rId3"/>
    <p:sldMasterId id="2147483771" r:id="rId4"/>
    <p:sldMasterId id="2147483797" r:id="rId5"/>
    <p:sldMasterId id="2147483845" r:id="rId6"/>
    <p:sldMasterId id="2147483850" r:id="rId7"/>
    <p:sldMasterId id="2147483864" r:id="rId8"/>
    <p:sldMasterId id="2147483866" r:id="rId9"/>
    <p:sldMasterId id="2147483876" r:id="rId10"/>
  </p:sldMasterIdLst>
  <p:notesMasterIdLst>
    <p:notesMasterId r:id="rId154"/>
  </p:notesMasterIdLst>
  <p:handoutMasterIdLst>
    <p:handoutMasterId r:id="rId155"/>
  </p:handoutMasterIdLst>
  <p:sldIdLst>
    <p:sldId id="256" r:id="rId11"/>
    <p:sldId id="266" r:id="rId12"/>
    <p:sldId id="280" r:id="rId13"/>
    <p:sldId id="1652" r:id="rId14"/>
    <p:sldId id="1838" r:id="rId15"/>
    <p:sldId id="296" r:id="rId16"/>
    <p:sldId id="292" r:id="rId17"/>
    <p:sldId id="289" r:id="rId18"/>
    <p:sldId id="300" r:id="rId19"/>
    <p:sldId id="304" r:id="rId20"/>
    <p:sldId id="1653" r:id="rId21"/>
    <p:sldId id="315" r:id="rId22"/>
    <p:sldId id="1654" r:id="rId23"/>
    <p:sldId id="320" r:id="rId24"/>
    <p:sldId id="521" r:id="rId25"/>
    <p:sldId id="318" r:id="rId26"/>
    <p:sldId id="319" r:id="rId27"/>
    <p:sldId id="330" r:id="rId28"/>
    <p:sldId id="1837" r:id="rId29"/>
    <p:sldId id="1859" r:id="rId30"/>
    <p:sldId id="322" r:id="rId31"/>
    <p:sldId id="317" r:id="rId32"/>
    <p:sldId id="324" r:id="rId33"/>
    <p:sldId id="325" r:id="rId34"/>
    <p:sldId id="1860" r:id="rId35"/>
    <p:sldId id="1861" r:id="rId36"/>
    <p:sldId id="1843" r:id="rId37"/>
    <p:sldId id="333" r:id="rId38"/>
    <p:sldId id="335" r:id="rId39"/>
    <p:sldId id="336" r:id="rId40"/>
    <p:sldId id="331" r:id="rId41"/>
    <p:sldId id="382" r:id="rId42"/>
    <p:sldId id="383" r:id="rId43"/>
    <p:sldId id="497" r:id="rId44"/>
    <p:sldId id="385" r:id="rId45"/>
    <p:sldId id="339" r:id="rId46"/>
    <p:sldId id="337" r:id="rId47"/>
    <p:sldId id="340" r:id="rId48"/>
    <p:sldId id="341" r:id="rId49"/>
    <p:sldId id="342" r:id="rId50"/>
    <p:sldId id="386" r:id="rId51"/>
    <p:sldId id="498" r:id="rId52"/>
    <p:sldId id="499" r:id="rId53"/>
    <p:sldId id="257" r:id="rId54"/>
    <p:sldId id="387" r:id="rId55"/>
    <p:sldId id="501" r:id="rId56"/>
    <p:sldId id="349" r:id="rId57"/>
    <p:sldId id="503" r:id="rId58"/>
    <p:sldId id="377" r:id="rId59"/>
    <p:sldId id="379" r:id="rId60"/>
    <p:sldId id="504" r:id="rId61"/>
    <p:sldId id="506" r:id="rId62"/>
    <p:sldId id="500" r:id="rId63"/>
    <p:sldId id="388" r:id="rId64"/>
    <p:sldId id="407" r:id="rId65"/>
    <p:sldId id="391" r:id="rId66"/>
    <p:sldId id="393" r:id="rId67"/>
    <p:sldId id="395" r:id="rId68"/>
    <p:sldId id="396" r:id="rId69"/>
    <p:sldId id="398" r:id="rId70"/>
    <p:sldId id="403" r:id="rId71"/>
    <p:sldId id="404" r:id="rId72"/>
    <p:sldId id="405" r:id="rId73"/>
    <p:sldId id="406" r:id="rId74"/>
    <p:sldId id="542" r:id="rId75"/>
    <p:sldId id="408" r:id="rId76"/>
    <p:sldId id="410" r:id="rId77"/>
    <p:sldId id="411" r:id="rId78"/>
    <p:sldId id="1724" r:id="rId79"/>
    <p:sldId id="507" r:id="rId80"/>
    <p:sldId id="1907" r:id="rId81"/>
    <p:sldId id="510" r:id="rId82"/>
    <p:sldId id="512" r:id="rId83"/>
    <p:sldId id="1908" r:id="rId84"/>
    <p:sldId id="514" r:id="rId85"/>
    <p:sldId id="1909" r:id="rId86"/>
    <p:sldId id="1910" r:id="rId87"/>
    <p:sldId id="1911" r:id="rId88"/>
    <p:sldId id="427" r:id="rId89"/>
    <p:sldId id="1733" r:id="rId90"/>
    <p:sldId id="1734" r:id="rId91"/>
    <p:sldId id="429" r:id="rId92"/>
    <p:sldId id="430" r:id="rId93"/>
    <p:sldId id="431" r:id="rId94"/>
    <p:sldId id="432" r:id="rId95"/>
    <p:sldId id="1739" r:id="rId96"/>
    <p:sldId id="1688" r:id="rId97"/>
    <p:sldId id="443" r:id="rId98"/>
    <p:sldId id="1748" r:id="rId99"/>
    <p:sldId id="453" r:id="rId100"/>
    <p:sldId id="454" r:id="rId101"/>
    <p:sldId id="455" r:id="rId102"/>
    <p:sldId id="1693" r:id="rId103"/>
    <p:sldId id="459" r:id="rId104"/>
    <p:sldId id="1756" r:id="rId105"/>
    <p:sldId id="460" r:id="rId106"/>
    <p:sldId id="461" r:id="rId107"/>
    <p:sldId id="1757" r:id="rId108"/>
    <p:sldId id="1695" r:id="rId109"/>
    <p:sldId id="466" r:id="rId110"/>
    <p:sldId id="1772" r:id="rId111"/>
    <p:sldId id="470" r:id="rId112"/>
    <p:sldId id="1774" r:id="rId113"/>
    <p:sldId id="1775" r:id="rId114"/>
    <p:sldId id="467" r:id="rId115"/>
    <p:sldId id="468" r:id="rId116"/>
    <p:sldId id="1781" r:id="rId117"/>
    <p:sldId id="1782" r:id="rId118"/>
    <p:sldId id="471" r:id="rId119"/>
    <p:sldId id="1792" r:id="rId120"/>
    <p:sldId id="1697" r:id="rId121"/>
    <p:sldId id="1818" r:id="rId122"/>
    <p:sldId id="1912" r:id="rId123"/>
    <p:sldId id="1913" r:id="rId124"/>
    <p:sldId id="1844" r:id="rId125"/>
    <p:sldId id="1845" r:id="rId126"/>
    <p:sldId id="1846" r:id="rId127"/>
    <p:sldId id="1825" r:id="rId128"/>
    <p:sldId id="1721" r:id="rId129"/>
    <p:sldId id="1723" r:id="rId130"/>
    <p:sldId id="1824" r:id="rId131"/>
    <p:sldId id="1806" r:id="rId132"/>
    <p:sldId id="525" r:id="rId133"/>
    <p:sldId id="532" r:id="rId134"/>
    <p:sldId id="529" r:id="rId135"/>
    <p:sldId id="530" r:id="rId136"/>
    <p:sldId id="1858" r:id="rId137"/>
    <p:sldId id="531" r:id="rId138"/>
    <p:sldId id="533" r:id="rId139"/>
    <p:sldId id="534" r:id="rId140"/>
    <p:sldId id="535" r:id="rId141"/>
    <p:sldId id="538" r:id="rId142"/>
    <p:sldId id="536" r:id="rId143"/>
    <p:sldId id="539" r:id="rId144"/>
    <p:sldId id="537" r:id="rId145"/>
    <p:sldId id="540" r:id="rId146"/>
    <p:sldId id="1853" r:id="rId147"/>
    <p:sldId id="1851" r:id="rId148"/>
    <p:sldId id="264" r:id="rId149"/>
    <p:sldId id="1914" r:id="rId150"/>
    <p:sldId id="298" r:id="rId151"/>
    <p:sldId id="299" r:id="rId152"/>
    <p:sldId id="301" r:id="rId1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52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snapToGrid="0" snapToObjects="1" showGuides="1">
      <p:cViewPr varScale="1">
        <p:scale>
          <a:sx n="95" d="100"/>
          <a:sy n="95" d="100"/>
        </p:scale>
        <p:origin x="312" y="78"/>
      </p:cViewPr>
      <p:guideLst>
        <p:guide orient="horz" pos="2160"/>
        <p:guide pos="3840"/>
      </p:guideLst>
    </p:cSldViewPr>
  </p:slideViewPr>
  <p:outlineViewPr>
    <p:cViewPr>
      <p:scale>
        <a:sx n="33" d="100"/>
        <a:sy n="33" d="100"/>
      </p:scale>
      <p:origin x="0" y="-20087"/>
    </p:cViewPr>
  </p:outlineViewPr>
  <p:notesTextViewPr>
    <p:cViewPr>
      <p:scale>
        <a:sx n="3" d="2"/>
        <a:sy n="3" d="2"/>
      </p:scale>
      <p:origin x="0" y="0"/>
    </p:cViewPr>
  </p:notesTextViewPr>
  <p:sorterViewPr>
    <p:cViewPr>
      <p:scale>
        <a:sx n="100" d="100"/>
        <a:sy n="100" d="100"/>
      </p:scale>
      <p:origin x="0" y="-35580"/>
    </p:cViewPr>
  </p:sorterViewPr>
  <p:notesViewPr>
    <p:cSldViewPr snapToGrid="0" snapToObjects="1">
      <p:cViewPr varScale="1">
        <p:scale>
          <a:sx n="60" d="100"/>
          <a:sy n="60" d="100"/>
        </p:scale>
        <p:origin x="3187" y="3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tableStyles" Target="tableStyles.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5.xml"/><Relationship Id="rId95" Type="http://schemas.openxmlformats.org/officeDocument/2006/relationships/slide" Target="slides/slide85.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0" Type="http://schemas.openxmlformats.org/officeDocument/2006/relationships/slide" Target="slides/slide70.xml"/><Relationship Id="rId85" Type="http://schemas.openxmlformats.org/officeDocument/2006/relationships/slide" Target="slides/slide75.xml"/><Relationship Id="rId150" Type="http://schemas.openxmlformats.org/officeDocument/2006/relationships/slide" Target="slides/slide140.xml"/><Relationship Id="rId155" Type="http://schemas.openxmlformats.org/officeDocument/2006/relationships/handoutMaster" Target="handoutMasters/handoutMaster1.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slide" Target="slides/slide130.xml"/><Relationship Id="rId145" Type="http://schemas.openxmlformats.org/officeDocument/2006/relationships/slide" Target="slides/slide13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51" Type="http://schemas.openxmlformats.org/officeDocument/2006/relationships/slide" Target="slides/slide141.xml"/><Relationship Id="rId156" Type="http://schemas.openxmlformats.org/officeDocument/2006/relationships/presProps" Target="presProps.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viewProps" Target="viewProps.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notesMaster" Target="notesMasters/notesMaster1.xml"/><Relationship Id="rId16" Type="http://schemas.openxmlformats.org/officeDocument/2006/relationships/slide" Target="slides/slide6.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4B8BE7-3CFD-C1A1-FAB8-DD569E4498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64D95202-EDC9-3E93-2E44-2E2DA4B95CF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6E2A79-8707-4530-834A-54F9FE3DCF2F}" type="datetimeFigureOut">
              <a:rPr lang="en-AU" smtClean="0"/>
              <a:t>27/04/2023</a:t>
            </a:fld>
            <a:endParaRPr lang="en-AU"/>
          </a:p>
        </p:txBody>
      </p:sp>
      <p:sp>
        <p:nvSpPr>
          <p:cNvPr id="4" name="Footer Placeholder 3">
            <a:extLst>
              <a:ext uri="{FF2B5EF4-FFF2-40B4-BE49-F238E27FC236}">
                <a16:creationId xmlns:a16="http://schemas.microsoft.com/office/drawing/2014/main" id="{01F78B74-7495-CC2F-6827-FCAFB4BC557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FAA80AC7-C744-9C65-D2B1-7682FDCA77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D41F5A-663A-4BDD-914F-5F88F8A01B92}" type="slidenum">
              <a:rPr lang="en-AU" smtClean="0"/>
              <a:t>‹#›</a:t>
            </a:fld>
            <a:endParaRPr lang="en-AU"/>
          </a:p>
        </p:txBody>
      </p:sp>
    </p:spTree>
    <p:extLst>
      <p:ext uri="{BB962C8B-B14F-4D97-AF65-F5344CB8AC3E}">
        <p14:creationId xmlns:p14="http://schemas.microsoft.com/office/powerpoint/2010/main" val="40319434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9D4E3D-0EFB-4950-8F17-A34C8FB65CBD}" type="datetimeFigureOut">
              <a:rPr lang="en-US" smtClean="0"/>
              <a:t>4/27/2023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FCD94E-C4E9-4E07-8B90-22399BF2E8D1}" type="slidenum">
              <a:rPr lang="en-US" smtClean="0"/>
              <a:t>‹#›</a:t>
            </a:fld>
            <a:endParaRPr lang="en-US" dirty="0"/>
          </a:p>
        </p:txBody>
      </p:sp>
    </p:spTree>
    <p:extLst>
      <p:ext uri="{BB962C8B-B14F-4D97-AF65-F5344CB8AC3E}">
        <p14:creationId xmlns:p14="http://schemas.microsoft.com/office/powerpoint/2010/main" val="3368057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w3.org/TR/WCAG21/#target-size"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1512eb8ca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1512eb8ca6_0_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In Outlook, the To, CC, BCC and Subject fields are appropriately spaced out.</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504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900"/>
              </a:spcBef>
              <a:spcAft>
                <a:spcPts val="0"/>
              </a:spcAft>
            </a:pPr>
            <a:r>
              <a:rPr lang="en-GB"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rPr>
              <a:t>About this requirement</a:t>
            </a:r>
            <a:endParaRPr lang="en-US"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Most people use touch as the form of interaction on mobile and tablet devices. Touch is not as granular as mouse interaction and can depend on the size of a person’s fingers. People with certain physical disabilities may find it difficult to activate the correct item if multiple options are available without a minimum of inactive space.</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pPr marL="0" marR="0">
              <a:lnSpc>
                <a:spcPct val="120000"/>
              </a:lnSpc>
              <a:spcBef>
                <a:spcPts val="900"/>
              </a:spcBef>
              <a:spcAft>
                <a:spcPts val="0"/>
              </a:spcAft>
            </a:pPr>
            <a:r>
              <a:rPr lang="en-GB" sz="1800" b="1" spc="-40" dirty="0">
                <a:solidFill>
                  <a:srgbClr val="303030"/>
                </a:solidFill>
                <a:effectLst/>
                <a:latin typeface="ProximaNova-Semibold" panose="02000506030000020004" pitchFamily="50" charset="0"/>
                <a:ea typeface="Times New Roman" panose="02020603050405020304" pitchFamily="18" charset="0"/>
                <a:cs typeface="ProximaNova-Semibold" panose="02000506030000020004" pitchFamily="50" charset="0"/>
              </a:rPr>
              <a:t>Exclusions</a:t>
            </a:r>
            <a:endParaRPr lang="en-US" sz="1800" b="1" spc="-40" dirty="0">
              <a:solidFill>
                <a:srgbClr val="303030"/>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This requirement allows for two exceptions:</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mj-lt"/>
              <a:buAutoNum type="arabicPeriod"/>
            </a:pPr>
            <a:r>
              <a:rPr lang="en-GB" sz="1800" b="1" u="none" strike="noStrike" kern="0" spc="0" dirty="0">
                <a:ln>
                  <a:noFill/>
                </a:ln>
                <a:solidFill>
                  <a:srgbClr val="404040"/>
                </a:solidFill>
                <a:effectLst>
                  <a:glow>
                    <a:srgbClr val="000000"/>
                  </a:glow>
                  <a:outerShdw sx="0" sy="0">
                    <a:srgbClr val="000000"/>
                  </a:outerShdw>
                  <a:reflection stA="0" endPos="0" fadeDir="0" sx="0" sy="0"/>
                </a:effectLst>
                <a:latin typeface="Proxima Nova Cn Lt" panose="02000506030000020004" pitchFamily="50" charset="0"/>
                <a:ea typeface="MS Mincho" panose="02020609040205080304" pitchFamily="49" charset="-128"/>
                <a:cs typeface="Times New Roman" panose="02020603050405020304" pitchFamily="18" charset="0"/>
              </a:rPr>
              <a:t>User agent control: the size of the target is determined by the user agent and is not modified by the author; or</a:t>
            </a:r>
            <a:endParaRPr lang="en-US" sz="1800" b="1" u="none" strike="noStrike" kern="0" spc="0" dirty="0">
              <a:ln>
                <a:noFill/>
              </a:ln>
              <a:solidFill>
                <a:srgbClr val="404040"/>
              </a:solidFill>
              <a:effectLst>
                <a:glow>
                  <a:srgbClr val="000000"/>
                </a:glow>
                <a:outerShdw sx="0" sy="0">
                  <a:srgbClr val="000000"/>
                </a:outerShdw>
                <a:reflection stA="0" endPos="0" fadeDir="0" sx="0" sy="0"/>
              </a:effectLst>
              <a:latin typeface="Proxima Nova Cn Lt" panose="02000506030000020004" pitchFamily="50" charset="0"/>
              <a:ea typeface="MS Mincho" panose="02020609040205080304" pitchFamily="49" charset="-128"/>
              <a:cs typeface="Times New Roman" panose="02020603050405020304" pitchFamily="18" charset="0"/>
            </a:endParaRPr>
          </a:p>
          <a:p>
            <a:pPr marL="342900" marR="0" lvl="0" indent="-342900">
              <a:lnSpc>
                <a:spcPct val="120000"/>
              </a:lnSpc>
              <a:spcBef>
                <a:spcPts val="300"/>
              </a:spcBef>
              <a:spcAft>
                <a:spcPts val="300"/>
              </a:spcAft>
              <a:buFont typeface="Symbol" panose="05050102010706020507" pitchFamily="18" charset="2"/>
              <a:buChar char=""/>
            </a:pPr>
            <a:r>
              <a:rPr lang="en-GB" sz="1800" b="1"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Essential</a:t>
            </a: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 a particular presentation of the target is essential to the information being conveyed</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0" marR="0">
              <a:lnSpc>
                <a:spcPct val="120000"/>
              </a:lnSpc>
              <a:spcBef>
                <a:spcPts val="900"/>
              </a:spcBef>
              <a:spcAft>
                <a:spcPts val="0"/>
              </a:spcAft>
            </a:pPr>
            <a:r>
              <a:rPr lang="en-GB"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rPr>
              <a:t>How to test</a:t>
            </a:r>
            <a:endParaRPr lang="en-US"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342900" marR="0" lvl="0" indent="-342900">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Identify all adjacent touch targets. Turn on screen reader.</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Swipe to each actionable touch target. </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Measure the distance between them.</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726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In the Asana app, there is insufficient space between the Edit and the Mark Complete buttons in the top right-hand corner.</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533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In this example there is no inactive space between the links, other than a light </a:t>
            </a:r>
            <a:r>
              <a:rPr lang="en-GB" sz="1800" dirty="0" err="1">
                <a:effectLst/>
                <a:latin typeface="Proxima Nova Cn Rg" panose="02000506030000020004" pitchFamily="50" charset="0"/>
                <a:ea typeface="MS Mincho" panose="02020609040205080304" pitchFamily="49" charset="-128"/>
                <a:cs typeface="Arial" panose="020B0604020202020204" pitchFamily="34" charset="0"/>
              </a:rPr>
              <a:t>gray</a:t>
            </a:r>
            <a:r>
              <a:rPr lang="en-GB" sz="1800" dirty="0">
                <a:effectLst/>
                <a:latin typeface="Proxima Nova Cn Rg" panose="02000506030000020004" pitchFamily="50" charset="0"/>
                <a:ea typeface="MS Mincho" panose="02020609040205080304" pitchFamily="49" charset="-128"/>
                <a:cs typeface="Arial" panose="020B0604020202020204" pitchFamily="34" charset="0"/>
              </a:rPr>
              <a:t> border.</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3301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Controls have at least 2.5 mm between them</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197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900"/>
              </a:spcBef>
              <a:spcAft>
                <a:spcPts val="0"/>
              </a:spcAft>
            </a:pPr>
            <a:r>
              <a:rPr lang="en-GB"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rPr>
              <a:t>About this requirement</a:t>
            </a:r>
            <a:endParaRPr lang="en-US"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This technique is aimed at visual users only. Although this requirement relies heavily on WCAG2.1 SC 1.4.1: Use of Color, this success criterion allows exceptions for actionable items that differ from text in colour alone if that difference meets colour contrast requirements of a 3:1 ratio. Mobile devices are, by nature, mobile and used in a variety of environments, including full sun and full darkness. This means that colour differences that may be obvious to all users in an office environment could be unclear in other locations.</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In addition to this, actionable items on desktops provide feedback to the user when the user </a:t>
            </a:r>
            <a:r>
              <a:rPr lang="en-GB" sz="1800" dirty="0" err="1">
                <a:effectLst/>
                <a:latin typeface="Proxima Nova Cn Rg" panose="02000506030000020004" pitchFamily="50" charset="0"/>
                <a:ea typeface="MS Mincho" panose="02020609040205080304" pitchFamily="49" charset="-128"/>
                <a:cs typeface="Arial" panose="020B0604020202020204" pitchFamily="34" charset="0"/>
              </a:rPr>
              <a:t>mouses</a:t>
            </a:r>
            <a:r>
              <a:rPr lang="en-GB" sz="1800" dirty="0">
                <a:effectLst/>
                <a:latin typeface="Proxima Nova Cn Rg" panose="02000506030000020004" pitchFamily="50" charset="0"/>
                <a:ea typeface="MS Mincho" panose="02020609040205080304" pitchFamily="49" charset="-128"/>
                <a:cs typeface="Arial" panose="020B0604020202020204" pitchFamily="34" charset="0"/>
              </a:rPr>
              <a:t> over (at the minimum the cursor changes icon) them or tabs to them (at the minimum the address of the actionable item is displayed at the bottom of the screen). In WCAG2 there are requirements to ensure that these focus indicators are clear to all users. Mobile devices do not provide this kind of feedback by default, so an important aspect of indicating actionable items is lost. Thus, this committee believes colour alone is not sufficient to indicate actionable items.</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pPr marL="0" marR="0">
              <a:lnSpc>
                <a:spcPct val="120000"/>
              </a:lnSpc>
              <a:spcBef>
                <a:spcPts val="900"/>
              </a:spcBef>
              <a:spcAft>
                <a:spcPts val="0"/>
              </a:spcAft>
            </a:pPr>
            <a:r>
              <a:rPr lang="en-GB" sz="1800" b="1" spc="-40" dirty="0">
                <a:solidFill>
                  <a:srgbClr val="303030"/>
                </a:solidFill>
                <a:effectLst/>
                <a:latin typeface="ProximaNova-Semibold" panose="02000506030000020004" pitchFamily="50" charset="0"/>
                <a:ea typeface="Times New Roman" panose="02020603050405020304" pitchFamily="18" charset="0"/>
                <a:cs typeface="ProximaNova-Semibold" panose="02000506030000020004" pitchFamily="50" charset="0"/>
              </a:rPr>
              <a:t>Exclusions</a:t>
            </a:r>
            <a:endParaRPr lang="en-US" sz="1800" b="1" spc="-40" dirty="0">
              <a:solidFill>
                <a:srgbClr val="303030"/>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This committee believes that exceptions exist for links that are not inline text. This includes items in a navigation bar, button text (although these do need to meet colour contrast requirements they do not need to meet this requirement) as there is enough visual information to separate these actionable items from text. </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pPr marL="0" marR="0">
              <a:lnSpc>
                <a:spcPct val="120000"/>
              </a:lnSpc>
              <a:spcBef>
                <a:spcPts val="900"/>
              </a:spcBef>
              <a:spcAft>
                <a:spcPts val="0"/>
              </a:spcAft>
            </a:pPr>
            <a:r>
              <a:rPr lang="en-GB"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rPr>
              <a:t>How to test</a:t>
            </a:r>
            <a:endParaRPr lang="en-US"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Identify all actionable items.  </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Verify that colour alone is not used to differentiate actionable items from non-actionable items.</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844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Some text is in black and some is in green. Links are also in green. It is not possible to visually determine what is text and what is a link.</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961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Proxima Nova Cn Rg" panose="02000506030000020004" pitchFamily="50" charset="0"/>
                <a:ea typeface="MS Mincho" panose="02020609040205080304" pitchFamily="49" charset="-128"/>
                <a:cs typeface="Arial" panose="020B0604020202020204" pitchFamily="34" charset="0"/>
              </a:rPr>
              <a:t>Text is black and links are blue.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362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Links are differentiated from text with a colour change and an underline.</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882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900"/>
              </a:spcBef>
              <a:spcAft>
                <a:spcPts val="0"/>
              </a:spcAft>
            </a:pPr>
            <a:r>
              <a:rPr lang="en-GB"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rPr>
              <a:t>About this requirement</a:t>
            </a:r>
            <a:endParaRPr lang="en-US"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When using a mobile device there is less feedback presented to the user as to the functionality available. For example, on a desktop or laptop when the mouse hovers over an actionable item the cursor changes. This does not occur on mobile devices as mobiles are reliant on touch and not mouse movement. As a result it is important to appropriately indicate additional content or functionality so users are aware of them.</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pPr marL="0" marR="0">
              <a:lnSpc>
                <a:spcPct val="120000"/>
              </a:lnSpc>
              <a:spcBef>
                <a:spcPts val="900"/>
              </a:spcBef>
              <a:spcAft>
                <a:spcPts val="0"/>
              </a:spcAft>
            </a:pPr>
            <a:r>
              <a:rPr lang="en-GB"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rPr>
              <a:t>How to test</a:t>
            </a:r>
            <a:endParaRPr lang="en-US"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342900" marR="0" lvl="0" indent="-342900">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Identify all areas of the app where additional content or functionality is added.</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Is there a visual indicator that indicates that swipe will show additional content?</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Does this visual indicator meet colour contrast, touch target size and inactive space requirements?</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141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1512eb8ca6_0_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17" name="Google Shape;217;g21512eb8ca6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Proxima Nova Cn Rg" panose="02000506030000020004" pitchFamily="50" charset="0"/>
                <a:ea typeface="MS Mincho" panose="02020609040205080304" pitchFamily="49" charset="-128"/>
                <a:cs typeface="Arial" panose="020B0604020202020204" pitchFamily="34" charset="0"/>
              </a:rPr>
              <a:t>Swiping from left to right moves to the next tab (from Top Stories to My News). This is not visually indicated anywhere on the page.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866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When on a particular week, you can swipe to the left or right to move between weeks. This does not have a visual indicator. </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137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Two album covers and a small portion of a third album cover is visible on the page. The fact that the majority of the third album is cut off, indicates that swipe can move through additional albums.</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024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900"/>
              </a:spcBef>
              <a:spcAft>
                <a:spcPts val="0"/>
              </a:spcAft>
            </a:pPr>
            <a:r>
              <a:rPr lang="en-GB" sz="14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rPr>
              <a:t>About this requirement</a:t>
            </a:r>
            <a:endParaRPr lang="en-US" sz="14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0" marR="0">
              <a:spcBef>
                <a:spcPts val="600"/>
              </a:spcBef>
              <a:spcAft>
                <a:spcPts val="600"/>
              </a:spcAft>
            </a:pPr>
            <a:r>
              <a:rPr lang="en-GB" sz="1200" dirty="0">
                <a:effectLst/>
                <a:latin typeface="Proxima Nova Cn Rg" panose="02000506030000020004" pitchFamily="50" charset="0"/>
                <a:ea typeface="MS Mincho" panose="02020609040205080304" pitchFamily="49" charset="-128"/>
                <a:cs typeface="Arial" panose="020B0604020202020204" pitchFamily="34" charset="0"/>
              </a:rPr>
              <a:t>Although captions are essential to people who are Deaf or hard of hearing and audio descriptions are essential for people with vision impairments, there are users that either cannot interpret these features or are Deaf-Blind. In this case, the only accessible method is to provide a transcript. Please note that the transcript must include both the audio and visual content in the video. It is not sufficient to have a transcript of only speech.</a:t>
            </a:r>
            <a:endParaRPr lang="en-US" sz="1200" dirty="0">
              <a:effectLst/>
              <a:latin typeface="Proxima Nova Cn Rg" panose="02000506030000020004" pitchFamily="50" charset="0"/>
              <a:ea typeface="MS Mincho" panose="02020609040205080304" pitchFamily="49" charset="-128"/>
              <a:cs typeface="Arial" panose="020B0604020202020204" pitchFamily="34" charset="0"/>
            </a:endParaRPr>
          </a:p>
          <a:p>
            <a:pPr marL="0" marR="0">
              <a:lnSpc>
                <a:spcPct val="120000"/>
              </a:lnSpc>
              <a:spcBef>
                <a:spcPts val="900"/>
              </a:spcBef>
              <a:spcAft>
                <a:spcPts val="0"/>
              </a:spcAft>
            </a:pPr>
            <a:r>
              <a:rPr lang="en-GB" sz="14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rPr>
              <a:t>How to test</a:t>
            </a:r>
            <a:endParaRPr lang="en-US" sz="14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Open the application.</a:t>
            </a:r>
            <a:endParaRPr lang="en-US"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Navigate to the page(s) that contains – or launches – the video or audio player or file link.</a:t>
            </a:r>
            <a:endParaRPr lang="en-US"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Ensure that there is a textual transcript alternative available on the same page as the video or audio player.  </a:t>
            </a:r>
            <a:endParaRPr lang="en-US"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742950" marR="0" lvl="1" indent="-285750" fontAlgn="auto">
              <a:lnSpc>
                <a:spcPct val="120000"/>
              </a:lnSpc>
              <a:spcBef>
                <a:spcPts val="300"/>
              </a:spcBef>
              <a:spcAft>
                <a:spcPts val="300"/>
              </a:spcAft>
              <a:buFont typeface="+mj-lt"/>
              <a:buAutoNum type="alphaLcPeriod"/>
            </a:pPr>
            <a:r>
              <a:rPr lang="en-GB"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Ideally it is adjacent to the video or audio player, with easy access. </a:t>
            </a:r>
            <a:endParaRPr lang="en-US"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742950" marR="0" lvl="1" indent="-285750" fontAlgn="auto">
              <a:lnSpc>
                <a:spcPct val="120000"/>
              </a:lnSpc>
              <a:spcBef>
                <a:spcPts val="300"/>
              </a:spcBef>
              <a:spcAft>
                <a:spcPts val="300"/>
              </a:spcAft>
              <a:buFont typeface="+mj-lt"/>
              <a:buAutoNum type="alphaLcPeriod"/>
            </a:pPr>
            <a:r>
              <a:rPr lang="en-GB"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The transcript may be in the form of text on a separate page in the application, or available as a download, or is available on a web page that is launched from the native app.</a:t>
            </a:r>
            <a:endParaRPr lang="en-US"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742950" marR="0" lvl="1" indent="-285750" fontAlgn="auto">
              <a:lnSpc>
                <a:spcPct val="120000"/>
              </a:lnSpc>
              <a:spcBef>
                <a:spcPts val="300"/>
              </a:spcBef>
              <a:spcAft>
                <a:spcPts val="300"/>
              </a:spcAft>
              <a:buFont typeface="+mj-lt"/>
              <a:buAutoNum type="alphaLcPeriod"/>
            </a:pPr>
            <a:r>
              <a:rPr lang="en-GB"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Access and read the transcript to ensure the textual transcript accurately reflects the content of the video or audio file.</a:t>
            </a:r>
            <a:endParaRPr lang="en-US"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742950" marR="0" lvl="1" indent="-285750" fontAlgn="auto">
              <a:lnSpc>
                <a:spcPct val="120000"/>
              </a:lnSpc>
              <a:spcBef>
                <a:spcPts val="300"/>
              </a:spcBef>
              <a:spcAft>
                <a:spcPts val="300"/>
              </a:spcAft>
              <a:buFont typeface="+mj-lt"/>
              <a:buAutoNum type="alphaLcPeriod"/>
            </a:pPr>
            <a:r>
              <a:rPr lang="en-GB"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Ensure the transcript is perceivable and operable using the built-in screen reader feature on mobile, whether on a page, webpage or PDF. </a:t>
            </a:r>
            <a:endParaRPr lang="en-US"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742950" marR="0" lvl="1" indent="-285750" fontAlgn="auto">
              <a:lnSpc>
                <a:spcPct val="120000"/>
              </a:lnSpc>
              <a:spcBef>
                <a:spcPts val="300"/>
              </a:spcBef>
              <a:spcAft>
                <a:spcPts val="300"/>
              </a:spcAft>
              <a:buFont typeface="+mj-lt"/>
              <a:buAutoNum type="alphaLcPeriod"/>
            </a:pPr>
            <a:r>
              <a:rPr lang="en-GB"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Ensure that any links to the transcript, or a title for the transcript document, is descriptive and clearly identifies the transcript as the content. </a:t>
            </a:r>
            <a:endParaRPr lang="en-US" sz="12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78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In the CW app, you can watch episodes of different television shows. The episodes do not have a transcript.</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266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In this example the transcript does not include descriptions of the visuals.</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020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A video showing the exercise is accompanied with a text transcript that accurately describes the entire video.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771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900"/>
              </a:spcBef>
              <a:spcAft>
                <a:spcPts val="0"/>
              </a:spcAft>
            </a:pPr>
            <a:r>
              <a:rPr lang="en-GB"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rPr>
              <a:t>About this requirement</a:t>
            </a:r>
            <a:endParaRPr lang="en-US"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As a mobile device has a small screen, if field labels are positioned far away from their respective input fields it is possible that they will not appear on the screen at the same time as the field that they describe. In addition, where a field label is positioned close to other input fields it may be unclear to some users which field the field label describes.</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pPr marL="0" marR="0">
              <a:lnSpc>
                <a:spcPct val="120000"/>
              </a:lnSpc>
              <a:spcBef>
                <a:spcPts val="900"/>
              </a:spcBef>
              <a:spcAft>
                <a:spcPts val="0"/>
              </a:spcAft>
            </a:pPr>
            <a:r>
              <a:rPr lang="en-GB"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rPr>
              <a:t>How to test</a:t>
            </a:r>
            <a:endParaRPr lang="en-US"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Review the application for form fields</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Ensure that all form fields have adjacent field labels</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When two or more form fields appear on the same screen, ensure that field labels appear adjacent to their respective form fields and are placed closest to their form field than other form fields</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Ensure that field label spacing and layout is consistent between like form fields on the same screen.</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Ensure that all form fields and field labels maintain accessible colour contrast ratios in all states (e.g. selected/not selected)  </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604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The radio button is equidistant from the Yes option and the No option. In addition to the unselected radio button not meeting colour contrast, it is not clear which option is selected.</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4436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Each field label (Service, Account, Key) is equidistant from the input field above and below the respective field. Although there is a border between one field and another, it does not meet colour contrast requirements.</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57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15d039be27_0_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28" name="Google Shape;328;g215d039be2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In this example, the field labels (Select a receipt type and Description) are closer to their respective input fields than to any other input field.</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78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In this example, the field labels (Select a receipt type and Description) are closer to their respective input fields than to any other input field.</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1711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Proxima Nova Cn Rg" panose="02000506030000020004" pitchFamily="50" charset="0"/>
                <a:ea typeface="MS Mincho" panose="02020609040205080304" pitchFamily="49" charset="-128"/>
                <a:cs typeface="Arial" panose="020B0604020202020204" pitchFamily="34" charset="0"/>
              </a:rPr>
              <a:t>VoiceOver users include blind and low-vision users, as well as users with some cognitive or learning difficulties.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0666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In this example, the links in the highlighted region cannot be identified by VoiceOver as they simply read as “link.</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8528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Coronavirus card is read by VO but is not actionable</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3813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In this crossword app, when </a:t>
            </a:r>
            <a:r>
              <a:rPr lang="en-GB" sz="1800" dirty="0" err="1">
                <a:effectLst/>
                <a:latin typeface="Proxima Nova Cn Rg" panose="02000506030000020004" pitchFamily="50" charset="0"/>
                <a:ea typeface="MS Mincho" panose="02020609040205080304" pitchFamily="49" charset="-128"/>
                <a:cs typeface="Arial" panose="020B0604020202020204" pitchFamily="34" charset="0"/>
              </a:rPr>
              <a:t>TalkBack</a:t>
            </a:r>
            <a:r>
              <a:rPr lang="en-GB" sz="1800" dirty="0">
                <a:effectLst/>
                <a:latin typeface="Proxima Nova Cn Rg" panose="02000506030000020004" pitchFamily="50" charset="0"/>
                <a:ea typeface="MS Mincho" panose="02020609040205080304" pitchFamily="49" charset="-128"/>
                <a:cs typeface="Arial" panose="020B0604020202020204" pitchFamily="34" charset="0"/>
              </a:rPr>
              <a:t> is focused on an across clue, activating that clue won’t take the user to the crossword, but instead swap to a down clue. Fig. 1: Across clue in focus. Fig. 2: On activating the clue.</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2120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Should be released in April 2023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66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Should be released in April 2023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6638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Should be released in April 2023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9571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Should be released in April 2023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715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ICT Testing Symposium 2017 Town Hall</a:t>
            </a:r>
          </a:p>
        </p:txBody>
      </p:sp>
      <p:sp>
        <p:nvSpPr>
          <p:cNvPr id="4" name="Slide Number Placeholder 3"/>
          <p:cNvSpPr>
            <a:spLocks noGrp="1"/>
          </p:cNvSpPr>
          <p:nvPr>
            <p:ph type="sldNum" sz="quarter" idx="5"/>
          </p:nvPr>
        </p:nvSpPr>
        <p:spPr/>
        <p:txBody>
          <a:bodyPr/>
          <a:lstStyle/>
          <a:p>
            <a:fld id="{B5FCD94E-C4E9-4E07-8B90-22399BF2E8D1}" type="slidenum">
              <a:rPr lang="en-US" smtClean="0"/>
              <a:t>12</a:t>
            </a:fld>
            <a:endParaRPr lang="en-US" dirty="0"/>
          </a:p>
        </p:txBody>
      </p:sp>
    </p:spTree>
    <p:extLst>
      <p:ext uri="{BB962C8B-B14F-4D97-AF65-F5344CB8AC3E}">
        <p14:creationId xmlns:p14="http://schemas.microsoft.com/office/powerpoint/2010/main" val="34341831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Should be released in September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6362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Should be released in September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2967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Should be released in September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8936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Should be released in September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1851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03" name="Google Shape;20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FCD94E-C4E9-4E07-8B90-22399BF2E8D1}" type="slidenum">
              <a:rPr lang="en-US" smtClean="0"/>
              <a:t>18</a:t>
            </a:fld>
            <a:endParaRPr lang="en-US" dirty="0"/>
          </a:p>
        </p:txBody>
      </p:sp>
    </p:spTree>
    <p:extLst>
      <p:ext uri="{BB962C8B-B14F-4D97-AF65-F5344CB8AC3E}">
        <p14:creationId xmlns:p14="http://schemas.microsoft.com/office/powerpoint/2010/main" val="987790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Proxima Nova"/>
                <a:ea typeface="MS Mincho" panose="020B0400000000000000" pitchFamily="49" charset="-128"/>
                <a:cs typeface="Arial" panose="020B0604020202020204" pitchFamily="34" charset="0"/>
              </a:rPr>
              <a:t>Two rows of content under the “Top Stories” heading indicate that more content is visible on swipe as part of the content is cut off. There is a link labelled “See more” and the same content is shown when this link is activated as the additional content on swipe.</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108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Proxima Nova" panose="02000506030000020004"/>
                <a:ea typeface="MS Mincho" panose="020B0400000000000000" pitchFamily="49" charset="-128"/>
                <a:cs typeface="Arial" panose="020B0604020202020204" pitchFamily="34" charset="0"/>
              </a:rPr>
              <a:t>When viewing the weather on Google you can select and drag the slider to determine the weather at certain times during the day. You can also tap on one of the times to move the slider to that specific time.</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538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900"/>
              </a:spcBef>
              <a:spcAft>
                <a:spcPts val="0"/>
              </a:spcAft>
            </a:pPr>
            <a:r>
              <a:rPr lang="en-GB" sz="1800" b="1" u="sng"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rPr>
              <a:t>About this requirement</a:t>
            </a:r>
            <a:endParaRPr lang="en-US"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Most people use touch as the form of interaction on mobile and tablet devices. Touch is not as granular as mouse interaction and can depend on the size of a person’s fingers. People with certain physical disabilities may find it difficult to activate very small touch targets.</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This requirement is the same as </a:t>
            </a:r>
            <a:r>
              <a:rPr lang="en-US" sz="1800" u="sng" dirty="0">
                <a:solidFill>
                  <a:srgbClr val="0000FF"/>
                </a:solidFill>
                <a:effectLst/>
                <a:latin typeface="Proxima Nova Cn Rg" panose="02000506030000020004" pitchFamily="50" charset="0"/>
                <a:ea typeface="MS Mincho" panose="02020609040205080304" pitchFamily="49" charset="-128"/>
                <a:cs typeface="Arial" panose="020B0604020202020204" pitchFamily="34" charset="0"/>
                <a:hlinkClick r:id="rId3"/>
              </a:rPr>
              <a:t>SC 2.5.5: Target Size</a:t>
            </a:r>
            <a:r>
              <a:rPr lang="en-US" sz="1800" dirty="0">
                <a:effectLst/>
                <a:latin typeface="Proxima Nova Cn Rg" panose="02000506030000020004" pitchFamily="50" charset="0"/>
                <a:ea typeface="MS Mincho" panose="02020609040205080304" pitchFamily="49" charset="-128"/>
                <a:cs typeface="Arial" panose="020B0604020202020204" pitchFamily="34" charset="0"/>
              </a:rPr>
              <a:t>, however the following exclusions are </a:t>
            </a:r>
            <a:r>
              <a:rPr lang="en-US" sz="1800" b="1" dirty="0">
                <a:effectLst/>
                <a:latin typeface="Proxima Nova Cn Rg" panose="02000506030000020004" pitchFamily="50" charset="0"/>
                <a:ea typeface="MS Mincho" panose="02020609040205080304" pitchFamily="49" charset="-128"/>
                <a:cs typeface="Arial" panose="020B0604020202020204" pitchFamily="34" charset="0"/>
              </a:rPr>
              <a:t>not allowed:</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pPr marL="342900" marR="0" lvl="0" indent="-342900">
              <a:lnSpc>
                <a:spcPct val="120000"/>
              </a:lnSpc>
              <a:spcBef>
                <a:spcPts val="300"/>
              </a:spcBef>
              <a:spcAft>
                <a:spcPts val="300"/>
              </a:spcAft>
              <a:buFont typeface="Symbol" panose="05050102010706020507" pitchFamily="18" charset="2"/>
              <a:buChar char=""/>
            </a:pPr>
            <a:r>
              <a:rPr lang="en-GB" sz="1800" b="1"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Equivalent</a:t>
            </a: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 the target is available through an equivalent link or control on the same page that is at least 44 by 44 CSS pixels; and</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Symbol" panose="05050102010706020507" pitchFamily="18" charset="2"/>
              <a:buChar char=""/>
            </a:pPr>
            <a:r>
              <a:rPr lang="en-GB" sz="1800" b="1" u="sng"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Inline</a:t>
            </a:r>
            <a:r>
              <a:rPr lang="en-GB" sz="1800" u="sng"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 the target is </a:t>
            </a:r>
            <a:r>
              <a:rPr lang="en-GB" sz="1800" b="1"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not text</a:t>
            </a: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 within a sentence or block of text</a:t>
            </a:r>
            <a:b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b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We allow for words not to meet Touch Target Size requirements, but non-word content must meet this requirement. For example, a link “learn more </a:t>
            </a:r>
            <a:r>
              <a:rPr lang="en-GB" sz="1800" u="sng" dirty="0">
                <a:solidFill>
                  <a:srgbClr val="2F5496"/>
                </a:solidFill>
                <a:effectLst/>
                <a:latin typeface="Proxima Nova Cn Rg" panose="02000506030000020004" pitchFamily="50" charset="0"/>
                <a:ea typeface="MS Mincho" panose="02020609040205080304" pitchFamily="49" charset="-128"/>
                <a:cs typeface="ProximaNova-Light" panose="02000506030000020004" pitchFamily="50" charset="0"/>
              </a:rPr>
              <a:t>about us</a:t>
            </a: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 </a:t>
            </a:r>
            <a:r>
              <a:rPr lang="en-GB" sz="1800" b="1"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does not need</a:t>
            </a: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 to meet the requirement, however a footnote or icon, such as “learn more about us ” </a:t>
            </a:r>
            <a:r>
              <a:rPr lang="en-GB" sz="1800" b="1"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does</a:t>
            </a: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 need to meet this requirement. This is because text on mobile devices can be easily increased in size, whereas icons are more difficult to change.</a:t>
            </a:r>
            <a:b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b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The committee believes the term “block of text” means text within a sentence of sentence fragment. A block of text is not a set of links, such as a navigation or footer. Although this text will respond to increase text size features within the mobile device, they are often restricted to fixed size containers and may not resize appropriately.</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0" marR="0">
              <a:lnSpc>
                <a:spcPct val="120000"/>
              </a:lnSpc>
              <a:spcBef>
                <a:spcPts val="900"/>
              </a:spcBef>
              <a:spcAft>
                <a:spcPts val="0"/>
              </a:spcAft>
            </a:pPr>
            <a:r>
              <a:rPr lang="en-GB" sz="1800" b="1" spc="-40" dirty="0">
                <a:solidFill>
                  <a:srgbClr val="303030"/>
                </a:solidFill>
                <a:effectLst/>
                <a:latin typeface="ProximaNova-Semibold" panose="02000506030000020004" pitchFamily="50" charset="0"/>
                <a:ea typeface="Times New Roman" panose="02020603050405020304" pitchFamily="18" charset="0"/>
                <a:cs typeface="ProximaNova-Semibold" panose="02000506030000020004" pitchFamily="50" charset="0"/>
              </a:rPr>
              <a:t>Exclusions</a:t>
            </a:r>
            <a:endParaRPr lang="en-US" sz="1800" b="1" spc="-40" dirty="0">
              <a:solidFill>
                <a:srgbClr val="303030"/>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This requirement allows for two exceptions:</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pPr marL="342900" marR="0" lvl="0" indent="-342900">
              <a:lnSpc>
                <a:spcPct val="120000"/>
              </a:lnSpc>
              <a:spcBef>
                <a:spcPts val="300"/>
              </a:spcBef>
              <a:spcAft>
                <a:spcPts val="300"/>
              </a:spcAft>
              <a:buFont typeface="Symbol" panose="05050102010706020507" pitchFamily="18" charset="2"/>
              <a:buChar char=""/>
            </a:pPr>
            <a:r>
              <a:rPr lang="en-GB" sz="1800" b="1"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Inline: </a:t>
            </a: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the target </a:t>
            </a:r>
            <a:r>
              <a:rPr lang="en-GB" sz="1800" b="1"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is text</a:t>
            </a: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 within a sentence or block of text</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Symbol" panose="05050102010706020507" pitchFamily="18" charset="2"/>
              <a:buChar char=""/>
            </a:pPr>
            <a:r>
              <a:rPr lang="en-GB" sz="1800" b="1"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User agent control</a:t>
            </a: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 the size of the target is determined by the user agent and is not modified by the author; or</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Symbol" panose="05050102010706020507" pitchFamily="18" charset="2"/>
              <a:buChar char=""/>
            </a:pPr>
            <a:r>
              <a:rPr lang="en-GB" sz="1800" b="1"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Essential</a:t>
            </a: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 a particular presentation of the target is essential to the information being conveyed</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0" marR="0">
              <a:lnSpc>
                <a:spcPct val="120000"/>
              </a:lnSpc>
              <a:spcBef>
                <a:spcPts val="900"/>
              </a:spcBef>
              <a:spcAft>
                <a:spcPts val="0"/>
              </a:spcAft>
            </a:pPr>
            <a:r>
              <a:rPr lang="en-GB" sz="1800" b="1" u="sng"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rPr>
              <a:t>How to test</a:t>
            </a:r>
            <a:endParaRPr lang="en-US"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Identify all actionable touch targets.  Turn on screen reader.</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Swipe to each actionable touch target. </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fontAlgn="auto">
              <a:lnSpc>
                <a:spcPct val="120000"/>
              </a:lnSpc>
              <a:spcBef>
                <a:spcPts val="300"/>
              </a:spcBef>
              <a:spcAft>
                <a:spcPts val="300"/>
              </a:spcAft>
              <a:buFont typeface="+mj-lt"/>
              <a:buAutoNum type="arabicPeriod"/>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Measure the size of the actionable touch target.</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671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When visiting the </a:t>
            </a:r>
            <a:r>
              <a:rPr lang="en-GB" sz="1800" dirty="0" err="1">
                <a:effectLst/>
                <a:latin typeface="Proxima Nova Cn Rg" panose="02000506030000020004" pitchFamily="50" charset="0"/>
                <a:ea typeface="MS Mincho" panose="02020609040205080304" pitchFamily="49" charset="-128"/>
                <a:cs typeface="Arial" panose="020B0604020202020204" pitchFamily="34" charset="0"/>
              </a:rPr>
              <a:t>AirBNB</a:t>
            </a:r>
            <a:r>
              <a:rPr lang="en-GB" sz="1800" dirty="0">
                <a:effectLst/>
                <a:latin typeface="Proxima Nova Cn Rg" panose="02000506030000020004" pitchFamily="50" charset="0"/>
                <a:ea typeface="MS Mincho" panose="02020609040205080304" pitchFamily="49" charset="-128"/>
                <a:cs typeface="Arial" panose="020B0604020202020204" pitchFamily="34" charset="0"/>
              </a:rPr>
              <a:t> website, a popup occurs at the top asking if you would like to install the </a:t>
            </a:r>
            <a:r>
              <a:rPr lang="en-GB" sz="1800" dirty="0" err="1">
                <a:effectLst/>
                <a:latin typeface="Proxima Nova Cn Rg" panose="02000506030000020004" pitchFamily="50" charset="0"/>
                <a:ea typeface="MS Mincho" panose="02020609040205080304" pitchFamily="49" charset="-128"/>
                <a:cs typeface="Arial" panose="020B0604020202020204" pitchFamily="34" charset="0"/>
              </a:rPr>
              <a:t>AirBNB</a:t>
            </a:r>
            <a:r>
              <a:rPr lang="en-GB" sz="1800" dirty="0">
                <a:effectLst/>
                <a:latin typeface="Proxima Nova Cn Rg" panose="02000506030000020004" pitchFamily="50" charset="0"/>
                <a:ea typeface="MS Mincho" panose="02020609040205080304" pitchFamily="49" charset="-128"/>
                <a:cs typeface="Arial" panose="020B0604020202020204" pitchFamily="34" charset="0"/>
              </a:rPr>
              <a:t> native app. The only way to close this popup is to activate the small close item in the top left corner. This close item is very small and does not meet touch target size requirements.</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Please note that this is not an Exit Trap as the popup does not overlay the page.</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4731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5.xml"/><Relationship Id="rId4" Type="http://schemas.openxmlformats.org/officeDocument/2006/relationships/image" Target="../media/image17.jp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8.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7.xml"/><Relationship Id="rId4" Type="http://schemas.openxmlformats.org/officeDocument/2006/relationships/image" Target="../media/image10.jpe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9.xml"/><Relationship Id="rId4" Type="http://schemas.openxmlformats.org/officeDocument/2006/relationships/image" Target="../media/image17.jp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midcamp.org" TargetMode="External"/><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2" Type="http://schemas.openxmlformats.org/officeDocument/2006/relationships/hyperlink" Target="http://midcamp.org" TargetMode="External"/><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3" Type="http://schemas.openxmlformats.org/officeDocument/2006/relationships/hyperlink" Target="http://midcamp.org" TargetMode="External"/><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2" Type="http://schemas.openxmlformats.org/officeDocument/2006/relationships/hyperlink" Target="http://midcamp.org" TargetMode="External"/><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2" Type="http://schemas.openxmlformats.org/officeDocument/2006/relationships/hyperlink" Target="http://midcamp.org" TargetMode="External"/><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3" Type="http://schemas.openxmlformats.org/officeDocument/2006/relationships/hyperlink" Target="http://midcamp.org" TargetMode="External"/><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midcamp.org" TargetMode="External"/><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midcamp.org" TargetMode="External"/><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midcamp.org" TargetMode="External"/><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midcamp.org" TargetMode="External"/><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E743297-7418-4D33-BED1-93AB104651FC}"/>
              </a:ext>
            </a:extLst>
          </p:cNvPr>
          <p:cNvSpPr>
            <a:spLocks noGrp="1"/>
          </p:cNvSpPr>
          <p:nvPr>
            <p:ph type="ftr" sz="quarter" idx="11"/>
          </p:nvPr>
        </p:nvSpPr>
        <p:spPr/>
        <p:txBody>
          <a:bodyPr/>
          <a:lstStyle/>
          <a:p>
            <a:endParaRPr lang="en-US" dirty="0"/>
          </a:p>
        </p:txBody>
      </p:sp>
      <p:cxnSp>
        <p:nvCxnSpPr>
          <p:cNvPr id="6" name="Straight Connector 5">
            <a:extLst>
              <a:ext uri="{FF2B5EF4-FFF2-40B4-BE49-F238E27FC236}">
                <a16:creationId xmlns:a16="http://schemas.microsoft.com/office/drawing/2014/main" id="{EFAFD208-BCA3-46B6-9A27-B23BF7433852}"/>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pic>
        <p:nvPicPr>
          <p:cNvPr id="8" name="Picture 7" descr="Twitter_Orange.png">
            <a:extLst>
              <a:ext uri="{FF2B5EF4-FFF2-40B4-BE49-F238E27FC236}">
                <a16:creationId xmlns:a16="http://schemas.microsoft.com/office/drawing/2014/main" id="{57558E5D-3B2F-4C08-B344-D9597B6D94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4196736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232D2C08-9AC2-4DE1-BAC7-0C9CA945770F}"/>
              </a:ext>
            </a:extLst>
          </p:cNvPr>
          <p:cNvSpPr/>
          <p:nvPr userDrawn="1"/>
        </p:nvSpPr>
        <p:spPr>
          <a:xfrm rot="5400000" flipV="1">
            <a:off x="3979442"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iPhone6_mockup_front_white.png">
            <a:extLst>
              <a:ext uri="{FF2B5EF4-FFF2-40B4-BE49-F238E27FC236}">
                <a16:creationId xmlns:a16="http://schemas.microsoft.com/office/drawing/2014/main" id="{F4229A00-DF95-4682-80DD-0C3B83C79C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9487" y="1243444"/>
            <a:ext cx="3588384" cy="5612891"/>
          </a:xfrm>
          <a:prstGeom prst="rect">
            <a:avLst/>
          </a:prstGeom>
        </p:spPr>
      </p:pic>
      <p:pic>
        <p:nvPicPr>
          <p:cNvPr id="13" name="Picture 12" descr="iPhone6_mockup_front_white.png">
            <a:extLst>
              <a:ext uri="{FF2B5EF4-FFF2-40B4-BE49-F238E27FC236}">
                <a16:creationId xmlns:a16="http://schemas.microsoft.com/office/drawing/2014/main" id="{F67E5364-3D9A-4327-A8C3-5CD7ABFB37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81536" y="1245109"/>
            <a:ext cx="3588384" cy="5612891"/>
          </a:xfrm>
          <a:prstGeom prst="rect">
            <a:avLst/>
          </a:prstGeom>
        </p:spPr>
      </p:pic>
      <p:sp>
        <p:nvSpPr>
          <p:cNvPr id="3" name="Date Placeholder 2">
            <a:extLst>
              <a:ext uri="{FF2B5EF4-FFF2-40B4-BE49-F238E27FC236}">
                <a16:creationId xmlns:a16="http://schemas.microsoft.com/office/drawing/2014/main" id="{86CF3081-765D-4C18-A6F6-C72974010B32}"/>
              </a:ext>
            </a:extLst>
          </p:cNvPr>
          <p:cNvSpPr>
            <a:spLocks noGrp="1"/>
          </p:cNvSpPr>
          <p:nvPr>
            <p:ph type="dt" sz="half" idx="10"/>
          </p:nvPr>
        </p:nvSpPr>
        <p:spPr/>
        <p:txBody>
          <a:bodyPr/>
          <a:lstStyle/>
          <a:p>
            <a:fld id="{EDBC42E4-C94E-034E-B1CB-1E765C34D908}" type="datetimeFigureOut">
              <a:rPr lang="en-US" smtClean="0"/>
              <a:t>4/27/2023</a:t>
            </a:fld>
            <a:endParaRPr lang="en-US" dirty="0"/>
          </a:p>
        </p:txBody>
      </p:sp>
      <p:sp>
        <p:nvSpPr>
          <p:cNvPr id="4" name="Footer Placeholder 3">
            <a:extLst>
              <a:ext uri="{FF2B5EF4-FFF2-40B4-BE49-F238E27FC236}">
                <a16:creationId xmlns:a16="http://schemas.microsoft.com/office/drawing/2014/main" id="{AFCC4E67-F16F-4CF0-BCC6-6A34163DDE6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016A427-B109-4B0B-A421-FC5FC5944B9E}"/>
              </a:ext>
            </a:extLst>
          </p:cNvPr>
          <p:cNvSpPr>
            <a:spLocks noGrp="1"/>
          </p:cNvSpPr>
          <p:nvPr>
            <p:ph type="sldNum" sz="quarter" idx="12"/>
          </p:nvPr>
        </p:nvSpPr>
        <p:spPr/>
        <p:txBody>
          <a:bodyPr/>
          <a:lstStyle/>
          <a:p>
            <a:fld id="{D98D9C83-CD24-0842-B6CC-914DB33C7B15}" type="slidenum">
              <a:rPr lang="en-US" smtClean="0"/>
              <a:t>‹#›</a:t>
            </a:fld>
            <a:endParaRPr lang="en-US" dirty="0"/>
          </a:p>
        </p:txBody>
      </p:sp>
      <p:sp>
        <p:nvSpPr>
          <p:cNvPr id="8" name="Picture Placeholder 1">
            <a:extLst>
              <a:ext uri="{FF2B5EF4-FFF2-40B4-BE49-F238E27FC236}">
                <a16:creationId xmlns:a16="http://schemas.microsoft.com/office/drawing/2014/main" id="{C82663DD-0F16-410C-8943-9B9EE4367F84}"/>
              </a:ext>
            </a:extLst>
          </p:cNvPr>
          <p:cNvSpPr>
            <a:spLocks noGrp="1"/>
          </p:cNvSpPr>
          <p:nvPr>
            <p:ph type="pic" sz="quarter" idx="21"/>
          </p:nvPr>
        </p:nvSpPr>
        <p:spPr>
          <a:xfrm>
            <a:off x="5613522" y="2123698"/>
            <a:ext cx="2163214" cy="3820006"/>
          </a:xfrm>
          <a:prstGeom prst="rect">
            <a:avLst/>
          </a:prstGeom>
        </p:spPr>
      </p:sp>
      <p:sp>
        <p:nvSpPr>
          <p:cNvPr id="9" name="Picture Placeholder 1">
            <a:extLst>
              <a:ext uri="{FF2B5EF4-FFF2-40B4-BE49-F238E27FC236}">
                <a16:creationId xmlns:a16="http://schemas.microsoft.com/office/drawing/2014/main" id="{5A20FB16-B617-4C05-82F1-F2BB3D03DCA6}"/>
              </a:ext>
            </a:extLst>
          </p:cNvPr>
          <p:cNvSpPr>
            <a:spLocks noGrp="1"/>
          </p:cNvSpPr>
          <p:nvPr>
            <p:ph type="pic" sz="quarter" idx="23"/>
          </p:nvPr>
        </p:nvSpPr>
        <p:spPr>
          <a:xfrm>
            <a:off x="8775571" y="2125363"/>
            <a:ext cx="2163214" cy="3820006"/>
          </a:xfrm>
          <a:prstGeom prst="rect">
            <a:avLst/>
          </a:prstGeom>
        </p:spPr>
      </p:sp>
      <p:cxnSp>
        <p:nvCxnSpPr>
          <p:cNvPr id="11" name="Straight Connector 10">
            <a:extLst>
              <a:ext uri="{FF2B5EF4-FFF2-40B4-BE49-F238E27FC236}">
                <a16:creationId xmlns:a16="http://schemas.microsoft.com/office/drawing/2014/main" id="{69681242-994E-49CE-BE62-176500408FB7}"/>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514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94B04052-22A8-4587-892A-8A088F2D96B4}"/>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7F1F6AEB-8391-4318-9EF3-BB41AFFD23FA}"/>
              </a:ext>
            </a:extLst>
          </p:cNvPr>
          <p:cNvSpPr>
            <a:spLocks noGrp="1"/>
          </p:cNvSpPr>
          <p:nvPr>
            <p:ph type="dt" sz="half" idx="10"/>
          </p:nvPr>
        </p:nvSpPr>
        <p:spPr/>
        <p:txBody>
          <a:bodyPr/>
          <a:lstStyle/>
          <a:p>
            <a:fld id="{EDBC42E4-C94E-034E-B1CB-1E765C34D908}" type="datetimeFigureOut">
              <a:rPr lang="en-US" smtClean="0"/>
              <a:t>4/27/2023</a:t>
            </a:fld>
            <a:endParaRPr lang="en-US" dirty="0"/>
          </a:p>
        </p:txBody>
      </p:sp>
      <p:sp>
        <p:nvSpPr>
          <p:cNvPr id="4" name="Footer Placeholder 3">
            <a:extLst>
              <a:ext uri="{FF2B5EF4-FFF2-40B4-BE49-F238E27FC236}">
                <a16:creationId xmlns:a16="http://schemas.microsoft.com/office/drawing/2014/main" id="{2DC8DE33-F6C9-489C-A0B1-03D38A0465C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DEB4628-48D7-4821-902A-07C9D6FCEB6E}"/>
              </a:ext>
            </a:extLst>
          </p:cNvPr>
          <p:cNvSpPr>
            <a:spLocks noGrp="1"/>
          </p:cNvSpPr>
          <p:nvPr>
            <p:ph type="sldNum" sz="quarter" idx="12"/>
          </p:nvPr>
        </p:nvSpPr>
        <p:spPr/>
        <p:txBody>
          <a:bodyPr/>
          <a:lstStyle/>
          <a:p>
            <a:fld id="{D98D9C83-CD24-0842-B6CC-914DB33C7B15}" type="slidenum">
              <a:rPr lang="en-US" smtClean="0"/>
              <a:t>‹#›</a:t>
            </a:fld>
            <a:endParaRPr lang="en-US" dirty="0"/>
          </a:p>
        </p:txBody>
      </p:sp>
      <p:pic>
        <p:nvPicPr>
          <p:cNvPr id="8" name="Picture 7" descr="iPhone6_mockup_front_white.png">
            <a:extLst>
              <a:ext uri="{FF2B5EF4-FFF2-40B4-BE49-F238E27FC236}">
                <a16:creationId xmlns:a16="http://schemas.microsoft.com/office/drawing/2014/main" id="{7EA16D11-32B4-49BA-A926-6CA8179654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1172893"/>
            <a:ext cx="3588384" cy="5612891"/>
          </a:xfrm>
          <a:prstGeom prst="rect">
            <a:avLst/>
          </a:prstGeom>
        </p:spPr>
      </p:pic>
      <p:sp>
        <p:nvSpPr>
          <p:cNvPr id="9" name="Picture Placeholder 1">
            <a:extLst>
              <a:ext uri="{FF2B5EF4-FFF2-40B4-BE49-F238E27FC236}">
                <a16:creationId xmlns:a16="http://schemas.microsoft.com/office/drawing/2014/main" id="{56C5C81A-D86D-430D-A9DD-2E7B630EC4C0}"/>
              </a:ext>
            </a:extLst>
          </p:cNvPr>
          <p:cNvSpPr>
            <a:spLocks noGrp="1"/>
          </p:cNvSpPr>
          <p:nvPr>
            <p:ph type="pic" sz="quarter" idx="23"/>
          </p:nvPr>
        </p:nvSpPr>
        <p:spPr>
          <a:xfrm>
            <a:off x="6790035" y="2053147"/>
            <a:ext cx="2163214" cy="3820006"/>
          </a:xfrm>
          <a:prstGeom prst="rect">
            <a:avLst/>
          </a:prstGeom>
        </p:spPr>
      </p:sp>
      <p:cxnSp>
        <p:nvCxnSpPr>
          <p:cNvPr id="10" name="Straight Connector 9">
            <a:extLst>
              <a:ext uri="{FF2B5EF4-FFF2-40B4-BE49-F238E27FC236}">
                <a16:creationId xmlns:a16="http://schemas.microsoft.com/office/drawing/2014/main" id="{11558AF8-A961-4089-B4EC-0219C29BFC68}"/>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4467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E7E990-A7DA-43FC-908D-D257D552413C}"/>
              </a:ext>
            </a:extLst>
          </p:cNvPr>
          <p:cNvPicPr>
            <a:picLocks noChangeAspect="1"/>
          </p:cNvPicPr>
          <p:nvPr userDrawn="1"/>
        </p:nvPicPr>
        <p:blipFill rotWithShape="1">
          <a:blip r:embed="rId2"/>
          <a:srcRect b="11964"/>
          <a:stretch/>
        </p:blipFill>
        <p:spPr>
          <a:xfrm>
            <a:off x="1" y="-300117"/>
            <a:ext cx="12192000" cy="7158117"/>
          </a:xfrm>
          <a:prstGeom prst="rect">
            <a:avLst/>
          </a:prstGeom>
        </p:spPr>
      </p:pic>
      <p:sp>
        <p:nvSpPr>
          <p:cNvPr id="8" name="Rectangle 7">
            <a:extLst>
              <a:ext uri="{FF2B5EF4-FFF2-40B4-BE49-F238E27FC236}">
                <a16:creationId xmlns:a16="http://schemas.microsoft.com/office/drawing/2014/main" id="{BA4EAACA-D390-49DC-AC21-B715E861115D}"/>
              </a:ext>
            </a:extLst>
          </p:cNvPr>
          <p:cNvSpPr/>
          <p:nvPr userDrawn="1"/>
        </p:nvSpPr>
        <p:spPr>
          <a:xfrm>
            <a:off x="0" y="3968885"/>
            <a:ext cx="12192000" cy="2889115"/>
          </a:xfrm>
          <a:prstGeom prst="rect">
            <a:avLst/>
          </a:prstGeom>
          <a:solidFill>
            <a:srgbClr val="008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761470FF-2BC9-4F8B-9B36-D1933588CAB7}"/>
              </a:ext>
            </a:extLst>
          </p:cNvPr>
          <p:cNvCxnSpPr/>
          <p:nvPr userDrawn="1"/>
        </p:nvCxnSpPr>
        <p:spPr>
          <a:xfrm>
            <a:off x="5499539" y="4842748"/>
            <a:ext cx="1192923"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4526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28CBE-C9CC-4CFD-8BE5-B69BAFBB96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DC6893-F866-4ACE-9E87-4CB9C3D5D0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41CED3-C9ED-49EB-A1A3-B219E2DB6D54}"/>
              </a:ext>
            </a:extLst>
          </p:cNvPr>
          <p:cNvSpPr>
            <a:spLocks noGrp="1"/>
          </p:cNvSpPr>
          <p:nvPr>
            <p:ph type="dt" sz="half" idx="10"/>
          </p:nvPr>
        </p:nvSpPr>
        <p:spPr/>
        <p:txBody>
          <a:bodyPr/>
          <a:lstStyle/>
          <a:p>
            <a:fld id="{C67EDD29-1EED-4516-B2DB-86E723DC52F5}" type="datetimeFigureOut">
              <a:rPr lang="en-US" smtClean="0"/>
              <a:t>4/27/2023</a:t>
            </a:fld>
            <a:endParaRPr lang="en-US" dirty="0"/>
          </a:p>
        </p:txBody>
      </p:sp>
      <p:sp>
        <p:nvSpPr>
          <p:cNvPr id="5" name="Footer Placeholder 4">
            <a:extLst>
              <a:ext uri="{FF2B5EF4-FFF2-40B4-BE49-F238E27FC236}">
                <a16:creationId xmlns:a16="http://schemas.microsoft.com/office/drawing/2014/main" id="{D59477A5-E3A3-458D-8E6F-3C35257135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6E45D7-5D96-407C-A8F5-427A2AEF6CA6}"/>
              </a:ext>
            </a:extLst>
          </p:cNvPr>
          <p:cNvSpPr>
            <a:spLocks noGrp="1"/>
          </p:cNvSpPr>
          <p:nvPr>
            <p:ph type="sldNum" sz="quarter" idx="12"/>
          </p:nvPr>
        </p:nvSpPr>
        <p:spPr/>
        <p:txBody>
          <a:bodyPr/>
          <a:lstStyle/>
          <a:p>
            <a:fld id="{CC2003CA-433E-490B-B6D0-1102DFF2E5CC}" type="slidenum">
              <a:rPr lang="en-US" smtClean="0"/>
              <a:t>‹#›</a:t>
            </a:fld>
            <a:endParaRPr lang="en-US" dirty="0"/>
          </a:p>
        </p:txBody>
      </p:sp>
    </p:spTree>
    <p:extLst>
      <p:ext uri="{BB962C8B-B14F-4D97-AF65-F5344CB8AC3E}">
        <p14:creationId xmlns:p14="http://schemas.microsoft.com/office/powerpoint/2010/main" val="3167549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5534E95-3ACB-4479-97CB-85B0EDAD17DD}"/>
              </a:ext>
            </a:extLst>
          </p:cNvPr>
          <p:cNvSpPr/>
          <p:nvPr userDrawn="1"/>
        </p:nvSpPr>
        <p:spPr>
          <a:xfrm>
            <a:off x="0" y="0"/>
            <a:ext cx="12192000" cy="7086600"/>
          </a:xfrm>
          <a:prstGeom prst="rect">
            <a:avLst/>
          </a:prstGeom>
          <a:gradFill>
            <a:gsLst>
              <a:gs pos="0">
                <a:srgbClr val="C00000"/>
              </a:gs>
              <a:gs pos="100000">
                <a:srgbClr val="FF660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460017C1-8A4B-4E31-9766-8FE96922AC43}"/>
              </a:ext>
            </a:extLst>
          </p:cNvPr>
          <p:cNvSpPr/>
          <p:nvPr userDrawn="1"/>
        </p:nvSpPr>
        <p:spPr>
          <a:xfrm>
            <a:off x="2298205" y="2560164"/>
            <a:ext cx="1221984" cy="11897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Oval 14">
            <a:extLst>
              <a:ext uri="{FF2B5EF4-FFF2-40B4-BE49-F238E27FC236}">
                <a16:creationId xmlns:a16="http://schemas.microsoft.com/office/drawing/2014/main" id="{4AFC136C-A5F6-472A-9BDC-E94C84135E29}"/>
              </a:ext>
            </a:extLst>
          </p:cNvPr>
          <p:cNvSpPr/>
          <p:nvPr userDrawn="1"/>
        </p:nvSpPr>
        <p:spPr>
          <a:xfrm>
            <a:off x="5337588" y="2560164"/>
            <a:ext cx="1221984" cy="11897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Freeform 85">
            <a:extLst>
              <a:ext uri="{FF2B5EF4-FFF2-40B4-BE49-F238E27FC236}">
                <a16:creationId xmlns:a16="http://schemas.microsoft.com/office/drawing/2014/main" id="{9D9D1674-10E5-46C2-BFC5-43904CF113E8}"/>
              </a:ext>
            </a:extLst>
          </p:cNvPr>
          <p:cNvSpPr>
            <a:spLocks noChangeArrowheads="1"/>
          </p:cNvSpPr>
          <p:nvPr userDrawn="1"/>
        </p:nvSpPr>
        <p:spPr bwMode="auto">
          <a:xfrm>
            <a:off x="2575028" y="2901263"/>
            <a:ext cx="668338" cy="538162"/>
          </a:xfrm>
          <a:custGeom>
            <a:avLst/>
            <a:gdLst>
              <a:gd name="T0" fmla="*/ 461 w 462"/>
              <a:gd name="T1" fmla="*/ 45 h 374"/>
              <a:gd name="T2" fmla="*/ 461 w 462"/>
              <a:gd name="T3" fmla="*/ 45 h 374"/>
              <a:gd name="T4" fmla="*/ 408 w 462"/>
              <a:gd name="T5" fmla="*/ 63 h 374"/>
              <a:gd name="T6" fmla="*/ 443 w 462"/>
              <a:gd name="T7" fmla="*/ 10 h 374"/>
              <a:gd name="T8" fmla="*/ 389 w 462"/>
              <a:gd name="T9" fmla="*/ 36 h 374"/>
              <a:gd name="T10" fmla="*/ 319 w 462"/>
              <a:gd name="T11" fmla="*/ 0 h 374"/>
              <a:gd name="T12" fmla="*/ 221 w 462"/>
              <a:gd name="T13" fmla="*/ 98 h 374"/>
              <a:gd name="T14" fmla="*/ 230 w 462"/>
              <a:gd name="T15" fmla="*/ 116 h 374"/>
              <a:gd name="T16" fmla="*/ 35 w 462"/>
              <a:gd name="T17" fmla="*/ 19 h 374"/>
              <a:gd name="T18" fmla="*/ 17 w 462"/>
              <a:gd name="T19" fmla="*/ 72 h 374"/>
              <a:gd name="T20" fmla="*/ 61 w 462"/>
              <a:gd name="T21" fmla="*/ 151 h 374"/>
              <a:gd name="T22" fmla="*/ 17 w 462"/>
              <a:gd name="T23" fmla="*/ 134 h 374"/>
              <a:gd name="T24" fmla="*/ 17 w 462"/>
              <a:gd name="T25" fmla="*/ 134 h 374"/>
              <a:gd name="T26" fmla="*/ 98 w 462"/>
              <a:gd name="T27" fmla="*/ 231 h 374"/>
              <a:gd name="T28" fmla="*/ 70 w 462"/>
              <a:gd name="T29" fmla="*/ 231 h 374"/>
              <a:gd name="T30" fmla="*/ 53 w 462"/>
              <a:gd name="T31" fmla="*/ 231 h 374"/>
              <a:gd name="T32" fmla="*/ 142 w 462"/>
              <a:gd name="T33" fmla="*/ 294 h 374"/>
              <a:gd name="T34" fmla="*/ 26 w 462"/>
              <a:gd name="T35" fmla="*/ 338 h 374"/>
              <a:gd name="T36" fmla="*/ 0 w 462"/>
              <a:gd name="T37" fmla="*/ 338 h 374"/>
              <a:gd name="T38" fmla="*/ 142 w 462"/>
              <a:gd name="T39" fmla="*/ 373 h 374"/>
              <a:gd name="T40" fmla="*/ 408 w 462"/>
              <a:gd name="T41" fmla="*/ 107 h 374"/>
              <a:gd name="T42" fmla="*/ 408 w 462"/>
              <a:gd name="T43" fmla="*/ 98 h 374"/>
              <a:gd name="T44" fmla="*/ 461 w 462"/>
              <a:gd name="T45" fmla="*/ 4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lnTo>
                  <a:pt x="17" y="134"/>
                </a:ln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bg1"/>
          </a:solidFill>
          <a:ln>
            <a:noFill/>
          </a:ln>
          <a:effectLst/>
        </p:spPr>
        <p:txBody>
          <a:bodyPr wrap="none" lIns="91424" tIns="45712" rIns="91424" bIns="45712" anchor="ctr"/>
          <a:lstStyle/>
          <a:p>
            <a:pPr defTabSz="1218987" fontAlgn="auto">
              <a:spcBef>
                <a:spcPts val="0"/>
              </a:spcBef>
              <a:spcAft>
                <a:spcPts val="0"/>
              </a:spcAft>
              <a:defRPr/>
            </a:pPr>
            <a:endParaRPr lang="en-US" dirty="0">
              <a:latin typeface="Poppins Light" charset="0"/>
              <a:ea typeface="+mn-ea"/>
            </a:endParaRPr>
          </a:p>
        </p:txBody>
      </p:sp>
      <p:sp>
        <p:nvSpPr>
          <p:cNvPr id="17" name="Freeform 48">
            <a:extLst>
              <a:ext uri="{FF2B5EF4-FFF2-40B4-BE49-F238E27FC236}">
                <a16:creationId xmlns:a16="http://schemas.microsoft.com/office/drawing/2014/main" id="{8939ECF1-AE81-4FBC-8A9B-DC22AA25124F}"/>
              </a:ext>
            </a:extLst>
          </p:cNvPr>
          <p:cNvSpPr>
            <a:spLocks noChangeArrowheads="1"/>
          </p:cNvSpPr>
          <p:nvPr userDrawn="1"/>
        </p:nvSpPr>
        <p:spPr bwMode="auto">
          <a:xfrm>
            <a:off x="5869193" y="2986987"/>
            <a:ext cx="419100" cy="452438"/>
          </a:xfrm>
          <a:custGeom>
            <a:avLst/>
            <a:gdLst>
              <a:gd name="T0" fmla="*/ 0 w 293"/>
              <a:gd name="T1" fmla="*/ 106 h 311"/>
              <a:gd name="T2" fmla="*/ 0 w 293"/>
              <a:gd name="T3" fmla="*/ 106 h 311"/>
              <a:gd name="T4" fmla="*/ 0 w 293"/>
              <a:gd name="T5" fmla="*/ 8 h 311"/>
              <a:gd name="T6" fmla="*/ 79 w 293"/>
              <a:gd name="T7" fmla="*/ 8 h 311"/>
              <a:gd name="T8" fmla="*/ 88 w 293"/>
              <a:gd name="T9" fmla="*/ 44 h 311"/>
              <a:gd name="T10" fmla="*/ 88 w 293"/>
              <a:gd name="T11" fmla="*/ 44 h 311"/>
              <a:gd name="T12" fmla="*/ 186 w 293"/>
              <a:gd name="T13" fmla="*/ 0 h 311"/>
              <a:gd name="T14" fmla="*/ 292 w 293"/>
              <a:gd name="T15" fmla="*/ 132 h 311"/>
              <a:gd name="T16" fmla="*/ 292 w 293"/>
              <a:gd name="T17" fmla="*/ 310 h 311"/>
              <a:gd name="T18" fmla="*/ 194 w 293"/>
              <a:gd name="T19" fmla="*/ 310 h 311"/>
              <a:gd name="T20" fmla="*/ 194 w 293"/>
              <a:gd name="T21" fmla="*/ 141 h 311"/>
              <a:gd name="T22" fmla="*/ 150 w 293"/>
              <a:gd name="T23" fmla="*/ 79 h 311"/>
              <a:gd name="T24" fmla="*/ 97 w 293"/>
              <a:gd name="T25" fmla="*/ 115 h 311"/>
              <a:gd name="T26" fmla="*/ 97 w 293"/>
              <a:gd name="T27" fmla="*/ 132 h 311"/>
              <a:gd name="T28" fmla="*/ 97 w 293"/>
              <a:gd name="T29" fmla="*/ 310 h 311"/>
              <a:gd name="T30" fmla="*/ 0 w 293"/>
              <a:gd name="T31" fmla="*/ 310 h 311"/>
              <a:gd name="T32" fmla="*/ 0 w 293"/>
              <a:gd name="T33" fmla="*/ 10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3" h="311">
                <a:moveTo>
                  <a:pt x="0" y="106"/>
                </a:moveTo>
                <a:lnTo>
                  <a:pt x="0" y="106"/>
                </a:lnTo>
                <a:cubicBezTo>
                  <a:pt x="0" y="62"/>
                  <a:pt x="0" y="35"/>
                  <a:pt x="0" y="8"/>
                </a:cubicBezTo>
                <a:cubicBezTo>
                  <a:pt x="79" y="8"/>
                  <a:pt x="79" y="8"/>
                  <a:pt x="79" y="8"/>
                </a:cubicBezTo>
                <a:cubicBezTo>
                  <a:pt x="88" y="44"/>
                  <a:pt x="88" y="44"/>
                  <a:pt x="88" y="44"/>
                </a:cubicBezTo>
                <a:lnTo>
                  <a:pt x="88" y="44"/>
                </a:lnTo>
                <a:cubicBezTo>
                  <a:pt x="97" y="26"/>
                  <a:pt x="132" y="0"/>
                  <a:pt x="186" y="0"/>
                </a:cubicBezTo>
                <a:cubicBezTo>
                  <a:pt x="248" y="0"/>
                  <a:pt x="292" y="44"/>
                  <a:pt x="292" y="132"/>
                </a:cubicBezTo>
                <a:cubicBezTo>
                  <a:pt x="292" y="310"/>
                  <a:pt x="292" y="310"/>
                  <a:pt x="292" y="310"/>
                </a:cubicBezTo>
                <a:cubicBezTo>
                  <a:pt x="194" y="310"/>
                  <a:pt x="194" y="310"/>
                  <a:pt x="194" y="310"/>
                </a:cubicBezTo>
                <a:cubicBezTo>
                  <a:pt x="194" y="141"/>
                  <a:pt x="194" y="141"/>
                  <a:pt x="194" y="141"/>
                </a:cubicBezTo>
                <a:cubicBezTo>
                  <a:pt x="194" y="106"/>
                  <a:pt x="186" y="79"/>
                  <a:pt x="150" y="79"/>
                </a:cubicBezTo>
                <a:cubicBezTo>
                  <a:pt x="123" y="79"/>
                  <a:pt x="106" y="97"/>
                  <a:pt x="97" y="115"/>
                </a:cubicBezTo>
                <a:cubicBezTo>
                  <a:pt x="97" y="115"/>
                  <a:pt x="97" y="124"/>
                  <a:pt x="97" y="132"/>
                </a:cubicBezTo>
                <a:cubicBezTo>
                  <a:pt x="97" y="310"/>
                  <a:pt x="97" y="310"/>
                  <a:pt x="97" y="310"/>
                </a:cubicBezTo>
                <a:cubicBezTo>
                  <a:pt x="0" y="310"/>
                  <a:pt x="0" y="310"/>
                  <a:pt x="0" y="310"/>
                </a:cubicBezTo>
                <a:lnTo>
                  <a:pt x="0" y="106"/>
                </a:lnTo>
              </a:path>
            </a:pathLst>
          </a:custGeom>
          <a:solidFill>
            <a:schemeClr val="bg1"/>
          </a:solidFill>
          <a:ln>
            <a:noFill/>
          </a:ln>
          <a:effectLst/>
        </p:spPr>
        <p:txBody>
          <a:bodyPr wrap="none" lIns="91424" tIns="45712" rIns="91424" bIns="45712" anchor="ctr"/>
          <a:lstStyle/>
          <a:p>
            <a:pPr defTabSz="1218987" fontAlgn="auto">
              <a:spcBef>
                <a:spcPts val="0"/>
              </a:spcBef>
              <a:spcAft>
                <a:spcPts val="0"/>
              </a:spcAft>
              <a:defRPr/>
            </a:pPr>
            <a:endParaRPr lang="en-US" dirty="0">
              <a:latin typeface="Poppins Light" charset="0"/>
              <a:ea typeface="+mn-ea"/>
            </a:endParaRPr>
          </a:p>
        </p:txBody>
      </p:sp>
      <p:sp>
        <p:nvSpPr>
          <p:cNvPr id="18" name="Oval 17">
            <a:extLst>
              <a:ext uri="{FF2B5EF4-FFF2-40B4-BE49-F238E27FC236}">
                <a16:creationId xmlns:a16="http://schemas.microsoft.com/office/drawing/2014/main" id="{1F153015-C4B0-4BD7-A8E3-8A4035EE3E2E}"/>
              </a:ext>
            </a:extLst>
          </p:cNvPr>
          <p:cNvSpPr/>
          <p:nvPr userDrawn="1"/>
        </p:nvSpPr>
        <p:spPr>
          <a:xfrm>
            <a:off x="8487186" y="2560164"/>
            <a:ext cx="1221984" cy="11897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Shape 2836">
            <a:extLst>
              <a:ext uri="{FF2B5EF4-FFF2-40B4-BE49-F238E27FC236}">
                <a16:creationId xmlns:a16="http://schemas.microsoft.com/office/drawing/2014/main" id="{470BE15E-7B20-4E77-BDFE-ECC21317A82E}"/>
              </a:ext>
            </a:extLst>
          </p:cNvPr>
          <p:cNvSpPr>
            <a:spLocks noChangeAspect="1"/>
          </p:cNvSpPr>
          <p:nvPr userDrawn="1"/>
        </p:nvSpPr>
        <p:spPr>
          <a:xfrm>
            <a:off x="8804174" y="2961043"/>
            <a:ext cx="621873" cy="452272"/>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20" name="Freeform 47">
            <a:extLst>
              <a:ext uri="{FF2B5EF4-FFF2-40B4-BE49-F238E27FC236}">
                <a16:creationId xmlns:a16="http://schemas.microsoft.com/office/drawing/2014/main" id="{5E6E4041-8DD6-4B42-8D47-30A9E196AB00}"/>
              </a:ext>
            </a:extLst>
          </p:cNvPr>
          <p:cNvSpPr>
            <a:spLocks noChangeArrowheads="1"/>
          </p:cNvSpPr>
          <p:nvPr userDrawn="1"/>
        </p:nvSpPr>
        <p:spPr bwMode="auto">
          <a:xfrm>
            <a:off x="5653293" y="2801250"/>
            <a:ext cx="139700" cy="630237"/>
          </a:xfrm>
          <a:custGeom>
            <a:avLst/>
            <a:gdLst>
              <a:gd name="T0" fmla="*/ 98 w 99"/>
              <a:gd name="T1" fmla="*/ 44 h 435"/>
              <a:gd name="T2" fmla="*/ 98 w 99"/>
              <a:gd name="T3" fmla="*/ 44 h 435"/>
              <a:gd name="T4" fmla="*/ 45 w 99"/>
              <a:gd name="T5" fmla="*/ 88 h 435"/>
              <a:gd name="T6" fmla="*/ 0 w 99"/>
              <a:gd name="T7" fmla="*/ 44 h 435"/>
              <a:gd name="T8" fmla="*/ 45 w 99"/>
              <a:gd name="T9" fmla="*/ 0 h 435"/>
              <a:gd name="T10" fmla="*/ 98 w 99"/>
              <a:gd name="T11" fmla="*/ 44 h 435"/>
              <a:gd name="T12" fmla="*/ 0 w 99"/>
              <a:gd name="T13" fmla="*/ 434 h 435"/>
              <a:gd name="T14" fmla="*/ 0 w 99"/>
              <a:gd name="T15" fmla="*/ 434 h 435"/>
              <a:gd name="T16" fmla="*/ 0 w 99"/>
              <a:gd name="T17" fmla="*/ 132 h 435"/>
              <a:gd name="T18" fmla="*/ 98 w 99"/>
              <a:gd name="T19" fmla="*/ 132 h 435"/>
              <a:gd name="T20" fmla="*/ 98 w 99"/>
              <a:gd name="T21" fmla="*/ 434 h 435"/>
              <a:gd name="T22" fmla="*/ 0 w 99"/>
              <a:gd name="T23" fmla="*/ 434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435">
                <a:moveTo>
                  <a:pt x="98" y="44"/>
                </a:moveTo>
                <a:lnTo>
                  <a:pt x="98" y="44"/>
                </a:lnTo>
                <a:cubicBezTo>
                  <a:pt x="98" y="71"/>
                  <a:pt x="80" y="88"/>
                  <a:pt x="45" y="88"/>
                </a:cubicBezTo>
                <a:cubicBezTo>
                  <a:pt x="17" y="88"/>
                  <a:pt x="0" y="71"/>
                  <a:pt x="0" y="44"/>
                </a:cubicBezTo>
                <a:cubicBezTo>
                  <a:pt x="0" y="18"/>
                  <a:pt x="17" y="0"/>
                  <a:pt x="45" y="0"/>
                </a:cubicBezTo>
                <a:cubicBezTo>
                  <a:pt x="80" y="0"/>
                  <a:pt x="98" y="18"/>
                  <a:pt x="98" y="44"/>
                </a:cubicBezTo>
                <a:close/>
                <a:moveTo>
                  <a:pt x="0" y="434"/>
                </a:moveTo>
                <a:lnTo>
                  <a:pt x="0" y="434"/>
                </a:lnTo>
                <a:cubicBezTo>
                  <a:pt x="0" y="132"/>
                  <a:pt x="0" y="132"/>
                  <a:pt x="0" y="132"/>
                </a:cubicBezTo>
                <a:cubicBezTo>
                  <a:pt x="98" y="132"/>
                  <a:pt x="98" y="132"/>
                  <a:pt x="98" y="132"/>
                </a:cubicBezTo>
                <a:cubicBezTo>
                  <a:pt x="98" y="434"/>
                  <a:pt x="98" y="434"/>
                  <a:pt x="98" y="434"/>
                </a:cubicBezTo>
                <a:lnTo>
                  <a:pt x="0" y="434"/>
                </a:lnTo>
                <a:close/>
              </a:path>
            </a:pathLst>
          </a:custGeom>
          <a:solidFill>
            <a:schemeClr val="bg1"/>
          </a:solidFill>
          <a:ln>
            <a:noFill/>
          </a:ln>
          <a:effectLst/>
        </p:spPr>
        <p:txBody>
          <a:bodyPr wrap="none" lIns="91424" tIns="45712" rIns="91424" bIns="45712" anchor="ctr"/>
          <a:lstStyle/>
          <a:p>
            <a:pPr defTabSz="1218987" fontAlgn="auto">
              <a:spcBef>
                <a:spcPts val="0"/>
              </a:spcBef>
              <a:spcAft>
                <a:spcPts val="0"/>
              </a:spcAft>
              <a:defRPr/>
            </a:pPr>
            <a:endParaRPr lang="en-US" dirty="0">
              <a:latin typeface="Poppins Light" charset="0"/>
              <a:ea typeface="+mn-ea"/>
            </a:endParaRPr>
          </a:p>
        </p:txBody>
      </p:sp>
    </p:spTree>
    <p:extLst>
      <p:ext uri="{BB962C8B-B14F-4D97-AF65-F5344CB8AC3E}">
        <p14:creationId xmlns:p14="http://schemas.microsoft.com/office/powerpoint/2010/main" val="3716388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DF8C7C-6B8A-41FF-B823-DAD6A5172AFE}"/>
              </a:ext>
            </a:extLst>
          </p:cNvPr>
          <p:cNvPicPr>
            <a:picLocks noChangeAspect="1"/>
          </p:cNvPicPr>
          <p:nvPr userDrawn="1"/>
        </p:nvPicPr>
        <p:blipFill>
          <a:blip r:embed="rId2"/>
          <a:stretch>
            <a:fillRect/>
          </a:stretch>
        </p:blipFill>
        <p:spPr>
          <a:xfrm>
            <a:off x="-1446035" y="0"/>
            <a:ext cx="9878785" cy="6858000"/>
          </a:xfrm>
          <a:prstGeom prst="rect">
            <a:avLst/>
          </a:prstGeom>
        </p:spPr>
      </p:pic>
      <p:sp>
        <p:nvSpPr>
          <p:cNvPr id="7" name="Rectangle 6">
            <a:extLst>
              <a:ext uri="{FF2B5EF4-FFF2-40B4-BE49-F238E27FC236}">
                <a16:creationId xmlns:a16="http://schemas.microsoft.com/office/drawing/2014/main" id="{89C1296A-703A-4303-A062-24425341CABD}"/>
              </a:ext>
            </a:extLst>
          </p:cNvPr>
          <p:cNvSpPr/>
          <p:nvPr userDrawn="1"/>
        </p:nvSpPr>
        <p:spPr>
          <a:xfrm>
            <a:off x="6852212" y="0"/>
            <a:ext cx="5339788" cy="6858000"/>
          </a:xfrm>
          <a:prstGeom prst="rect">
            <a:avLst/>
          </a:prstGeom>
          <a:gradFill>
            <a:gsLst>
              <a:gs pos="0">
                <a:srgbClr val="C00000"/>
              </a:gs>
              <a:gs pos="100000">
                <a:srgbClr val="FF660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7005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E7E990-A7DA-43FC-908D-D257D552413C}"/>
              </a:ext>
            </a:extLst>
          </p:cNvPr>
          <p:cNvPicPr>
            <a:picLocks noChangeAspect="1"/>
          </p:cNvPicPr>
          <p:nvPr userDrawn="1"/>
        </p:nvPicPr>
        <p:blipFill rotWithShape="1">
          <a:blip r:embed="rId2"/>
          <a:srcRect b="11964"/>
          <a:stretch/>
        </p:blipFill>
        <p:spPr>
          <a:xfrm>
            <a:off x="1" y="-300117"/>
            <a:ext cx="12192000" cy="7158117"/>
          </a:xfrm>
          <a:prstGeom prst="rect">
            <a:avLst/>
          </a:prstGeom>
        </p:spPr>
      </p:pic>
      <p:sp>
        <p:nvSpPr>
          <p:cNvPr id="8" name="Rectangle 7">
            <a:extLst>
              <a:ext uri="{FF2B5EF4-FFF2-40B4-BE49-F238E27FC236}">
                <a16:creationId xmlns:a16="http://schemas.microsoft.com/office/drawing/2014/main" id="{BA4EAACA-D390-49DC-AC21-B715E861115D}"/>
              </a:ext>
            </a:extLst>
          </p:cNvPr>
          <p:cNvSpPr/>
          <p:nvPr userDrawn="1"/>
        </p:nvSpPr>
        <p:spPr>
          <a:xfrm>
            <a:off x="0" y="3968885"/>
            <a:ext cx="12192000" cy="2889115"/>
          </a:xfrm>
          <a:prstGeom prst="rect">
            <a:avLst/>
          </a:prstGeom>
          <a:solidFill>
            <a:srgbClr val="008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761470FF-2BC9-4F8B-9B36-D1933588CAB7}"/>
              </a:ext>
            </a:extLst>
          </p:cNvPr>
          <p:cNvCxnSpPr/>
          <p:nvPr userDrawn="1"/>
        </p:nvCxnSpPr>
        <p:spPr>
          <a:xfrm>
            <a:off x="5499539" y="4842748"/>
            <a:ext cx="1192923"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75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E743297-7418-4D33-BED1-93AB104651FC}"/>
              </a:ext>
            </a:extLst>
          </p:cNvPr>
          <p:cNvSpPr>
            <a:spLocks noGrp="1"/>
          </p:cNvSpPr>
          <p:nvPr>
            <p:ph type="ftr" sz="quarter" idx="11"/>
          </p:nvPr>
        </p:nvSpPr>
        <p:spPr/>
        <p:txBody>
          <a:bodyPr/>
          <a:lstStyle/>
          <a:p>
            <a:endParaRPr lang="en-US" dirty="0"/>
          </a:p>
        </p:txBody>
      </p:sp>
      <p:cxnSp>
        <p:nvCxnSpPr>
          <p:cNvPr id="6" name="Straight Connector 5">
            <a:extLst>
              <a:ext uri="{FF2B5EF4-FFF2-40B4-BE49-F238E27FC236}">
                <a16:creationId xmlns:a16="http://schemas.microsoft.com/office/drawing/2014/main" id="{EFAFD208-BCA3-46B6-9A27-B23BF7433852}"/>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pic>
        <p:nvPicPr>
          <p:cNvPr id="8" name="Picture 7" descr="Twitter_Orange.png">
            <a:extLst>
              <a:ext uri="{FF2B5EF4-FFF2-40B4-BE49-F238E27FC236}">
                <a16:creationId xmlns:a16="http://schemas.microsoft.com/office/drawing/2014/main" id="{57558E5D-3B2F-4C08-B344-D9597B6D94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2364562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3BD1BC1-3DE2-7845-AF07-2C55CE2857F8}"/>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3610423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9E7E44CF-C4D3-F340-98E8-916FF1F886CE}"/>
              </a:ext>
            </a:extLst>
          </p:cNvPr>
          <p:cNvSpPr>
            <a:spLocks noGrp="1"/>
          </p:cNvSpPr>
          <p:nvPr>
            <p:ph type="pic" sz="quarter" idx="18"/>
          </p:nvPr>
        </p:nvSpPr>
        <p:spPr>
          <a:xfrm>
            <a:off x="14193520" y="7602525"/>
            <a:ext cx="5044439" cy="5851550"/>
          </a:xfrm>
          <a:prstGeom prst="rect">
            <a:avLst/>
          </a:prstGeom>
        </p:spPr>
      </p: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pic>
        <p:nvPicPr>
          <p:cNvPr id="8" name="Picture 7">
            <a:extLst>
              <a:ext uri="{FF2B5EF4-FFF2-40B4-BE49-F238E27FC236}">
                <a16:creationId xmlns:a16="http://schemas.microsoft.com/office/drawing/2014/main" id="{7A787CE9-636F-4702-BEE4-B44B0000105D}"/>
              </a:ext>
            </a:extLst>
          </p:cNvPr>
          <p:cNvPicPr>
            <a:picLocks noChangeAspect="1"/>
          </p:cNvPicPr>
          <p:nvPr userDrawn="1"/>
        </p:nvPicPr>
        <p:blipFill rotWithShape="1">
          <a:blip r:embed="rId3"/>
          <a:srcRect l="19630" r="12507"/>
          <a:stretch/>
        </p:blipFill>
        <p:spPr>
          <a:xfrm>
            <a:off x="5210907" y="0"/>
            <a:ext cx="6981093" cy="6858000"/>
          </a:xfrm>
          <a:prstGeom prst="rect">
            <a:avLst/>
          </a:prstGeom>
        </p:spPr>
      </p:pic>
      <p:cxnSp>
        <p:nvCxnSpPr>
          <p:cNvPr id="9" name="Straight Connector 8">
            <a:extLst>
              <a:ext uri="{FF2B5EF4-FFF2-40B4-BE49-F238E27FC236}">
                <a16:creationId xmlns:a16="http://schemas.microsoft.com/office/drawing/2014/main" id="{9443CA36-5E32-4267-B8D0-49E7B7C627FE}"/>
              </a:ext>
            </a:extLst>
          </p:cNvPr>
          <p:cNvCxnSpPr/>
          <p:nvPr userDrawn="1"/>
        </p:nvCxnSpPr>
        <p:spPr>
          <a:xfrm>
            <a:off x="923356" y="708512"/>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66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EE3F5-9DC2-8247-918D-DAA543BCD466}"/>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220D66B4-1624-D044-B36D-7265808A9D66}"/>
              </a:ext>
            </a:extLst>
          </p:cNvPr>
          <p:cNvSpPr>
            <a:spLocks noGrp="1"/>
          </p:cNvSpPr>
          <p:nvPr>
            <p:ph type="ftr" sz="quarter" idx="11"/>
          </p:nvPr>
        </p:nvSpPr>
        <p:spPr/>
        <p:txBody>
          <a:bodyPr/>
          <a:lstStyle/>
          <a:p>
            <a:endParaRPr lang="en-US" dirty="0"/>
          </a:p>
        </p:txBody>
      </p:sp>
      <p:cxnSp>
        <p:nvCxnSpPr>
          <p:cNvPr id="6" name="Straight Connector 5">
            <a:extLst>
              <a:ext uri="{FF2B5EF4-FFF2-40B4-BE49-F238E27FC236}">
                <a16:creationId xmlns:a16="http://schemas.microsoft.com/office/drawing/2014/main" id="{CA4F5D75-E050-470A-8BCD-85827B9B304A}"/>
              </a:ext>
            </a:extLst>
          </p:cNvPr>
          <p:cNvCxnSpPr/>
          <p:nvPr userDrawn="1"/>
        </p:nvCxnSpPr>
        <p:spPr>
          <a:xfrm>
            <a:off x="818645" y="2914189"/>
            <a:ext cx="1192923" cy="0"/>
          </a:xfrm>
          <a:prstGeom prst="line">
            <a:avLst/>
          </a:prstGeom>
          <a:ln w="69850">
            <a:solidFill>
              <a:srgbClr val="F05A1E"/>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67F3318-E99C-4E7D-B409-DE80AFACBB79}"/>
              </a:ext>
            </a:extLst>
          </p:cNvPr>
          <p:cNvPicPr>
            <a:picLocks noChangeAspect="1"/>
          </p:cNvPicPr>
          <p:nvPr userDrawn="1"/>
        </p:nvPicPr>
        <p:blipFill>
          <a:blip r:embed="rId2"/>
          <a:stretch>
            <a:fillRect/>
          </a:stretch>
        </p:blipFill>
        <p:spPr>
          <a:xfrm>
            <a:off x="5810439" y="1"/>
            <a:ext cx="6727089" cy="6858000"/>
          </a:xfrm>
          <a:prstGeom prst="rect">
            <a:avLst/>
          </a:prstGeom>
        </p:spPr>
      </p:pic>
    </p:spTree>
    <p:extLst>
      <p:ext uri="{BB962C8B-B14F-4D97-AF65-F5344CB8AC3E}">
        <p14:creationId xmlns:p14="http://schemas.microsoft.com/office/powerpoint/2010/main" val="536080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9E7E44CF-C4D3-F340-98E8-916FF1F886CE}"/>
              </a:ext>
            </a:extLst>
          </p:cNvPr>
          <p:cNvSpPr>
            <a:spLocks noGrp="1"/>
          </p:cNvSpPr>
          <p:nvPr>
            <p:ph type="pic" sz="quarter" idx="18"/>
          </p:nvPr>
        </p:nvSpPr>
        <p:spPr>
          <a:xfrm>
            <a:off x="14193520" y="7602525"/>
            <a:ext cx="5044439" cy="5851550"/>
          </a:xfrm>
          <a:prstGeom prst="rect">
            <a:avLst/>
          </a:prstGeom>
        </p:spPr>
      </p: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cxnSp>
        <p:nvCxnSpPr>
          <p:cNvPr id="9" name="Straight Connector 8">
            <a:extLst>
              <a:ext uri="{FF2B5EF4-FFF2-40B4-BE49-F238E27FC236}">
                <a16:creationId xmlns:a16="http://schemas.microsoft.com/office/drawing/2014/main" id="{9443CA36-5E32-4267-B8D0-49E7B7C627FE}"/>
              </a:ext>
            </a:extLst>
          </p:cNvPr>
          <p:cNvCxnSpPr/>
          <p:nvPr userDrawn="1"/>
        </p:nvCxnSpPr>
        <p:spPr>
          <a:xfrm>
            <a:off x="923356" y="708512"/>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718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E743297-7418-4D33-BED1-93AB104651FC}"/>
              </a:ext>
            </a:extLst>
          </p:cNvPr>
          <p:cNvSpPr>
            <a:spLocks noGrp="1"/>
          </p:cNvSpPr>
          <p:nvPr>
            <p:ph type="ftr" sz="quarter" idx="11"/>
          </p:nvPr>
        </p:nvSpPr>
        <p:spPr/>
        <p:txBody>
          <a:bodyPr/>
          <a:lstStyle/>
          <a:p>
            <a:endParaRPr lang="en-US" dirty="0"/>
          </a:p>
        </p:txBody>
      </p:sp>
      <p:cxnSp>
        <p:nvCxnSpPr>
          <p:cNvPr id="6" name="Straight Connector 5">
            <a:extLst>
              <a:ext uri="{FF2B5EF4-FFF2-40B4-BE49-F238E27FC236}">
                <a16:creationId xmlns:a16="http://schemas.microsoft.com/office/drawing/2014/main" id="{EFAFD208-BCA3-46B6-9A27-B23BF7433852}"/>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pic>
        <p:nvPicPr>
          <p:cNvPr id="8" name="Picture 7" descr="Twitter_Orange.png">
            <a:extLst>
              <a:ext uri="{FF2B5EF4-FFF2-40B4-BE49-F238E27FC236}">
                <a16:creationId xmlns:a16="http://schemas.microsoft.com/office/drawing/2014/main" id="{57558E5D-3B2F-4C08-B344-D9597B6D94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2579628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ED046791-38DC-4C7A-8965-2D9BEA9E1F07}"/>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7F87EBC-82AA-4054-BBB4-DB9D2F58EC70}"/>
              </a:ext>
            </a:extLst>
          </p:cNvPr>
          <p:cNvSpPr/>
          <p:nvPr userDrawn="1"/>
        </p:nvSpPr>
        <p:spPr>
          <a:xfrm>
            <a:off x="6030141" y="2260244"/>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AC8714F-7168-4FAD-94F9-BBF9392F77CC}"/>
              </a:ext>
            </a:extLst>
          </p:cNvPr>
          <p:cNvSpPr/>
          <p:nvPr userDrawn="1"/>
        </p:nvSpPr>
        <p:spPr>
          <a:xfrm>
            <a:off x="5428561" y="1468982"/>
            <a:ext cx="1334878" cy="293872"/>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91B3B450-EB61-434F-8CB6-08885387EA48}"/>
              </a:ext>
            </a:extLst>
          </p:cNvPr>
          <p:cNvSpPr/>
          <p:nvPr userDrawn="1"/>
        </p:nvSpPr>
        <p:spPr>
          <a:xfrm>
            <a:off x="6039568" y="5018169"/>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a:extLst>
              <a:ext uri="{FF2B5EF4-FFF2-40B4-BE49-F238E27FC236}">
                <a16:creationId xmlns:a16="http://schemas.microsoft.com/office/drawing/2014/main" id="{D48B3316-DE7B-4E43-9EF2-BFF087881A3D}"/>
              </a:ext>
            </a:extLst>
          </p:cNvPr>
          <p:cNvCxnSpPr>
            <a:cxnSpLocks/>
          </p:cNvCxnSpPr>
          <p:nvPr userDrawn="1"/>
        </p:nvCxnSpPr>
        <p:spPr>
          <a:xfrm>
            <a:off x="6471726" y="2717269"/>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5D8566F-2A40-4B6D-A3BF-7767D1E014F3}"/>
              </a:ext>
            </a:extLst>
          </p:cNvPr>
          <p:cNvCxnSpPr>
            <a:cxnSpLocks/>
          </p:cNvCxnSpPr>
          <p:nvPr userDrawn="1"/>
        </p:nvCxnSpPr>
        <p:spPr>
          <a:xfrm>
            <a:off x="5055407" y="2036942"/>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7D8AF1F-02EF-4A43-875D-11C239771D58}"/>
              </a:ext>
            </a:extLst>
          </p:cNvPr>
          <p:cNvCxnSpPr>
            <a:cxnSpLocks/>
          </p:cNvCxnSpPr>
          <p:nvPr userDrawn="1"/>
        </p:nvCxnSpPr>
        <p:spPr>
          <a:xfrm>
            <a:off x="5055407" y="3414349"/>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B217A84-7B2E-4FCB-AF52-4A957F4DB848}"/>
              </a:ext>
            </a:extLst>
          </p:cNvPr>
          <p:cNvCxnSpPr>
            <a:cxnSpLocks/>
          </p:cNvCxnSpPr>
          <p:nvPr userDrawn="1"/>
        </p:nvCxnSpPr>
        <p:spPr>
          <a:xfrm>
            <a:off x="5038157" y="482789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26AF3B07-DA41-455E-9D72-7B5FFFA09CC1}"/>
              </a:ext>
            </a:extLst>
          </p:cNvPr>
          <p:cNvSpPr/>
          <p:nvPr userDrawn="1"/>
        </p:nvSpPr>
        <p:spPr>
          <a:xfrm>
            <a:off x="6039568" y="2891838"/>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97FF6B9D-FD82-4A73-AAB3-257FA74F6201}"/>
              </a:ext>
            </a:extLst>
          </p:cNvPr>
          <p:cNvSpPr/>
          <p:nvPr userDrawn="1"/>
        </p:nvSpPr>
        <p:spPr>
          <a:xfrm>
            <a:off x="6030141" y="3589421"/>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F514B66F-BC17-4F96-A546-368C34F57700}"/>
              </a:ext>
            </a:extLst>
          </p:cNvPr>
          <p:cNvSpPr/>
          <p:nvPr userDrawn="1"/>
        </p:nvSpPr>
        <p:spPr>
          <a:xfrm>
            <a:off x="6039568" y="5661417"/>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625737BF-54B7-4FA7-8C06-8CBEDC6C7D9D}"/>
              </a:ext>
            </a:extLst>
          </p:cNvPr>
          <p:cNvCxnSpPr>
            <a:cxnSpLocks/>
          </p:cNvCxnSpPr>
          <p:nvPr userDrawn="1"/>
        </p:nvCxnSpPr>
        <p:spPr>
          <a:xfrm>
            <a:off x="6471725" y="546120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F6373F6-2E37-4B17-B890-47A76FA31355}"/>
              </a:ext>
            </a:extLst>
          </p:cNvPr>
          <p:cNvCxnSpPr/>
          <p:nvPr userDrawn="1"/>
        </p:nvCxnSpPr>
        <p:spPr>
          <a:xfrm>
            <a:off x="6096000" y="1751382"/>
            <a:ext cx="0" cy="52420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7203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1E738C-0789-48CF-9B08-EDB25FA8773E}"/>
              </a:ext>
            </a:extLst>
          </p:cNvPr>
          <p:cNvSpPr/>
          <p:nvPr userDrawn="1"/>
        </p:nvSpPr>
        <p:spPr>
          <a:xfrm>
            <a:off x="6039568" y="874959"/>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5BA41B53-91BB-40D3-88B1-CC120103BDE8}"/>
              </a:ext>
            </a:extLst>
          </p:cNvPr>
          <p:cNvSpPr/>
          <p:nvPr userDrawn="1"/>
        </p:nvSpPr>
        <p:spPr>
          <a:xfrm>
            <a:off x="6060770" y="5621613"/>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900B357F-4781-4B12-9A60-EB0A5230A970}"/>
              </a:ext>
            </a:extLst>
          </p:cNvPr>
          <p:cNvCxnSpPr>
            <a:cxnSpLocks/>
          </p:cNvCxnSpPr>
          <p:nvPr userDrawn="1"/>
        </p:nvCxnSpPr>
        <p:spPr>
          <a:xfrm>
            <a:off x="6521215" y="189665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54B3C37-760C-4139-8B8B-41E4DF20CD7E}"/>
              </a:ext>
            </a:extLst>
          </p:cNvPr>
          <p:cNvCxnSpPr>
            <a:cxnSpLocks/>
          </p:cNvCxnSpPr>
          <p:nvPr userDrawn="1"/>
        </p:nvCxnSpPr>
        <p:spPr>
          <a:xfrm>
            <a:off x="5010059" y="716287"/>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FA30A6-3891-440E-A987-77752A24C091}"/>
              </a:ext>
            </a:extLst>
          </p:cNvPr>
          <p:cNvCxnSpPr>
            <a:cxnSpLocks/>
          </p:cNvCxnSpPr>
          <p:nvPr userDrawn="1"/>
        </p:nvCxnSpPr>
        <p:spPr>
          <a:xfrm>
            <a:off x="4994143" y="2602153"/>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2117436-67E6-4025-AD82-CDD769F51681}"/>
              </a:ext>
            </a:extLst>
          </p:cNvPr>
          <p:cNvPicPr>
            <a:picLocks noChangeAspect="1"/>
          </p:cNvPicPr>
          <p:nvPr userDrawn="1"/>
        </p:nvPicPr>
        <p:blipFill>
          <a:blip r:embed="rId2"/>
          <a:stretch>
            <a:fillRect/>
          </a:stretch>
        </p:blipFill>
        <p:spPr>
          <a:xfrm>
            <a:off x="6521215" y="2358690"/>
            <a:ext cx="1460933" cy="330449"/>
          </a:xfrm>
          <a:prstGeom prst="rect">
            <a:avLst/>
          </a:prstGeom>
        </p:spPr>
      </p:pic>
      <p:pic>
        <p:nvPicPr>
          <p:cNvPr id="17" name="Picture 16">
            <a:extLst>
              <a:ext uri="{FF2B5EF4-FFF2-40B4-BE49-F238E27FC236}">
                <a16:creationId xmlns:a16="http://schemas.microsoft.com/office/drawing/2014/main" id="{2AB54A05-290A-4E6F-93E0-8E05C33C25C7}"/>
              </a:ext>
            </a:extLst>
          </p:cNvPr>
          <p:cNvPicPr>
            <a:picLocks noChangeAspect="1"/>
          </p:cNvPicPr>
          <p:nvPr userDrawn="1"/>
        </p:nvPicPr>
        <p:blipFill>
          <a:blip r:embed="rId3"/>
          <a:stretch>
            <a:fillRect/>
          </a:stretch>
        </p:blipFill>
        <p:spPr>
          <a:xfrm>
            <a:off x="4383538" y="3071257"/>
            <a:ext cx="1274485" cy="457826"/>
          </a:xfrm>
          <a:prstGeom prst="rect">
            <a:avLst/>
          </a:prstGeom>
        </p:spPr>
      </p:pic>
      <p:cxnSp>
        <p:nvCxnSpPr>
          <p:cNvPr id="19" name="Straight Connector 18">
            <a:extLst>
              <a:ext uri="{FF2B5EF4-FFF2-40B4-BE49-F238E27FC236}">
                <a16:creationId xmlns:a16="http://schemas.microsoft.com/office/drawing/2014/main" id="{4E2E9956-9F0C-4C91-80DF-3BA4B04C219A}"/>
              </a:ext>
            </a:extLst>
          </p:cNvPr>
          <p:cNvCxnSpPr>
            <a:cxnSpLocks/>
          </p:cNvCxnSpPr>
          <p:nvPr userDrawn="1"/>
        </p:nvCxnSpPr>
        <p:spPr>
          <a:xfrm>
            <a:off x="6521215" y="369717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6E2D7DC-3D05-4EE3-9E3E-B247F7DA7DD3}"/>
              </a:ext>
            </a:extLst>
          </p:cNvPr>
          <p:cNvCxnSpPr>
            <a:cxnSpLocks/>
          </p:cNvCxnSpPr>
          <p:nvPr userDrawn="1"/>
        </p:nvCxnSpPr>
        <p:spPr>
          <a:xfrm>
            <a:off x="5049451" y="4715265"/>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43557A12-7B54-4B1D-A070-E66D2A493F14}"/>
              </a:ext>
            </a:extLst>
          </p:cNvPr>
          <p:cNvSpPr/>
          <p:nvPr userDrawn="1"/>
        </p:nvSpPr>
        <p:spPr>
          <a:xfrm>
            <a:off x="6060770" y="4914603"/>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D12288F8-742E-469D-BAD1-F38DD825BE92}"/>
              </a:ext>
            </a:extLst>
          </p:cNvPr>
          <p:cNvSpPr/>
          <p:nvPr userDrawn="1"/>
        </p:nvSpPr>
        <p:spPr>
          <a:xfrm>
            <a:off x="6060770" y="3943643"/>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463424A6-1D32-46C3-B0E0-21D60158D1BD}"/>
              </a:ext>
            </a:extLst>
          </p:cNvPr>
          <p:cNvSpPr/>
          <p:nvPr userDrawn="1"/>
        </p:nvSpPr>
        <p:spPr>
          <a:xfrm>
            <a:off x="6051343" y="2765292"/>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4A9EF6FB-4748-430B-97BA-6D68CC460A9B}"/>
              </a:ext>
            </a:extLst>
          </p:cNvPr>
          <p:cNvSpPr/>
          <p:nvPr userDrawn="1"/>
        </p:nvSpPr>
        <p:spPr>
          <a:xfrm>
            <a:off x="6051343" y="2039428"/>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B57117CD-03DB-49A6-BF08-E49D11E753FF}"/>
              </a:ext>
            </a:extLst>
          </p:cNvPr>
          <p:cNvPicPr>
            <a:picLocks noChangeAspect="1"/>
          </p:cNvPicPr>
          <p:nvPr userDrawn="1"/>
        </p:nvPicPr>
        <p:blipFill>
          <a:blip r:embed="rId4"/>
          <a:stretch>
            <a:fillRect/>
          </a:stretch>
        </p:blipFill>
        <p:spPr>
          <a:xfrm>
            <a:off x="3980868" y="1140180"/>
            <a:ext cx="1717013" cy="630157"/>
          </a:xfrm>
          <a:prstGeom prst="rect">
            <a:avLst/>
          </a:prstGeom>
        </p:spPr>
      </p:pic>
      <p:sp>
        <p:nvSpPr>
          <p:cNvPr id="26" name="Rectangle 25">
            <a:extLst>
              <a:ext uri="{FF2B5EF4-FFF2-40B4-BE49-F238E27FC236}">
                <a16:creationId xmlns:a16="http://schemas.microsoft.com/office/drawing/2014/main" id="{7A954927-3C66-415D-89F2-9AE3C53DDD44}"/>
              </a:ext>
            </a:extLst>
          </p:cNvPr>
          <p:cNvSpPr/>
          <p:nvPr userDrawn="1"/>
        </p:nvSpPr>
        <p:spPr>
          <a:xfrm>
            <a:off x="5466604" y="6247817"/>
            <a:ext cx="1334878" cy="293872"/>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72E6B34E-A1FF-47D2-A953-0404910E8A54}"/>
              </a:ext>
            </a:extLst>
          </p:cNvPr>
          <p:cNvCxnSpPr>
            <a:cxnSpLocks/>
          </p:cNvCxnSpPr>
          <p:nvPr userDrawn="1"/>
        </p:nvCxnSpPr>
        <p:spPr>
          <a:xfrm>
            <a:off x="6521215" y="498721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FD23924-CDB1-4882-BF0D-D87E18A1ABCF}"/>
              </a:ext>
            </a:extLst>
          </p:cNvPr>
          <p:cNvCxnSpPr>
            <a:cxnSpLocks/>
            <a:endCxn id="26" idx="0"/>
          </p:cNvCxnSpPr>
          <p:nvPr userDrawn="1"/>
        </p:nvCxnSpPr>
        <p:spPr>
          <a:xfrm>
            <a:off x="6096000" y="0"/>
            <a:ext cx="38043" cy="62478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2605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E413369-50BD-4895-966A-D6D61A124B35}"/>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096F9020-4A1C-4AF9-9786-D3B89BF95031}"/>
              </a:ext>
            </a:extLst>
          </p:cNvPr>
          <p:cNvSpPr/>
          <p:nvPr userDrawn="1"/>
        </p:nvSpPr>
        <p:spPr>
          <a:xfrm>
            <a:off x="1535164" y="2003939"/>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0ABAA4B5-390E-4796-9BD7-53ED35508E27}"/>
              </a:ext>
            </a:extLst>
          </p:cNvPr>
          <p:cNvSpPr/>
          <p:nvPr userDrawn="1"/>
        </p:nvSpPr>
        <p:spPr>
          <a:xfrm>
            <a:off x="4025092" y="1991649"/>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Shape 2643">
            <a:extLst>
              <a:ext uri="{FF2B5EF4-FFF2-40B4-BE49-F238E27FC236}">
                <a16:creationId xmlns:a16="http://schemas.microsoft.com/office/drawing/2014/main" id="{24CAA7C2-5B3E-46A2-8224-A170714CEAD4}"/>
              </a:ext>
            </a:extLst>
          </p:cNvPr>
          <p:cNvSpPr/>
          <p:nvPr userDrawn="1"/>
        </p:nvSpPr>
        <p:spPr>
          <a:xfrm>
            <a:off x="4379905" y="2208498"/>
            <a:ext cx="275448" cy="504986"/>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25" name="Oval 24">
            <a:extLst>
              <a:ext uri="{FF2B5EF4-FFF2-40B4-BE49-F238E27FC236}">
                <a16:creationId xmlns:a16="http://schemas.microsoft.com/office/drawing/2014/main" id="{A809ED58-E8D8-4213-8376-6096D43EA145}"/>
              </a:ext>
            </a:extLst>
          </p:cNvPr>
          <p:cNvSpPr/>
          <p:nvPr userDrawn="1"/>
        </p:nvSpPr>
        <p:spPr>
          <a:xfrm>
            <a:off x="9004948" y="1991649"/>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F99785B3-14B5-4B49-971F-C6809936EB6C}"/>
              </a:ext>
            </a:extLst>
          </p:cNvPr>
          <p:cNvSpPr/>
          <p:nvPr userDrawn="1"/>
        </p:nvSpPr>
        <p:spPr>
          <a:xfrm>
            <a:off x="1535164" y="4055960"/>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E5AB512F-38B5-4AD6-AED3-B02053AC9BAE}"/>
              </a:ext>
            </a:extLst>
          </p:cNvPr>
          <p:cNvSpPr/>
          <p:nvPr userDrawn="1"/>
        </p:nvSpPr>
        <p:spPr>
          <a:xfrm>
            <a:off x="4025092" y="4047798"/>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19C22585-7DD5-491D-B72B-8A8596162A13}"/>
              </a:ext>
            </a:extLst>
          </p:cNvPr>
          <p:cNvSpPr/>
          <p:nvPr userDrawn="1"/>
        </p:nvSpPr>
        <p:spPr>
          <a:xfrm>
            <a:off x="6515020" y="4071600"/>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F9121642-924B-40BA-B09A-3D12676C091E}"/>
              </a:ext>
            </a:extLst>
          </p:cNvPr>
          <p:cNvSpPr/>
          <p:nvPr userDrawn="1"/>
        </p:nvSpPr>
        <p:spPr>
          <a:xfrm>
            <a:off x="9004948" y="4063560"/>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Shape 2616">
            <a:extLst>
              <a:ext uri="{FF2B5EF4-FFF2-40B4-BE49-F238E27FC236}">
                <a16:creationId xmlns:a16="http://schemas.microsoft.com/office/drawing/2014/main" id="{158D373B-7903-46B1-856A-A3ED0D7DB59D}"/>
              </a:ext>
            </a:extLst>
          </p:cNvPr>
          <p:cNvSpPr/>
          <p:nvPr userDrawn="1"/>
        </p:nvSpPr>
        <p:spPr>
          <a:xfrm>
            <a:off x="6742119" y="4325638"/>
            <a:ext cx="530876" cy="482734"/>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39" name="Shape 2639">
            <a:extLst>
              <a:ext uri="{FF2B5EF4-FFF2-40B4-BE49-F238E27FC236}">
                <a16:creationId xmlns:a16="http://schemas.microsoft.com/office/drawing/2014/main" id="{F7443800-A2C4-4D3E-85B3-2AEB463ED2D3}"/>
              </a:ext>
            </a:extLst>
          </p:cNvPr>
          <p:cNvSpPr/>
          <p:nvPr userDrawn="1"/>
        </p:nvSpPr>
        <p:spPr>
          <a:xfrm>
            <a:off x="1748374" y="4386383"/>
            <a:ext cx="558655" cy="355508"/>
          </a:xfrm>
          <a:custGeom>
            <a:avLst/>
            <a:gdLst/>
            <a:ahLst/>
            <a:cxnLst>
              <a:cxn ang="0">
                <a:pos x="wd2" y="hd2"/>
              </a:cxn>
              <a:cxn ang="5400000">
                <a:pos x="wd2" y="hd2"/>
              </a:cxn>
              <a:cxn ang="10800000">
                <a:pos x="wd2" y="hd2"/>
              </a:cxn>
              <a:cxn ang="16200000">
                <a:pos x="wd2" y="hd2"/>
              </a:cxn>
            </a:cxnLst>
            <a:rect l="0" t="0" r="r" b="b"/>
            <a:pathLst>
              <a:path w="21600" h="21600" extrusionOk="0">
                <a:moveTo>
                  <a:pt x="13255" y="3086"/>
                </a:moveTo>
                <a:cubicBezTo>
                  <a:pt x="12984" y="3086"/>
                  <a:pt x="12764" y="3432"/>
                  <a:pt x="12764" y="3857"/>
                </a:cubicBezTo>
                <a:cubicBezTo>
                  <a:pt x="12764" y="4284"/>
                  <a:pt x="12984" y="4629"/>
                  <a:pt x="13255" y="4629"/>
                </a:cubicBezTo>
                <a:cubicBezTo>
                  <a:pt x="13525" y="4629"/>
                  <a:pt x="13745" y="4284"/>
                  <a:pt x="13745" y="3857"/>
                </a:cubicBezTo>
                <a:cubicBezTo>
                  <a:pt x="13745" y="3432"/>
                  <a:pt x="13525" y="3086"/>
                  <a:pt x="13255" y="3086"/>
                </a:cubicBezTo>
                <a:moveTo>
                  <a:pt x="20618" y="16495"/>
                </a:moveTo>
                <a:lnTo>
                  <a:pt x="15709" y="12638"/>
                </a:lnTo>
                <a:lnTo>
                  <a:pt x="15709" y="8963"/>
                </a:lnTo>
                <a:lnTo>
                  <a:pt x="20618" y="5105"/>
                </a:lnTo>
                <a:cubicBezTo>
                  <a:pt x="20618" y="5105"/>
                  <a:pt x="20618" y="16495"/>
                  <a:pt x="20618" y="16495"/>
                </a:cubicBezTo>
                <a:close/>
                <a:moveTo>
                  <a:pt x="14727" y="16971"/>
                </a:moveTo>
                <a:lnTo>
                  <a:pt x="982" y="16971"/>
                </a:lnTo>
                <a:lnTo>
                  <a:pt x="982" y="3086"/>
                </a:lnTo>
                <a:cubicBezTo>
                  <a:pt x="982" y="2234"/>
                  <a:pt x="1422" y="1543"/>
                  <a:pt x="1964" y="1543"/>
                </a:cubicBezTo>
                <a:lnTo>
                  <a:pt x="13745" y="1543"/>
                </a:lnTo>
                <a:cubicBezTo>
                  <a:pt x="14287" y="1543"/>
                  <a:pt x="14727" y="2234"/>
                  <a:pt x="14727" y="3086"/>
                </a:cubicBezTo>
                <a:cubicBezTo>
                  <a:pt x="14727" y="3086"/>
                  <a:pt x="14727" y="16971"/>
                  <a:pt x="14727" y="16971"/>
                </a:cubicBezTo>
                <a:close/>
                <a:moveTo>
                  <a:pt x="13745" y="20057"/>
                </a:moveTo>
                <a:lnTo>
                  <a:pt x="1964" y="20057"/>
                </a:lnTo>
                <a:cubicBezTo>
                  <a:pt x="1422" y="20057"/>
                  <a:pt x="982" y="19367"/>
                  <a:pt x="982" y="18514"/>
                </a:cubicBezTo>
                <a:lnTo>
                  <a:pt x="14727" y="18514"/>
                </a:lnTo>
                <a:cubicBezTo>
                  <a:pt x="14727" y="19367"/>
                  <a:pt x="14287" y="20057"/>
                  <a:pt x="13745" y="20057"/>
                </a:cubicBezTo>
                <a:moveTo>
                  <a:pt x="21109" y="3086"/>
                </a:moveTo>
                <a:cubicBezTo>
                  <a:pt x="21030" y="3086"/>
                  <a:pt x="20958" y="3122"/>
                  <a:pt x="20892" y="3175"/>
                </a:cubicBezTo>
                <a:lnTo>
                  <a:pt x="20890" y="3167"/>
                </a:lnTo>
                <a:lnTo>
                  <a:pt x="15709" y="7237"/>
                </a:lnTo>
                <a:lnTo>
                  <a:pt x="15709" y="3086"/>
                </a:lnTo>
                <a:cubicBezTo>
                  <a:pt x="15709" y="1382"/>
                  <a:pt x="14830" y="0"/>
                  <a:pt x="13745" y="0"/>
                </a:cubicBezTo>
                <a:lnTo>
                  <a:pt x="1964" y="0"/>
                </a:lnTo>
                <a:cubicBezTo>
                  <a:pt x="879" y="0"/>
                  <a:pt x="0" y="1382"/>
                  <a:pt x="0" y="3086"/>
                </a:cubicBezTo>
                <a:lnTo>
                  <a:pt x="0" y="18514"/>
                </a:lnTo>
                <a:cubicBezTo>
                  <a:pt x="0" y="20219"/>
                  <a:pt x="879" y="21600"/>
                  <a:pt x="1964" y="21600"/>
                </a:cubicBezTo>
                <a:lnTo>
                  <a:pt x="13745" y="21600"/>
                </a:lnTo>
                <a:cubicBezTo>
                  <a:pt x="14830" y="21600"/>
                  <a:pt x="15709" y="20219"/>
                  <a:pt x="15709" y="18514"/>
                </a:cubicBezTo>
                <a:lnTo>
                  <a:pt x="15709" y="14363"/>
                </a:lnTo>
                <a:lnTo>
                  <a:pt x="20890" y="18433"/>
                </a:lnTo>
                <a:lnTo>
                  <a:pt x="20892" y="18427"/>
                </a:lnTo>
                <a:cubicBezTo>
                  <a:pt x="20958" y="18478"/>
                  <a:pt x="21030" y="18514"/>
                  <a:pt x="21109" y="18514"/>
                </a:cubicBezTo>
                <a:cubicBezTo>
                  <a:pt x="21380" y="18514"/>
                  <a:pt x="21600" y="18170"/>
                  <a:pt x="21600" y="17743"/>
                </a:cubicBezTo>
                <a:lnTo>
                  <a:pt x="21600" y="3857"/>
                </a:lnTo>
                <a:cubicBezTo>
                  <a:pt x="21600" y="3432"/>
                  <a:pt x="21380" y="3086"/>
                  <a:pt x="21109" y="3086"/>
                </a:cubicBezTo>
                <a:moveTo>
                  <a:pt x="10309" y="6171"/>
                </a:moveTo>
                <a:cubicBezTo>
                  <a:pt x="10038" y="6171"/>
                  <a:pt x="9818" y="5827"/>
                  <a:pt x="9818" y="5400"/>
                </a:cubicBezTo>
                <a:cubicBezTo>
                  <a:pt x="9818" y="4974"/>
                  <a:pt x="10038" y="4629"/>
                  <a:pt x="10309" y="4629"/>
                </a:cubicBezTo>
                <a:cubicBezTo>
                  <a:pt x="10580" y="4629"/>
                  <a:pt x="10800" y="4974"/>
                  <a:pt x="10800" y="5400"/>
                </a:cubicBezTo>
                <a:cubicBezTo>
                  <a:pt x="10800" y="5827"/>
                  <a:pt x="10580" y="6171"/>
                  <a:pt x="10309" y="6171"/>
                </a:cubicBezTo>
                <a:moveTo>
                  <a:pt x="10309" y="3086"/>
                </a:moveTo>
                <a:cubicBezTo>
                  <a:pt x="9496" y="3086"/>
                  <a:pt x="8836" y="4123"/>
                  <a:pt x="8836" y="5400"/>
                </a:cubicBezTo>
                <a:cubicBezTo>
                  <a:pt x="8836" y="6678"/>
                  <a:pt x="9496" y="7714"/>
                  <a:pt x="10309" y="7714"/>
                </a:cubicBezTo>
                <a:cubicBezTo>
                  <a:pt x="11123" y="7714"/>
                  <a:pt x="11782" y="6678"/>
                  <a:pt x="11782" y="5400"/>
                </a:cubicBezTo>
                <a:cubicBezTo>
                  <a:pt x="11782" y="4123"/>
                  <a:pt x="11123" y="3086"/>
                  <a:pt x="10309" y="3086"/>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40" name="Shape 2844">
            <a:extLst>
              <a:ext uri="{FF2B5EF4-FFF2-40B4-BE49-F238E27FC236}">
                <a16:creationId xmlns:a16="http://schemas.microsoft.com/office/drawing/2014/main" id="{ACC71E0B-EE01-4037-B438-7D2FEE0D995C}"/>
              </a:ext>
            </a:extLst>
          </p:cNvPr>
          <p:cNvSpPr/>
          <p:nvPr userDrawn="1"/>
        </p:nvSpPr>
        <p:spPr>
          <a:xfrm>
            <a:off x="9276164" y="4333926"/>
            <a:ext cx="461224" cy="461224"/>
          </a:xfrm>
          <a:custGeom>
            <a:avLst/>
            <a:gdLst/>
            <a:ahLst/>
            <a:cxnLst>
              <a:cxn ang="0">
                <a:pos x="wd2" y="hd2"/>
              </a:cxn>
              <a:cxn ang="5400000">
                <a:pos x="wd2" y="hd2"/>
              </a:cxn>
              <a:cxn ang="10800000">
                <a:pos x="wd2" y="hd2"/>
              </a:cxn>
              <a:cxn ang="16200000">
                <a:pos x="wd2" y="hd2"/>
              </a:cxn>
            </a:cxnLst>
            <a:rect l="0" t="0" r="r" b="b"/>
            <a:pathLst>
              <a:path w="21600" h="21600" extrusionOk="0">
                <a:moveTo>
                  <a:pt x="10800" y="982"/>
                </a:moveTo>
                <a:cubicBezTo>
                  <a:pt x="14012" y="982"/>
                  <a:pt x="16860" y="2526"/>
                  <a:pt x="18652" y="4909"/>
                </a:cubicBezTo>
                <a:lnTo>
                  <a:pt x="14727" y="4909"/>
                </a:lnTo>
                <a:cubicBezTo>
                  <a:pt x="14456" y="4909"/>
                  <a:pt x="14236" y="5129"/>
                  <a:pt x="14236" y="5400"/>
                </a:cubicBezTo>
                <a:cubicBezTo>
                  <a:pt x="14236" y="5672"/>
                  <a:pt x="14456" y="5891"/>
                  <a:pt x="14727" y="5891"/>
                </a:cubicBezTo>
                <a:lnTo>
                  <a:pt x="19636" y="5891"/>
                </a:lnTo>
                <a:cubicBezTo>
                  <a:pt x="19907" y="5891"/>
                  <a:pt x="20127" y="5672"/>
                  <a:pt x="20127" y="5400"/>
                </a:cubicBezTo>
                <a:lnTo>
                  <a:pt x="20127" y="491"/>
                </a:lnTo>
                <a:cubicBezTo>
                  <a:pt x="20127" y="220"/>
                  <a:pt x="19907" y="0"/>
                  <a:pt x="19636" y="0"/>
                </a:cubicBezTo>
                <a:cubicBezTo>
                  <a:pt x="19366" y="0"/>
                  <a:pt x="19145" y="220"/>
                  <a:pt x="19145" y="491"/>
                </a:cubicBezTo>
                <a:lnTo>
                  <a:pt x="19145" y="3962"/>
                </a:lnTo>
                <a:cubicBezTo>
                  <a:pt x="17166" y="1546"/>
                  <a:pt x="14167" y="0"/>
                  <a:pt x="10800" y="0"/>
                </a:cubicBezTo>
                <a:cubicBezTo>
                  <a:pt x="4836" y="0"/>
                  <a:pt x="0" y="4836"/>
                  <a:pt x="0" y="10800"/>
                </a:cubicBezTo>
                <a:cubicBezTo>
                  <a:pt x="0" y="11071"/>
                  <a:pt x="220" y="11291"/>
                  <a:pt x="491" y="11291"/>
                </a:cubicBezTo>
                <a:cubicBezTo>
                  <a:pt x="762" y="11291"/>
                  <a:pt x="982" y="11071"/>
                  <a:pt x="982" y="10800"/>
                </a:cubicBezTo>
                <a:cubicBezTo>
                  <a:pt x="982" y="5378"/>
                  <a:pt x="5377" y="982"/>
                  <a:pt x="10800" y="982"/>
                </a:cubicBezTo>
                <a:moveTo>
                  <a:pt x="21109" y="10309"/>
                </a:moveTo>
                <a:cubicBezTo>
                  <a:pt x="20838" y="10309"/>
                  <a:pt x="20618" y="10529"/>
                  <a:pt x="20618" y="10800"/>
                </a:cubicBezTo>
                <a:cubicBezTo>
                  <a:pt x="20618" y="16223"/>
                  <a:pt x="16223" y="20618"/>
                  <a:pt x="10800" y="20618"/>
                </a:cubicBezTo>
                <a:cubicBezTo>
                  <a:pt x="7588" y="20618"/>
                  <a:pt x="4740" y="19075"/>
                  <a:pt x="2948" y="16691"/>
                </a:cubicBezTo>
                <a:lnTo>
                  <a:pt x="6873" y="16691"/>
                </a:lnTo>
                <a:cubicBezTo>
                  <a:pt x="7144" y="16691"/>
                  <a:pt x="7364" y="16471"/>
                  <a:pt x="7364" y="16200"/>
                </a:cubicBezTo>
                <a:cubicBezTo>
                  <a:pt x="7364" y="15929"/>
                  <a:pt x="7144" y="15709"/>
                  <a:pt x="6873" y="15709"/>
                </a:cubicBezTo>
                <a:lnTo>
                  <a:pt x="1964" y="15709"/>
                </a:lnTo>
                <a:cubicBezTo>
                  <a:pt x="1693" y="15709"/>
                  <a:pt x="1473" y="15929"/>
                  <a:pt x="1473" y="16200"/>
                </a:cubicBezTo>
                <a:lnTo>
                  <a:pt x="1473" y="21109"/>
                </a:lnTo>
                <a:cubicBezTo>
                  <a:pt x="1473" y="21380"/>
                  <a:pt x="1693" y="21600"/>
                  <a:pt x="1964" y="21600"/>
                </a:cubicBezTo>
                <a:cubicBezTo>
                  <a:pt x="2234" y="21600"/>
                  <a:pt x="2455" y="21380"/>
                  <a:pt x="2455" y="21109"/>
                </a:cubicBezTo>
                <a:lnTo>
                  <a:pt x="2455" y="17639"/>
                </a:lnTo>
                <a:cubicBezTo>
                  <a:pt x="4434" y="20054"/>
                  <a:pt x="7433" y="21600"/>
                  <a:pt x="10800" y="21600"/>
                </a:cubicBezTo>
                <a:cubicBezTo>
                  <a:pt x="16764" y="21600"/>
                  <a:pt x="21600" y="16765"/>
                  <a:pt x="21600" y="10800"/>
                </a:cubicBezTo>
                <a:cubicBezTo>
                  <a:pt x="21600" y="10529"/>
                  <a:pt x="21380" y="10309"/>
                  <a:pt x="21109" y="10309"/>
                </a:cubicBezTo>
              </a:path>
            </a:pathLst>
          </a:custGeom>
          <a:solidFill>
            <a:srgbClr val="FF6600"/>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41" name="Shape 2615">
            <a:extLst>
              <a:ext uri="{FF2B5EF4-FFF2-40B4-BE49-F238E27FC236}">
                <a16:creationId xmlns:a16="http://schemas.microsoft.com/office/drawing/2014/main" id="{B9B2DAD4-BCDB-41A9-AD72-BAB6B91CE599}"/>
              </a:ext>
            </a:extLst>
          </p:cNvPr>
          <p:cNvSpPr/>
          <p:nvPr userDrawn="1"/>
        </p:nvSpPr>
        <p:spPr>
          <a:xfrm>
            <a:off x="4238301" y="4261007"/>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7593" y="17878"/>
                </a:moveTo>
                <a:cubicBezTo>
                  <a:pt x="16514" y="16546"/>
                  <a:pt x="15177" y="15812"/>
                  <a:pt x="14084" y="15323"/>
                </a:cubicBezTo>
                <a:cubicBezTo>
                  <a:pt x="13842" y="15214"/>
                  <a:pt x="13687" y="15099"/>
                  <a:pt x="13598" y="14990"/>
                </a:cubicBezTo>
                <a:cubicBezTo>
                  <a:pt x="15238" y="14959"/>
                  <a:pt x="16521" y="14237"/>
                  <a:pt x="16581" y="14203"/>
                </a:cubicBezTo>
                <a:cubicBezTo>
                  <a:pt x="16751" y="14106"/>
                  <a:pt x="16846" y="13918"/>
                  <a:pt x="16826" y="13724"/>
                </a:cubicBezTo>
                <a:cubicBezTo>
                  <a:pt x="16807" y="13546"/>
                  <a:pt x="16693" y="13394"/>
                  <a:pt x="16530" y="13325"/>
                </a:cubicBezTo>
                <a:cubicBezTo>
                  <a:pt x="16461" y="13275"/>
                  <a:pt x="15663" y="12629"/>
                  <a:pt x="15663" y="9051"/>
                </a:cubicBezTo>
                <a:cubicBezTo>
                  <a:pt x="15663" y="5000"/>
                  <a:pt x="14115" y="2945"/>
                  <a:pt x="11061" y="2945"/>
                </a:cubicBezTo>
                <a:cubicBezTo>
                  <a:pt x="8481" y="2945"/>
                  <a:pt x="5845" y="3642"/>
                  <a:pt x="5845" y="8806"/>
                </a:cubicBezTo>
                <a:cubicBezTo>
                  <a:pt x="5845" y="12555"/>
                  <a:pt x="5219" y="13278"/>
                  <a:pt x="5122" y="13367"/>
                </a:cubicBezTo>
                <a:cubicBezTo>
                  <a:pt x="4957" y="13416"/>
                  <a:pt x="4826" y="13551"/>
                  <a:pt x="4784" y="13723"/>
                </a:cubicBezTo>
                <a:cubicBezTo>
                  <a:pt x="4734" y="13935"/>
                  <a:pt x="4828" y="14153"/>
                  <a:pt x="5015" y="14262"/>
                </a:cubicBezTo>
                <a:cubicBezTo>
                  <a:pt x="6396" y="15064"/>
                  <a:pt x="7482" y="15136"/>
                  <a:pt x="8065" y="15091"/>
                </a:cubicBezTo>
                <a:cubicBezTo>
                  <a:pt x="7994" y="15151"/>
                  <a:pt x="7850" y="15241"/>
                  <a:pt x="7564" y="15335"/>
                </a:cubicBezTo>
                <a:cubicBezTo>
                  <a:pt x="6211" y="15776"/>
                  <a:pt x="4766" y="16807"/>
                  <a:pt x="3958" y="17834"/>
                </a:cubicBezTo>
                <a:cubicBezTo>
                  <a:pt x="2125" y="16050"/>
                  <a:pt x="982" y="13560"/>
                  <a:pt x="982" y="10800"/>
                </a:cubicBezTo>
                <a:cubicBezTo>
                  <a:pt x="982" y="5377"/>
                  <a:pt x="5377" y="982"/>
                  <a:pt x="10800" y="982"/>
                </a:cubicBezTo>
                <a:cubicBezTo>
                  <a:pt x="16222" y="982"/>
                  <a:pt x="20618" y="5377"/>
                  <a:pt x="20618" y="10800"/>
                </a:cubicBezTo>
                <a:cubicBezTo>
                  <a:pt x="20618" y="13584"/>
                  <a:pt x="19454" y="16092"/>
                  <a:pt x="17593" y="17878"/>
                </a:cubicBezTo>
                <a:moveTo>
                  <a:pt x="10800" y="20618"/>
                </a:moveTo>
                <a:cubicBezTo>
                  <a:pt x="8489" y="20618"/>
                  <a:pt x="6370" y="19815"/>
                  <a:pt x="4693" y="18480"/>
                </a:cubicBezTo>
                <a:cubicBezTo>
                  <a:pt x="5360" y="17604"/>
                  <a:pt x="6693" y="16652"/>
                  <a:pt x="7869" y="16268"/>
                </a:cubicBezTo>
                <a:cubicBezTo>
                  <a:pt x="8578" y="16037"/>
                  <a:pt x="8988" y="15688"/>
                  <a:pt x="9087" y="15232"/>
                </a:cubicBezTo>
                <a:cubicBezTo>
                  <a:pt x="9214" y="14656"/>
                  <a:pt x="8775" y="14230"/>
                  <a:pt x="8725" y="14183"/>
                </a:cubicBezTo>
                <a:cubicBezTo>
                  <a:pt x="8597" y="14065"/>
                  <a:pt x="8412" y="14025"/>
                  <a:pt x="8246" y="14075"/>
                </a:cubicBezTo>
                <a:cubicBezTo>
                  <a:pt x="8208" y="14086"/>
                  <a:pt x="7406" y="14309"/>
                  <a:pt x="6089" y="13714"/>
                </a:cubicBezTo>
                <a:cubicBezTo>
                  <a:pt x="6486" y="13026"/>
                  <a:pt x="6826" y="11618"/>
                  <a:pt x="6826" y="8806"/>
                </a:cubicBezTo>
                <a:cubicBezTo>
                  <a:pt x="6826" y="4301"/>
                  <a:pt x="8829" y="3928"/>
                  <a:pt x="11061" y="3928"/>
                </a:cubicBezTo>
                <a:cubicBezTo>
                  <a:pt x="12615" y="3928"/>
                  <a:pt x="14681" y="4458"/>
                  <a:pt x="14681" y="9051"/>
                </a:cubicBezTo>
                <a:cubicBezTo>
                  <a:pt x="14681" y="11662"/>
                  <a:pt x="15092" y="12966"/>
                  <a:pt x="15499" y="13617"/>
                </a:cubicBezTo>
                <a:cubicBezTo>
                  <a:pt x="14943" y="13829"/>
                  <a:pt x="14058" y="14076"/>
                  <a:pt x="13097" y="13993"/>
                </a:cubicBezTo>
                <a:cubicBezTo>
                  <a:pt x="12883" y="13971"/>
                  <a:pt x="12690" y="14092"/>
                  <a:pt x="12605" y="14285"/>
                </a:cubicBezTo>
                <a:cubicBezTo>
                  <a:pt x="12420" y="14704"/>
                  <a:pt x="12408" y="15649"/>
                  <a:pt x="13683" y="16219"/>
                </a:cubicBezTo>
                <a:cubicBezTo>
                  <a:pt x="14677" y="16664"/>
                  <a:pt x="15893" y="17331"/>
                  <a:pt x="16850" y="18522"/>
                </a:cubicBezTo>
                <a:cubicBezTo>
                  <a:pt x="15182" y="19831"/>
                  <a:pt x="13085"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42" name="Shape 2551">
            <a:extLst>
              <a:ext uri="{FF2B5EF4-FFF2-40B4-BE49-F238E27FC236}">
                <a16:creationId xmlns:a16="http://schemas.microsoft.com/office/drawing/2014/main" id="{B0A4AA4B-E5B6-4597-B539-677B42CE75A9}"/>
              </a:ext>
            </a:extLst>
          </p:cNvPr>
          <p:cNvSpPr/>
          <p:nvPr userDrawn="1"/>
        </p:nvSpPr>
        <p:spPr>
          <a:xfrm>
            <a:off x="9276164" y="2257823"/>
            <a:ext cx="442641" cy="442641"/>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43" name="Shape 2571">
            <a:extLst>
              <a:ext uri="{FF2B5EF4-FFF2-40B4-BE49-F238E27FC236}">
                <a16:creationId xmlns:a16="http://schemas.microsoft.com/office/drawing/2014/main" id="{D5854E3E-4FF2-4B52-9D1A-8B7265F98016}"/>
              </a:ext>
            </a:extLst>
          </p:cNvPr>
          <p:cNvSpPr/>
          <p:nvPr userDrawn="1"/>
        </p:nvSpPr>
        <p:spPr>
          <a:xfrm>
            <a:off x="1793786" y="2271767"/>
            <a:ext cx="441717" cy="441717"/>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44" name="Oval 43">
            <a:extLst>
              <a:ext uri="{FF2B5EF4-FFF2-40B4-BE49-F238E27FC236}">
                <a16:creationId xmlns:a16="http://schemas.microsoft.com/office/drawing/2014/main" id="{4AAE777F-D0CE-4CFA-BA33-58CA2E64AA5F}"/>
              </a:ext>
            </a:extLst>
          </p:cNvPr>
          <p:cNvSpPr/>
          <p:nvPr userDrawn="1"/>
        </p:nvSpPr>
        <p:spPr>
          <a:xfrm>
            <a:off x="6515020" y="1991649"/>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C5102CFE-3D0A-4329-911C-77D412E95928}"/>
              </a:ext>
            </a:extLst>
          </p:cNvPr>
          <p:cNvPicPr>
            <a:picLocks noChangeAspect="1"/>
          </p:cNvPicPr>
          <p:nvPr userDrawn="1"/>
        </p:nvPicPr>
        <p:blipFill>
          <a:blip r:embed="rId2"/>
          <a:stretch>
            <a:fillRect/>
          </a:stretch>
        </p:blipFill>
        <p:spPr>
          <a:xfrm>
            <a:off x="6780925" y="2234137"/>
            <a:ext cx="453263" cy="490015"/>
          </a:xfrm>
          <a:prstGeom prst="rect">
            <a:avLst/>
          </a:prstGeom>
        </p:spPr>
      </p:pic>
    </p:spTree>
    <p:extLst>
      <p:ext uri="{BB962C8B-B14F-4D97-AF65-F5344CB8AC3E}">
        <p14:creationId xmlns:p14="http://schemas.microsoft.com/office/powerpoint/2010/main" val="584497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3BD1BC1-3DE2-7845-AF07-2C55CE2857F8}"/>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8777856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9E7E44CF-C4D3-F340-98E8-916FF1F886CE}"/>
              </a:ext>
            </a:extLst>
          </p:cNvPr>
          <p:cNvSpPr>
            <a:spLocks noGrp="1"/>
          </p:cNvSpPr>
          <p:nvPr>
            <p:ph type="pic" sz="quarter" idx="18"/>
          </p:nvPr>
        </p:nvSpPr>
        <p:spPr>
          <a:xfrm>
            <a:off x="14193520" y="7602525"/>
            <a:ext cx="5044439" cy="5851550"/>
          </a:xfrm>
          <a:prstGeom prst="rect">
            <a:avLst/>
          </a:prstGeom>
        </p:spPr>
      </p: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pic>
        <p:nvPicPr>
          <p:cNvPr id="8" name="Picture 7">
            <a:extLst>
              <a:ext uri="{FF2B5EF4-FFF2-40B4-BE49-F238E27FC236}">
                <a16:creationId xmlns:a16="http://schemas.microsoft.com/office/drawing/2014/main" id="{7A787CE9-636F-4702-BEE4-B44B0000105D}"/>
              </a:ext>
            </a:extLst>
          </p:cNvPr>
          <p:cNvPicPr>
            <a:picLocks noChangeAspect="1"/>
          </p:cNvPicPr>
          <p:nvPr userDrawn="1"/>
        </p:nvPicPr>
        <p:blipFill rotWithShape="1">
          <a:blip r:embed="rId3"/>
          <a:srcRect l="19630" r="12507"/>
          <a:stretch/>
        </p:blipFill>
        <p:spPr>
          <a:xfrm>
            <a:off x="5210907" y="0"/>
            <a:ext cx="6981093" cy="6858000"/>
          </a:xfrm>
          <a:prstGeom prst="rect">
            <a:avLst/>
          </a:prstGeom>
        </p:spPr>
      </p:pic>
      <p:cxnSp>
        <p:nvCxnSpPr>
          <p:cNvPr id="9" name="Straight Connector 8">
            <a:extLst>
              <a:ext uri="{FF2B5EF4-FFF2-40B4-BE49-F238E27FC236}">
                <a16:creationId xmlns:a16="http://schemas.microsoft.com/office/drawing/2014/main" id="{9443CA36-5E32-4267-B8D0-49E7B7C627FE}"/>
              </a:ext>
            </a:extLst>
          </p:cNvPr>
          <p:cNvCxnSpPr/>
          <p:nvPr userDrawn="1"/>
        </p:nvCxnSpPr>
        <p:spPr>
          <a:xfrm>
            <a:off x="923356" y="708512"/>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7580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E743297-7418-4D33-BED1-93AB104651FC}"/>
              </a:ext>
            </a:extLst>
          </p:cNvPr>
          <p:cNvSpPr>
            <a:spLocks noGrp="1"/>
          </p:cNvSpPr>
          <p:nvPr>
            <p:ph type="ftr" sz="quarter" idx="11"/>
          </p:nvPr>
        </p:nvSpPr>
        <p:spPr/>
        <p:txBody>
          <a:bodyPr/>
          <a:lstStyle/>
          <a:p>
            <a:endParaRPr lang="en-US" dirty="0"/>
          </a:p>
        </p:txBody>
      </p:sp>
      <p:cxnSp>
        <p:nvCxnSpPr>
          <p:cNvPr id="6" name="Straight Connector 5">
            <a:extLst>
              <a:ext uri="{FF2B5EF4-FFF2-40B4-BE49-F238E27FC236}">
                <a16:creationId xmlns:a16="http://schemas.microsoft.com/office/drawing/2014/main" id="{EFAFD208-BCA3-46B6-9A27-B23BF7433852}"/>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pic>
        <p:nvPicPr>
          <p:cNvPr id="8" name="Picture 7" descr="Twitter_Orange.png">
            <a:extLst>
              <a:ext uri="{FF2B5EF4-FFF2-40B4-BE49-F238E27FC236}">
                <a16:creationId xmlns:a16="http://schemas.microsoft.com/office/drawing/2014/main" id="{57558E5D-3B2F-4C08-B344-D9597B6D94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22857866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9E7E44CF-C4D3-F340-98E8-916FF1F886CE}"/>
              </a:ext>
            </a:extLst>
          </p:cNvPr>
          <p:cNvSpPr>
            <a:spLocks noGrp="1"/>
          </p:cNvSpPr>
          <p:nvPr>
            <p:ph type="pic" sz="quarter" idx="18"/>
          </p:nvPr>
        </p:nvSpPr>
        <p:spPr>
          <a:xfrm>
            <a:off x="14193520" y="7602525"/>
            <a:ext cx="5044439" cy="5851550"/>
          </a:xfrm>
          <a:prstGeom prst="rect">
            <a:avLst/>
          </a:prstGeom>
        </p:spPr>
      </p: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pic>
        <p:nvPicPr>
          <p:cNvPr id="8" name="Picture 7">
            <a:extLst>
              <a:ext uri="{FF2B5EF4-FFF2-40B4-BE49-F238E27FC236}">
                <a16:creationId xmlns:a16="http://schemas.microsoft.com/office/drawing/2014/main" id="{7A787CE9-636F-4702-BEE4-B44B0000105D}"/>
              </a:ext>
            </a:extLst>
          </p:cNvPr>
          <p:cNvPicPr>
            <a:picLocks noChangeAspect="1"/>
          </p:cNvPicPr>
          <p:nvPr userDrawn="1"/>
        </p:nvPicPr>
        <p:blipFill rotWithShape="1">
          <a:blip r:embed="rId3"/>
          <a:srcRect l="19630" r="12507"/>
          <a:stretch/>
        </p:blipFill>
        <p:spPr>
          <a:xfrm>
            <a:off x="5210907" y="0"/>
            <a:ext cx="6981093" cy="6858000"/>
          </a:xfrm>
          <a:prstGeom prst="rect">
            <a:avLst/>
          </a:prstGeom>
        </p:spPr>
      </p:pic>
      <p:cxnSp>
        <p:nvCxnSpPr>
          <p:cNvPr id="9" name="Straight Connector 8">
            <a:extLst>
              <a:ext uri="{FF2B5EF4-FFF2-40B4-BE49-F238E27FC236}">
                <a16:creationId xmlns:a16="http://schemas.microsoft.com/office/drawing/2014/main" id="{9443CA36-5E32-4267-B8D0-49E7B7C627FE}"/>
              </a:ext>
            </a:extLst>
          </p:cNvPr>
          <p:cNvCxnSpPr/>
          <p:nvPr userDrawn="1"/>
        </p:nvCxnSpPr>
        <p:spPr>
          <a:xfrm>
            <a:off x="923356" y="708512"/>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3014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9E7E44CF-C4D3-F340-98E8-916FF1F886CE}"/>
              </a:ext>
            </a:extLst>
          </p:cNvPr>
          <p:cNvSpPr>
            <a:spLocks noGrp="1"/>
          </p:cNvSpPr>
          <p:nvPr>
            <p:ph type="pic" sz="quarter" idx="18"/>
          </p:nvPr>
        </p:nvSpPr>
        <p:spPr>
          <a:xfrm>
            <a:off x="14193520" y="7602525"/>
            <a:ext cx="5044439" cy="5851550"/>
          </a:xfrm>
          <a:prstGeom prst="rect">
            <a:avLst/>
          </a:prstGeom>
        </p:spPr>
      </p: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cxnSp>
        <p:nvCxnSpPr>
          <p:cNvPr id="9" name="Straight Connector 8">
            <a:extLst>
              <a:ext uri="{FF2B5EF4-FFF2-40B4-BE49-F238E27FC236}">
                <a16:creationId xmlns:a16="http://schemas.microsoft.com/office/drawing/2014/main" id="{9443CA36-5E32-4267-B8D0-49E7B7C627FE}"/>
              </a:ext>
            </a:extLst>
          </p:cNvPr>
          <p:cNvCxnSpPr/>
          <p:nvPr userDrawn="1"/>
        </p:nvCxnSpPr>
        <p:spPr>
          <a:xfrm>
            <a:off x="923356" y="708512"/>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1409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5265693-5E50-442A-B7BB-41EA7891F8B8}"/>
              </a:ext>
            </a:extLst>
          </p:cNvPr>
          <p:cNvCxnSpPr/>
          <p:nvPr userDrawn="1"/>
        </p:nvCxnSpPr>
        <p:spPr>
          <a:xfrm>
            <a:off x="818645" y="2914189"/>
            <a:ext cx="1192923" cy="0"/>
          </a:xfrm>
          <a:prstGeom prst="line">
            <a:avLst/>
          </a:prstGeom>
          <a:ln w="69850">
            <a:solidFill>
              <a:srgbClr val="FF66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5BE1724-ADDF-4A97-A268-7165D7ECB7AC}"/>
              </a:ext>
            </a:extLst>
          </p:cNvPr>
          <p:cNvPicPr>
            <a:picLocks noChangeAspect="1"/>
          </p:cNvPicPr>
          <p:nvPr userDrawn="1"/>
        </p:nvPicPr>
        <p:blipFill rotWithShape="1">
          <a:blip r:embed="rId2">
            <a:alphaModFix/>
          </a:blip>
          <a:srcRect l="29866" r="13412"/>
          <a:stretch/>
        </p:blipFill>
        <p:spPr>
          <a:xfrm>
            <a:off x="5522976" y="0"/>
            <a:ext cx="6669024" cy="6978050"/>
          </a:xfrm>
          <a:prstGeom prst="rect">
            <a:avLst/>
          </a:prstGeom>
        </p:spPr>
      </p:pic>
      <p:sp>
        <p:nvSpPr>
          <p:cNvPr id="3" name="Text Placeholder 2">
            <a:extLst>
              <a:ext uri="{FF2B5EF4-FFF2-40B4-BE49-F238E27FC236}">
                <a16:creationId xmlns:a16="http://schemas.microsoft.com/office/drawing/2014/main" id="{078CAFCD-E0B3-48A5-BFF5-F3563BA48711}"/>
              </a:ext>
            </a:extLst>
          </p:cNvPr>
          <p:cNvSpPr>
            <a:spLocks noGrp="1"/>
          </p:cNvSpPr>
          <p:nvPr>
            <p:ph type="body" sz="quarter" idx="10"/>
          </p:nvPr>
        </p:nvSpPr>
        <p:spPr>
          <a:xfrm>
            <a:off x="819150" y="3260725"/>
            <a:ext cx="4149725" cy="1784350"/>
          </a:xfrm>
        </p:spPr>
        <p:txBody>
          <a:bodyPr>
            <a:normAutofit/>
          </a:bodyPr>
          <a:lstStyle>
            <a:lvl1pPr marL="0" indent="0">
              <a:buNone/>
              <a:defRPr sz="4000"/>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28170885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E743297-7418-4D33-BED1-93AB104651FC}"/>
              </a:ext>
            </a:extLst>
          </p:cNvPr>
          <p:cNvSpPr>
            <a:spLocks noGrp="1"/>
          </p:cNvSpPr>
          <p:nvPr>
            <p:ph type="ftr" sz="quarter" idx="11"/>
          </p:nvPr>
        </p:nvSpPr>
        <p:spPr/>
        <p:txBody>
          <a:bodyPr/>
          <a:lstStyle/>
          <a:p>
            <a:endParaRPr lang="en-US" dirty="0"/>
          </a:p>
        </p:txBody>
      </p:sp>
      <p:cxnSp>
        <p:nvCxnSpPr>
          <p:cNvPr id="6" name="Straight Connector 5">
            <a:extLst>
              <a:ext uri="{FF2B5EF4-FFF2-40B4-BE49-F238E27FC236}">
                <a16:creationId xmlns:a16="http://schemas.microsoft.com/office/drawing/2014/main" id="{EFAFD208-BCA3-46B6-9A27-B23BF7433852}"/>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pic>
        <p:nvPicPr>
          <p:cNvPr id="8" name="Picture 7" descr="Twitter_Orange.png">
            <a:extLst>
              <a:ext uri="{FF2B5EF4-FFF2-40B4-BE49-F238E27FC236}">
                <a16:creationId xmlns:a16="http://schemas.microsoft.com/office/drawing/2014/main" id="{57558E5D-3B2F-4C08-B344-D9597B6D94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171814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EE3F5-9DC2-8247-918D-DAA543BCD466}"/>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220D66B4-1624-D044-B36D-7265808A9D66}"/>
              </a:ext>
            </a:extLst>
          </p:cNvPr>
          <p:cNvSpPr>
            <a:spLocks noGrp="1"/>
          </p:cNvSpPr>
          <p:nvPr>
            <p:ph type="ftr" sz="quarter" idx="11"/>
          </p:nvPr>
        </p:nvSpPr>
        <p:spPr/>
        <p:txBody>
          <a:bodyPr/>
          <a:lstStyle/>
          <a:p>
            <a:endParaRPr lang="en-US" dirty="0"/>
          </a:p>
        </p:txBody>
      </p:sp>
      <p:cxnSp>
        <p:nvCxnSpPr>
          <p:cNvPr id="6" name="Straight Connector 5">
            <a:extLst>
              <a:ext uri="{FF2B5EF4-FFF2-40B4-BE49-F238E27FC236}">
                <a16:creationId xmlns:a16="http://schemas.microsoft.com/office/drawing/2014/main" id="{CA4F5D75-E050-470A-8BCD-85827B9B304A}"/>
              </a:ext>
            </a:extLst>
          </p:cNvPr>
          <p:cNvCxnSpPr/>
          <p:nvPr userDrawn="1"/>
        </p:nvCxnSpPr>
        <p:spPr>
          <a:xfrm>
            <a:off x="818645" y="2914189"/>
            <a:ext cx="1192923" cy="0"/>
          </a:xfrm>
          <a:prstGeom prst="line">
            <a:avLst/>
          </a:prstGeom>
          <a:ln w="69850">
            <a:solidFill>
              <a:srgbClr val="F05A1E"/>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67F3318-E99C-4E7D-B409-DE80AFACBB79}"/>
              </a:ext>
            </a:extLst>
          </p:cNvPr>
          <p:cNvPicPr>
            <a:picLocks noChangeAspect="1"/>
          </p:cNvPicPr>
          <p:nvPr userDrawn="1"/>
        </p:nvPicPr>
        <p:blipFill>
          <a:blip r:embed="rId2"/>
          <a:stretch>
            <a:fillRect/>
          </a:stretch>
        </p:blipFill>
        <p:spPr>
          <a:xfrm>
            <a:off x="5810439" y="1"/>
            <a:ext cx="6727089" cy="6858000"/>
          </a:xfrm>
          <a:prstGeom prst="rect">
            <a:avLst/>
          </a:prstGeom>
        </p:spPr>
      </p:pic>
    </p:spTree>
    <p:extLst>
      <p:ext uri="{BB962C8B-B14F-4D97-AF65-F5344CB8AC3E}">
        <p14:creationId xmlns:p14="http://schemas.microsoft.com/office/powerpoint/2010/main" val="14351558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5265693-5E50-442A-B7BB-41EA7891F8B8}"/>
              </a:ext>
            </a:extLst>
          </p:cNvPr>
          <p:cNvCxnSpPr/>
          <p:nvPr userDrawn="1"/>
        </p:nvCxnSpPr>
        <p:spPr>
          <a:xfrm>
            <a:off x="818645" y="2914189"/>
            <a:ext cx="1192923" cy="0"/>
          </a:xfrm>
          <a:prstGeom prst="line">
            <a:avLst/>
          </a:prstGeom>
          <a:ln w="69850">
            <a:solidFill>
              <a:srgbClr val="FF66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5BE1724-ADDF-4A97-A268-7165D7ECB7AC}"/>
              </a:ext>
            </a:extLst>
          </p:cNvPr>
          <p:cNvPicPr>
            <a:picLocks noChangeAspect="1"/>
          </p:cNvPicPr>
          <p:nvPr userDrawn="1"/>
        </p:nvPicPr>
        <p:blipFill rotWithShape="1">
          <a:blip r:embed="rId2">
            <a:alphaModFix/>
          </a:blip>
          <a:srcRect l="29866" r="13412"/>
          <a:stretch/>
        </p:blipFill>
        <p:spPr>
          <a:xfrm>
            <a:off x="5522976" y="0"/>
            <a:ext cx="6669024" cy="6978050"/>
          </a:xfrm>
          <a:prstGeom prst="rect">
            <a:avLst/>
          </a:prstGeom>
        </p:spPr>
      </p:pic>
      <p:sp>
        <p:nvSpPr>
          <p:cNvPr id="3" name="Text Placeholder 2">
            <a:extLst>
              <a:ext uri="{FF2B5EF4-FFF2-40B4-BE49-F238E27FC236}">
                <a16:creationId xmlns:a16="http://schemas.microsoft.com/office/drawing/2014/main" id="{078CAFCD-E0B3-48A5-BFF5-F3563BA48711}"/>
              </a:ext>
            </a:extLst>
          </p:cNvPr>
          <p:cNvSpPr>
            <a:spLocks noGrp="1"/>
          </p:cNvSpPr>
          <p:nvPr>
            <p:ph type="body" sz="quarter" idx="10"/>
          </p:nvPr>
        </p:nvSpPr>
        <p:spPr>
          <a:xfrm>
            <a:off x="819150" y="3260725"/>
            <a:ext cx="4149725" cy="1784350"/>
          </a:xfrm>
        </p:spPr>
        <p:txBody>
          <a:bodyPr>
            <a:normAutofit/>
          </a:bodyPr>
          <a:lstStyle>
            <a:lvl1pPr marL="0" indent="0">
              <a:buNone/>
              <a:defRPr sz="4000"/>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765805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322EA64-8328-4967-A512-85E02FC746A1}"/>
              </a:ext>
            </a:extLst>
          </p:cNvPr>
          <p:cNvSpPr>
            <a:spLocks noGrp="1"/>
          </p:cNvSpPr>
          <p:nvPr>
            <p:ph type="dt" sz="half" idx="10"/>
          </p:nvPr>
        </p:nvSpPr>
        <p:spPr/>
        <p:txBody>
          <a:bodyPr/>
          <a:lstStyle/>
          <a:p>
            <a:fld id="{EDBC42E4-C94E-034E-B1CB-1E765C34D908}" type="datetimeFigureOut">
              <a:rPr lang="en-US" smtClean="0"/>
              <a:t>4/27/2023</a:t>
            </a:fld>
            <a:endParaRPr lang="en-US" dirty="0"/>
          </a:p>
        </p:txBody>
      </p:sp>
      <p:sp>
        <p:nvSpPr>
          <p:cNvPr id="4" name="Footer Placeholder 3">
            <a:extLst>
              <a:ext uri="{FF2B5EF4-FFF2-40B4-BE49-F238E27FC236}">
                <a16:creationId xmlns:a16="http://schemas.microsoft.com/office/drawing/2014/main" id="{DC604417-F5DE-433C-9064-C4A852A33D2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AB41490-21D8-425B-8EE9-551625059226}"/>
              </a:ext>
            </a:extLst>
          </p:cNvPr>
          <p:cNvSpPr>
            <a:spLocks noGrp="1"/>
          </p:cNvSpPr>
          <p:nvPr>
            <p:ph type="sldNum" sz="quarter" idx="12"/>
          </p:nvPr>
        </p:nvSpPr>
        <p:spPr/>
        <p:txBody>
          <a:bodyPr/>
          <a:lstStyle/>
          <a:p>
            <a:fld id="{D98D9C83-CD24-0842-B6CC-914DB33C7B15}" type="slidenum">
              <a:rPr lang="en-US" smtClean="0"/>
              <a:t>‹#›</a:t>
            </a:fld>
            <a:endParaRPr lang="en-US" dirty="0"/>
          </a:p>
        </p:txBody>
      </p:sp>
      <p:pic>
        <p:nvPicPr>
          <p:cNvPr id="6" name="Picture 5">
            <a:extLst>
              <a:ext uri="{FF2B5EF4-FFF2-40B4-BE49-F238E27FC236}">
                <a16:creationId xmlns:a16="http://schemas.microsoft.com/office/drawing/2014/main" id="{D5BC7CA4-9DB4-4FAD-9048-2CD331BBD647}"/>
              </a:ext>
            </a:extLst>
          </p:cNvPr>
          <p:cNvPicPr>
            <a:picLocks noChangeAspect="1"/>
          </p:cNvPicPr>
          <p:nvPr userDrawn="1"/>
        </p:nvPicPr>
        <p:blipFill>
          <a:blip r:embed="rId2"/>
          <a:stretch>
            <a:fillRect/>
          </a:stretch>
        </p:blipFill>
        <p:spPr>
          <a:xfrm>
            <a:off x="-193790" y="1037"/>
            <a:ext cx="12579580" cy="3775079"/>
          </a:xfrm>
          <a:prstGeom prst="rect">
            <a:avLst/>
          </a:prstGeom>
        </p:spPr>
      </p:pic>
      <p:cxnSp>
        <p:nvCxnSpPr>
          <p:cNvPr id="7" name="Straight Connector 6">
            <a:extLst>
              <a:ext uri="{FF2B5EF4-FFF2-40B4-BE49-F238E27FC236}">
                <a16:creationId xmlns:a16="http://schemas.microsoft.com/office/drawing/2014/main" id="{0735296D-3A9D-4790-81E6-9B43448C77BB}"/>
              </a:ext>
            </a:extLst>
          </p:cNvPr>
          <p:cNvCxnSpPr/>
          <p:nvPr userDrawn="1"/>
        </p:nvCxnSpPr>
        <p:spPr>
          <a:xfrm>
            <a:off x="5459783" y="4416888"/>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3293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200C8E-1DEC-694F-885D-0F277E7EC050}"/>
              </a:ext>
            </a:extLst>
          </p:cNvPr>
          <p:cNvSpPr>
            <a:spLocks noGrp="1"/>
          </p:cNvSpPr>
          <p:nvPr>
            <p:ph type="dt" sz="half" idx="10"/>
          </p:nvPr>
        </p:nvSpPr>
        <p:spPr/>
        <p:txBody>
          <a:bodyPr/>
          <a:lstStyle/>
          <a:p>
            <a:fld id="{EDBC42E4-C94E-034E-B1CB-1E765C34D908}" type="datetimeFigureOut">
              <a:rPr lang="en-US" smtClean="0"/>
              <a:t>4/27/2023</a:t>
            </a:fld>
            <a:endParaRPr lang="en-US" dirty="0"/>
          </a:p>
        </p:txBody>
      </p:sp>
      <p:sp>
        <p:nvSpPr>
          <p:cNvPr id="3" name="Footer Placeholder 2">
            <a:extLst>
              <a:ext uri="{FF2B5EF4-FFF2-40B4-BE49-F238E27FC236}">
                <a16:creationId xmlns:a16="http://schemas.microsoft.com/office/drawing/2014/main" id="{25B19769-AF90-BE4F-A049-A16A5CFF937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D05FCD9-0AF2-C94B-BA40-15D3AD5BB195}"/>
              </a:ext>
            </a:extLst>
          </p:cNvPr>
          <p:cNvSpPr>
            <a:spLocks noGrp="1"/>
          </p:cNvSpPr>
          <p:nvPr>
            <p:ph type="sldNum" sz="quarter" idx="12"/>
          </p:nvPr>
        </p:nvSpPr>
        <p:spPr/>
        <p:txBody>
          <a:bodyPr/>
          <a:lstStyle/>
          <a:p>
            <a:fld id="{D98D9C83-CD24-0842-B6CC-914DB33C7B15}" type="slidenum">
              <a:rPr lang="en-US" smtClean="0"/>
              <a:t>‹#›</a:t>
            </a:fld>
            <a:endParaRPr lang="en-US" dirty="0"/>
          </a:p>
        </p:txBody>
      </p:sp>
      <p:pic>
        <p:nvPicPr>
          <p:cNvPr id="5" name="Picture 4">
            <a:extLst>
              <a:ext uri="{FF2B5EF4-FFF2-40B4-BE49-F238E27FC236}">
                <a16:creationId xmlns:a16="http://schemas.microsoft.com/office/drawing/2014/main" id="{D0E195EA-83FF-4A14-820C-C0AB663014EA}"/>
              </a:ext>
            </a:extLst>
          </p:cNvPr>
          <p:cNvPicPr>
            <a:picLocks noChangeAspect="1"/>
          </p:cNvPicPr>
          <p:nvPr userDrawn="1"/>
        </p:nvPicPr>
        <p:blipFill>
          <a:blip r:embed="rId2"/>
          <a:stretch>
            <a:fillRect/>
          </a:stretch>
        </p:blipFill>
        <p:spPr>
          <a:xfrm>
            <a:off x="0" y="-1"/>
            <a:ext cx="12271663" cy="8258533"/>
          </a:xfrm>
          <a:prstGeom prst="rect">
            <a:avLst/>
          </a:prstGeom>
        </p:spPr>
      </p:pic>
      <p:sp>
        <p:nvSpPr>
          <p:cNvPr id="6" name="Rectangle 5">
            <a:extLst>
              <a:ext uri="{FF2B5EF4-FFF2-40B4-BE49-F238E27FC236}">
                <a16:creationId xmlns:a16="http://schemas.microsoft.com/office/drawing/2014/main" id="{A647E6A5-348D-4A1B-85EE-A1D44C85B012}"/>
              </a:ext>
            </a:extLst>
          </p:cNvPr>
          <p:cNvSpPr/>
          <p:nvPr userDrawn="1"/>
        </p:nvSpPr>
        <p:spPr>
          <a:xfrm>
            <a:off x="0" y="2491409"/>
            <a:ext cx="6330462" cy="2014330"/>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E7AEF760-C121-470F-9FF4-6E3A2C1D0350}"/>
              </a:ext>
            </a:extLst>
          </p:cNvPr>
          <p:cNvCxnSpPr>
            <a:cxnSpLocks/>
          </p:cNvCxnSpPr>
          <p:nvPr userDrawn="1"/>
        </p:nvCxnSpPr>
        <p:spPr>
          <a:xfrm>
            <a:off x="631463" y="3070434"/>
            <a:ext cx="98588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43867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200C8E-1DEC-694F-885D-0F277E7EC050}"/>
              </a:ext>
            </a:extLst>
          </p:cNvPr>
          <p:cNvSpPr>
            <a:spLocks noGrp="1"/>
          </p:cNvSpPr>
          <p:nvPr>
            <p:ph type="dt" sz="half" idx="10"/>
          </p:nvPr>
        </p:nvSpPr>
        <p:spPr/>
        <p:txBody>
          <a:bodyPr/>
          <a:lstStyle/>
          <a:p>
            <a:fld id="{EDBC42E4-C94E-034E-B1CB-1E765C34D908}" type="datetimeFigureOut">
              <a:rPr lang="en-US" smtClean="0"/>
              <a:t>4/27/2023</a:t>
            </a:fld>
            <a:endParaRPr lang="en-US" dirty="0"/>
          </a:p>
        </p:txBody>
      </p:sp>
      <p:sp>
        <p:nvSpPr>
          <p:cNvPr id="3" name="Footer Placeholder 2">
            <a:extLst>
              <a:ext uri="{FF2B5EF4-FFF2-40B4-BE49-F238E27FC236}">
                <a16:creationId xmlns:a16="http://schemas.microsoft.com/office/drawing/2014/main" id="{25B19769-AF90-BE4F-A049-A16A5CFF937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D05FCD9-0AF2-C94B-BA40-15D3AD5BB195}"/>
              </a:ext>
            </a:extLst>
          </p:cNvPr>
          <p:cNvSpPr>
            <a:spLocks noGrp="1"/>
          </p:cNvSpPr>
          <p:nvPr>
            <p:ph type="sldNum" sz="quarter" idx="12"/>
          </p:nvPr>
        </p:nvSpPr>
        <p:spPr/>
        <p:txBody>
          <a:bodyPr/>
          <a:lstStyle/>
          <a:p>
            <a:fld id="{D98D9C83-CD24-0842-B6CC-914DB33C7B15}" type="slidenum">
              <a:rPr lang="en-US" smtClean="0"/>
              <a:t>‹#›</a:t>
            </a:fld>
            <a:endParaRPr lang="en-US" dirty="0"/>
          </a:p>
        </p:txBody>
      </p:sp>
      <p:pic>
        <p:nvPicPr>
          <p:cNvPr id="5" name="Picture 4">
            <a:extLst>
              <a:ext uri="{FF2B5EF4-FFF2-40B4-BE49-F238E27FC236}">
                <a16:creationId xmlns:a16="http://schemas.microsoft.com/office/drawing/2014/main" id="{D0E195EA-83FF-4A14-820C-C0AB663014EA}"/>
              </a:ext>
            </a:extLst>
          </p:cNvPr>
          <p:cNvPicPr>
            <a:picLocks noChangeAspect="1"/>
          </p:cNvPicPr>
          <p:nvPr userDrawn="1"/>
        </p:nvPicPr>
        <p:blipFill rotWithShape="1">
          <a:blip r:embed="rId2"/>
          <a:srcRect t="-2" b="16961"/>
          <a:stretch/>
        </p:blipFill>
        <p:spPr>
          <a:xfrm>
            <a:off x="0" y="-1"/>
            <a:ext cx="12271663" cy="6858000"/>
          </a:xfrm>
          <a:prstGeom prst="rect">
            <a:avLst/>
          </a:prstGeom>
        </p:spPr>
      </p:pic>
      <p:sp>
        <p:nvSpPr>
          <p:cNvPr id="6" name="Rectangle 5">
            <a:extLst>
              <a:ext uri="{FF2B5EF4-FFF2-40B4-BE49-F238E27FC236}">
                <a16:creationId xmlns:a16="http://schemas.microsoft.com/office/drawing/2014/main" id="{A647E6A5-348D-4A1B-85EE-A1D44C85B012}"/>
              </a:ext>
            </a:extLst>
          </p:cNvPr>
          <p:cNvSpPr/>
          <p:nvPr userDrawn="1"/>
        </p:nvSpPr>
        <p:spPr>
          <a:xfrm>
            <a:off x="0" y="2491409"/>
            <a:ext cx="6330462" cy="4366591"/>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E7AEF760-C121-470F-9FF4-6E3A2C1D0350}"/>
              </a:ext>
            </a:extLst>
          </p:cNvPr>
          <p:cNvCxnSpPr>
            <a:cxnSpLocks/>
          </p:cNvCxnSpPr>
          <p:nvPr userDrawn="1"/>
        </p:nvCxnSpPr>
        <p:spPr>
          <a:xfrm>
            <a:off x="631463" y="3070434"/>
            <a:ext cx="98588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3355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3BD1BC1-3DE2-7845-AF07-2C55CE2857F8}"/>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37879173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9E7E44CF-C4D3-F340-98E8-916FF1F886CE}"/>
              </a:ext>
            </a:extLst>
          </p:cNvPr>
          <p:cNvSpPr>
            <a:spLocks noGrp="1"/>
          </p:cNvSpPr>
          <p:nvPr>
            <p:ph type="pic" sz="quarter" idx="18"/>
          </p:nvPr>
        </p:nvSpPr>
        <p:spPr>
          <a:xfrm>
            <a:off x="14193520" y="7602525"/>
            <a:ext cx="5044439" cy="5851550"/>
          </a:xfrm>
          <a:prstGeom prst="rect">
            <a:avLst/>
          </a:prstGeom>
        </p:spPr>
      </p: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pic>
        <p:nvPicPr>
          <p:cNvPr id="8" name="Picture 7">
            <a:extLst>
              <a:ext uri="{FF2B5EF4-FFF2-40B4-BE49-F238E27FC236}">
                <a16:creationId xmlns:a16="http://schemas.microsoft.com/office/drawing/2014/main" id="{7A787CE9-636F-4702-BEE4-B44B0000105D}"/>
              </a:ext>
            </a:extLst>
          </p:cNvPr>
          <p:cNvPicPr>
            <a:picLocks noChangeAspect="1"/>
          </p:cNvPicPr>
          <p:nvPr userDrawn="1"/>
        </p:nvPicPr>
        <p:blipFill rotWithShape="1">
          <a:blip r:embed="rId3"/>
          <a:srcRect l="19630" r="12507"/>
          <a:stretch/>
        </p:blipFill>
        <p:spPr>
          <a:xfrm>
            <a:off x="5210907" y="0"/>
            <a:ext cx="6981093" cy="6858000"/>
          </a:xfrm>
          <a:prstGeom prst="rect">
            <a:avLst/>
          </a:prstGeom>
        </p:spPr>
      </p:pic>
      <p:cxnSp>
        <p:nvCxnSpPr>
          <p:cNvPr id="9" name="Straight Connector 8">
            <a:extLst>
              <a:ext uri="{FF2B5EF4-FFF2-40B4-BE49-F238E27FC236}">
                <a16:creationId xmlns:a16="http://schemas.microsoft.com/office/drawing/2014/main" id="{9443CA36-5E32-4267-B8D0-49E7B7C627FE}"/>
              </a:ext>
            </a:extLst>
          </p:cNvPr>
          <p:cNvCxnSpPr/>
          <p:nvPr userDrawn="1"/>
        </p:nvCxnSpPr>
        <p:spPr>
          <a:xfrm>
            <a:off x="923356" y="708512"/>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pic>
        <p:nvPicPr>
          <p:cNvPr id="12" name="Picture 11" descr="shutterstock_197903273.jpg">
            <a:extLst>
              <a:ext uri="{FF2B5EF4-FFF2-40B4-BE49-F238E27FC236}">
                <a16:creationId xmlns:a16="http://schemas.microsoft.com/office/drawing/2014/main" id="{1FDDB62F-5776-48BD-AB00-840476B8ED1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5210906" y="0"/>
            <a:ext cx="6981093" cy="6850626"/>
          </a:xfrm>
          <a:prstGeom prst="rect">
            <a:avLst/>
          </a:prstGeom>
        </p:spPr>
      </p:pic>
    </p:spTree>
    <p:extLst>
      <p:ext uri="{BB962C8B-B14F-4D97-AF65-F5344CB8AC3E}">
        <p14:creationId xmlns:p14="http://schemas.microsoft.com/office/powerpoint/2010/main" val="41238522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F8FBE8-62AC-425A-ACA7-1BDA9388DB45}"/>
              </a:ext>
            </a:extLst>
          </p:cNvPr>
          <p:cNvPicPr>
            <a:picLocks noChangeAspect="1"/>
          </p:cNvPicPr>
          <p:nvPr userDrawn="1"/>
        </p:nvPicPr>
        <p:blipFill rotWithShape="1">
          <a:blip r:embed="rId2"/>
          <a:srcRect l="30146" t="-1972" r="6434" b="1"/>
          <a:stretch/>
        </p:blipFill>
        <p:spPr>
          <a:xfrm>
            <a:off x="5522976" y="-149864"/>
            <a:ext cx="6669024" cy="7007864"/>
          </a:xfrm>
          <a:prstGeom prst="rect">
            <a:avLst/>
          </a:prstGeom>
        </p:spPr>
      </p:pic>
      <p:cxnSp>
        <p:nvCxnSpPr>
          <p:cNvPr id="7" name="Straight Connector 6">
            <a:extLst>
              <a:ext uri="{FF2B5EF4-FFF2-40B4-BE49-F238E27FC236}">
                <a16:creationId xmlns:a16="http://schemas.microsoft.com/office/drawing/2014/main" id="{ED3D587D-4AC9-4242-B311-2897192A56B8}"/>
              </a:ext>
            </a:extLst>
          </p:cNvPr>
          <p:cNvCxnSpPr/>
          <p:nvPr userDrawn="1"/>
        </p:nvCxnSpPr>
        <p:spPr>
          <a:xfrm>
            <a:off x="818645" y="2914189"/>
            <a:ext cx="1192923" cy="0"/>
          </a:xfrm>
          <a:prstGeom prst="line">
            <a:avLst/>
          </a:prstGeom>
          <a:ln w="69850">
            <a:solidFill>
              <a:srgbClr val="FF66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ED97B33-C9E3-4EE7-9A31-0C7FC252B630}"/>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9" name="Picture 8" descr="Twitter_Orange.png">
            <a:extLst>
              <a:ext uri="{FF2B5EF4-FFF2-40B4-BE49-F238E27FC236}">
                <a16:creationId xmlns:a16="http://schemas.microsoft.com/office/drawing/2014/main" id="{C427A0DE-B343-424D-9480-BF40C3D483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pic>
        <p:nvPicPr>
          <p:cNvPr id="11" name="Picture 10">
            <a:extLst>
              <a:ext uri="{FF2B5EF4-FFF2-40B4-BE49-F238E27FC236}">
                <a16:creationId xmlns:a16="http://schemas.microsoft.com/office/drawing/2014/main" id="{CFBCD0B3-38F3-434C-8FCD-A497483DDDC4}"/>
              </a:ext>
            </a:extLst>
          </p:cNvPr>
          <p:cNvPicPr>
            <a:picLocks noChangeAspect="1"/>
          </p:cNvPicPr>
          <p:nvPr userDrawn="1"/>
        </p:nvPicPr>
        <p:blipFill rotWithShape="1">
          <a:blip r:embed="rId4"/>
          <a:srcRect l="23437"/>
          <a:stretch/>
        </p:blipFill>
        <p:spPr>
          <a:xfrm>
            <a:off x="5522976" y="-42335"/>
            <a:ext cx="7928240" cy="6910649"/>
          </a:xfrm>
          <a:prstGeom prst="rect">
            <a:avLst/>
          </a:prstGeom>
        </p:spPr>
      </p:pic>
    </p:spTree>
    <p:extLst>
      <p:ext uri="{BB962C8B-B14F-4D97-AF65-F5344CB8AC3E}">
        <p14:creationId xmlns:p14="http://schemas.microsoft.com/office/powerpoint/2010/main" val="2075254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232D2C08-9AC2-4DE1-BAC7-0C9CA945770F}"/>
              </a:ext>
            </a:extLst>
          </p:cNvPr>
          <p:cNvSpPr/>
          <p:nvPr userDrawn="1"/>
        </p:nvSpPr>
        <p:spPr>
          <a:xfrm rot="5400000" flipV="1">
            <a:off x="3979442"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iPhone6_mockup_front_white.png">
            <a:extLst>
              <a:ext uri="{FF2B5EF4-FFF2-40B4-BE49-F238E27FC236}">
                <a16:creationId xmlns:a16="http://schemas.microsoft.com/office/drawing/2014/main" id="{F4229A00-DF95-4682-80DD-0C3B83C79C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9487" y="1243444"/>
            <a:ext cx="3588384" cy="5612891"/>
          </a:xfrm>
          <a:prstGeom prst="rect">
            <a:avLst/>
          </a:prstGeom>
        </p:spPr>
      </p:pic>
      <p:pic>
        <p:nvPicPr>
          <p:cNvPr id="13" name="Picture 12" descr="iPhone6_mockup_front_white.png">
            <a:extLst>
              <a:ext uri="{FF2B5EF4-FFF2-40B4-BE49-F238E27FC236}">
                <a16:creationId xmlns:a16="http://schemas.microsoft.com/office/drawing/2014/main" id="{F67E5364-3D9A-4327-A8C3-5CD7ABFB37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81536" y="1245109"/>
            <a:ext cx="3588384" cy="5612891"/>
          </a:xfrm>
          <a:prstGeom prst="rect">
            <a:avLst/>
          </a:prstGeom>
        </p:spPr>
      </p:pic>
      <p:sp>
        <p:nvSpPr>
          <p:cNvPr id="3" name="Date Placeholder 2">
            <a:extLst>
              <a:ext uri="{FF2B5EF4-FFF2-40B4-BE49-F238E27FC236}">
                <a16:creationId xmlns:a16="http://schemas.microsoft.com/office/drawing/2014/main" id="{86CF3081-765D-4C18-A6F6-C72974010B32}"/>
              </a:ext>
            </a:extLst>
          </p:cNvPr>
          <p:cNvSpPr>
            <a:spLocks noGrp="1"/>
          </p:cNvSpPr>
          <p:nvPr>
            <p:ph type="dt" sz="half" idx="10"/>
          </p:nvPr>
        </p:nvSpPr>
        <p:spPr/>
        <p:txBody>
          <a:bodyPr/>
          <a:lstStyle/>
          <a:p>
            <a:fld id="{EDBC42E4-C94E-034E-B1CB-1E765C34D908}" type="datetimeFigureOut">
              <a:rPr lang="en-US" smtClean="0"/>
              <a:t>4/27/2023</a:t>
            </a:fld>
            <a:endParaRPr lang="en-US" dirty="0"/>
          </a:p>
        </p:txBody>
      </p:sp>
      <p:sp>
        <p:nvSpPr>
          <p:cNvPr id="4" name="Footer Placeholder 3">
            <a:extLst>
              <a:ext uri="{FF2B5EF4-FFF2-40B4-BE49-F238E27FC236}">
                <a16:creationId xmlns:a16="http://schemas.microsoft.com/office/drawing/2014/main" id="{AFCC4E67-F16F-4CF0-BCC6-6A34163DDE6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016A427-B109-4B0B-A421-FC5FC5944B9E}"/>
              </a:ext>
            </a:extLst>
          </p:cNvPr>
          <p:cNvSpPr>
            <a:spLocks noGrp="1"/>
          </p:cNvSpPr>
          <p:nvPr>
            <p:ph type="sldNum" sz="quarter" idx="12"/>
          </p:nvPr>
        </p:nvSpPr>
        <p:spPr/>
        <p:txBody>
          <a:bodyPr/>
          <a:lstStyle/>
          <a:p>
            <a:fld id="{D98D9C83-CD24-0842-B6CC-914DB33C7B15}" type="slidenum">
              <a:rPr lang="en-US" smtClean="0"/>
              <a:t>‹#›</a:t>
            </a:fld>
            <a:endParaRPr lang="en-US" dirty="0"/>
          </a:p>
        </p:txBody>
      </p:sp>
      <p:sp>
        <p:nvSpPr>
          <p:cNvPr id="8" name="Picture Placeholder 1">
            <a:extLst>
              <a:ext uri="{FF2B5EF4-FFF2-40B4-BE49-F238E27FC236}">
                <a16:creationId xmlns:a16="http://schemas.microsoft.com/office/drawing/2014/main" id="{C82663DD-0F16-410C-8943-9B9EE4367F84}"/>
              </a:ext>
            </a:extLst>
          </p:cNvPr>
          <p:cNvSpPr>
            <a:spLocks noGrp="1"/>
          </p:cNvSpPr>
          <p:nvPr>
            <p:ph type="pic" sz="quarter" idx="21"/>
          </p:nvPr>
        </p:nvSpPr>
        <p:spPr>
          <a:xfrm>
            <a:off x="5613522" y="2123698"/>
            <a:ext cx="2163214" cy="3820006"/>
          </a:xfrm>
          <a:prstGeom prst="rect">
            <a:avLst/>
          </a:prstGeom>
        </p:spPr>
      </p:sp>
      <p:sp>
        <p:nvSpPr>
          <p:cNvPr id="9" name="Picture Placeholder 1">
            <a:extLst>
              <a:ext uri="{FF2B5EF4-FFF2-40B4-BE49-F238E27FC236}">
                <a16:creationId xmlns:a16="http://schemas.microsoft.com/office/drawing/2014/main" id="{5A20FB16-B617-4C05-82F1-F2BB3D03DCA6}"/>
              </a:ext>
            </a:extLst>
          </p:cNvPr>
          <p:cNvSpPr>
            <a:spLocks noGrp="1"/>
          </p:cNvSpPr>
          <p:nvPr>
            <p:ph type="pic" sz="quarter" idx="23"/>
          </p:nvPr>
        </p:nvSpPr>
        <p:spPr>
          <a:xfrm>
            <a:off x="8775571" y="2125363"/>
            <a:ext cx="2163214" cy="3820006"/>
          </a:xfrm>
          <a:prstGeom prst="rect">
            <a:avLst/>
          </a:prstGeom>
        </p:spPr>
      </p:sp>
      <p:cxnSp>
        <p:nvCxnSpPr>
          <p:cNvPr id="11" name="Straight Connector 10">
            <a:extLst>
              <a:ext uri="{FF2B5EF4-FFF2-40B4-BE49-F238E27FC236}">
                <a16:creationId xmlns:a16="http://schemas.microsoft.com/office/drawing/2014/main" id="{69681242-994E-49CE-BE62-176500408FB7}"/>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252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322EA64-8328-4967-A512-85E02FC746A1}"/>
              </a:ext>
            </a:extLst>
          </p:cNvPr>
          <p:cNvSpPr>
            <a:spLocks noGrp="1"/>
          </p:cNvSpPr>
          <p:nvPr>
            <p:ph type="dt" sz="half" idx="10"/>
          </p:nvPr>
        </p:nvSpPr>
        <p:spPr/>
        <p:txBody>
          <a:bodyPr/>
          <a:lstStyle/>
          <a:p>
            <a:fld id="{EDBC42E4-C94E-034E-B1CB-1E765C34D908}" type="datetimeFigureOut">
              <a:rPr lang="en-US" smtClean="0"/>
              <a:t>4/27/2023</a:t>
            </a:fld>
            <a:endParaRPr lang="en-US" dirty="0"/>
          </a:p>
        </p:txBody>
      </p:sp>
      <p:sp>
        <p:nvSpPr>
          <p:cNvPr id="4" name="Footer Placeholder 3">
            <a:extLst>
              <a:ext uri="{FF2B5EF4-FFF2-40B4-BE49-F238E27FC236}">
                <a16:creationId xmlns:a16="http://schemas.microsoft.com/office/drawing/2014/main" id="{DC604417-F5DE-433C-9064-C4A852A33D2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AB41490-21D8-425B-8EE9-551625059226}"/>
              </a:ext>
            </a:extLst>
          </p:cNvPr>
          <p:cNvSpPr>
            <a:spLocks noGrp="1"/>
          </p:cNvSpPr>
          <p:nvPr>
            <p:ph type="sldNum" sz="quarter" idx="12"/>
          </p:nvPr>
        </p:nvSpPr>
        <p:spPr/>
        <p:txBody>
          <a:bodyPr/>
          <a:lstStyle/>
          <a:p>
            <a:fld id="{D98D9C83-CD24-0842-B6CC-914DB33C7B15}" type="slidenum">
              <a:rPr lang="en-US" smtClean="0"/>
              <a:t>‹#›</a:t>
            </a:fld>
            <a:endParaRPr lang="en-US" dirty="0"/>
          </a:p>
        </p:txBody>
      </p:sp>
      <p:pic>
        <p:nvPicPr>
          <p:cNvPr id="6" name="Picture 5">
            <a:extLst>
              <a:ext uri="{FF2B5EF4-FFF2-40B4-BE49-F238E27FC236}">
                <a16:creationId xmlns:a16="http://schemas.microsoft.com/office/drawing/2014/main" id="{D5BC7CA4-9DB4-4FAD-9048-2CD331BBD647}"/>
              </a:ext>
            </a:extLst>
          </p:cNvPr>
          <p:cNvPicPr>
            <a:picLocks noChangeAspect="1"/>
          </p:cNvPicPr>
          <p:nvPr userDrawn="1"/>
        </p:nvPicPr>
        <p:blipFill>
          <a:blip r:embed="rId2"/>
          <a:stretch>
            <a:fillRect/>
          </a:stretch>
        </p:blipFill>
        <p:spPr>
          <a:xfrm>
            <a:off x="-193790" y="1037"/>
            <a:ext cx="12579580" cy="3775079"/>
          </a:xfrm>
          <a:prstGeom prst="rect">
            <a:avLst/>
          </a:prstGeom>
        </p:spPr>
      </p:pic>
      <p:cxnSp>
        <p:nvCxnSpPr>
          <p:cNvPr id="7" name="Straight Connector 6">
            <a:extLst>
              <a:ext uri="{FF2B5EF4-FFF2-40B4-BE49-F238E27FC236}">
                <a16:creationId xmlns:a16="http://schemas.microsoft.com/office/drawing/2014/main" id="{0735296D-3A9D-4790-81E6-9B43448C77BB}"/>
              </a:ext>
            </a:extLst>
          </p:cNvPr>
          <p:cNvCxnSpPr/>
          <p:nvPr userDrawn="1"/>
        </p:nvCxnSpPr>
        <p:spPr>
          <a:xfrm>
            <a:off x="5459783" y="4416888"/>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0870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94B04052-22A8-4587-892A-8A088F2D96B4}"/>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7F1F6AEB-8391-4318-9EF3-BB41AFFD23FA}"/>
              </a:ext>
            </a:extLst>
          </p:cNvPr>
          <p:cNvSpPr>
            <a:spLocks noGrp="1"/>
          </p:cNvSpPr>
          <p:nvPr>
            <p:ph type="dt" sz="half" idx="10"/>
          </p:nvPr>
        </p:nvSpPr>
        <p:spPr/>
        <p:txBody>
          <a:bodyPr/>
          <a:lstStyle/>
          <a:p>
            <a:fld id="{EDBC42E4-C94E-034E-B1CB-1E765C34D908}" type="datetimeFigureOut">
              <a:rPr lang="en-US" smtClean="0"/>
              <a:t>4/27/2023</a:t>
            </a:fld>
            <a:endParaRPr lang="en-US" dirty="0"/>
          </a:p>
        </p:txBody>
      </p:sp>
      <p:sp>
        <p:nvSpPr>
          <p:cNvPr id="4" name="Footer Placeholder 3">
            <a:extLst>
              <a:ext uri="{FF2B5EF4-FFF2-40B4-BE49-F238E27FC236}">
                <a16:creationId xmlns:a16="http://schemas.microsoft.com/office/drawing/2014/main" id="{2DC8DE33-F6C9-489C-A0B1-03D38A0465C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DEB4628-48D7-4821-902A-07C9D6FCEB6E}"/>
              </a:ext>
            </a:extLst>
          </p:cNvPr>
          <p:cNvSpPr>
            <a:spLocks noGrp="1"/>
          </p:cNvSpPr>
          <p:nvPr>
            <p:ph type="sldNum" sz="quarter" idx="12"/>
          </p:nvPr>
        </p:nvSpPr>
        <p:spPr/>
        <p:txBody>
          <a:bodyPr/>
          <a:lstStyle/>
          <a:p>
            <a:fld id="{D98D9C83-CD24-0842-B6CC-914DB33C7B15}" type="slidenum">
              <a:rPr lang="en-US" smtClean="0"/>
              <a:t>‹#›</a:t>
            </a:fld>
            <a:endParaRPr lang="en-US" dirty="0"/>
          </a:p>
        </p:txBody>
      </p:sp>
      <p:pic>
        <p:nvPicPr>
          <p:cNvPr id="8" name="Picture 7" descr="iPhone6_mockup_front_white.png">
            <a:extLst>
              <a:ext uri="{FF2B5EF4-FFF2-40B4-BE49-F238E27FC236}">
                <a16:creationId xmlns:a16="http://schemas.microsoft.com/office/drawing/2014/main" id="{7EA16D11-32B4-49BA-A926-6CA8179654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1172893"/>
            <a:ext cx="3588384" cy="5612891"/>
          </a:xfrm>
          <a:prstGeom prst="rect">
            <a:avLst/>
          </a:prstGeom>
        </p:spPr>
      </p:pic>
      <p:sp>
        <p:nvSpPr>
          <p:cNvPr id="9" name="Picture Placeholder 1">
            <a:extLst>
              <a:ext uri="{FF2B5EF4-FFF2-40B4-BE49-F238E27FC236}">
                <a16:creationId xmlns:a16="http://schemas.microsoft.com/office/drawing/2014/main" id="{56C5C81A-D86D-430D-A9DD-2E7B630EC4C0}"/>
              </a:ext>
            </a:extLst>
          </p:cNvPr>
          <p:cNvSpPr>
            <a:spLocks noGrp="1"/>
          </p:cNvSpPr>
          <p:nvPr>
            <p:ph type="pic" sz="quarter" idx="23"/>
          </p:nvPr>
        </p:nvSpPr>
        <p:spPr>
          <a:xfrm>
            <a:off x="6790035" y="2053147"/>
            <a:ext cx="2163214" cy="3820006"/>
          </a:xfrm>
          <a:prstGeom prst="rect">
            <a:avLst/>
          </a:prstGeom>
        </p:spPr>
      </p:sp>
      <p:cxnSp>
        <p:nvCxnSpPr>
          <p:cNvPr id="10" name="Straight Connector 9">
            <a:extLst>
              <a:ext uri="{FF2B5EF4-FFF2-40B4-BE49-F238E27FC236}">
                <a16:creationId xmlns:a16="http://schemas.microsoft.com/office/drawing/2014/main" id="{11558AF8-A961-4089-B4EC-0219C29BFC68}"/>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2816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E7E990-A7DA-43FC-908D-D257D552413C}"/>
              </a:ext>
            </a:extLst>
          </p:cNvPr>
          <p:cNvPicPr>
            <a:picLocks noChangeAspect="1"/>
          </p:cNvPicPr>
          <p:nvPr userDrawn="1"/>
        </p:nvPicPr>
        <p:blipFill rotWithShape="1">
          <a:blip r:embed="rId2"/>
          <a:srcRect b="11964"/>
          <a:stretch/>
        </p:blipFill>
        <p:spPr>
          <a:xfrm>
            <a:off x="1" y="-300117"/>
            <a:ext cx="12192000" cy="7158117"/>
          </a:xfrm>
          <a:prstGeom prst="rect">
            <a:avLst/>
          </a:prstGeom>
        </p:spPr>
      </p:pic>
      <p:sp>
        <p:nvSpPr>
          <p:cNvPr id="8" name="Rectangle 7">
            <a:extLst>
              <a:ext uri="{FF2B5EF4-FFF2-40B4-BE49-F238E27FC236}">
                <a16:creationId xmlns:a16="http://schemas.microsoft.com/office/drawing/2014/main" id="{BA4EAACA-D390-49DC-AC21-B715E861115D}"/>
              </a:ext>
            </a:extLst>
          </p:cNvPr>
          <p:cNvSpPr/>
          <p:nvPr userDrawn="1"/>
        </p:nvSpPr>
        <p:spPr>
          <a:xfrm>
            <a:off x="0" y="3968885"/>
            <a:ext cx="12192000" cy="2889115"/>
          </a:xfrm>
          <a:prstGeom prst="rect">
            <a:avLst/>
          </a:prstGeom>
          <a:solidFill>
            <a:srgbClr val="008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761470FF-2BC9-4F8B-9B36-D1933588CAB7}"/>
              </a:ext>
            </a:extLst>
          </p:cNvPr>
          <p:cNvCxnSpPr/>
          <p:nvPr userDrawn="1"/>
        </p:nvCxnSpPr>
        <p:spPr>
          <a:xfrm>
            <a:off x="5499539" y="4842748"/>
            <a:ext cx="1192923"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9084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5265693-5E50-442A-B7BB-41EA7891F8B8}"/>
              </a:ext>
            </a:extLst>
          </p:cNvPr>
          <p:cNvCxnSpPr/>
          <p:nvPr userDrawn="1"/>
        </p:nvCxnSpPr>
        <p:spPr>
          <a:xfrm>
            <a:off x="818645" y="2914189"/>
            <a:ext cx="1192923" cy="0"/>
          </a:xfrm>
          <a:prstGeom prst="line">
            <a:avLst/>
          </a:prstGeom>
          <a:ln w="69850">
            <a:solidFill>
              <a:srgbClr val="FF66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5BE1724-ADDF-4A97-A268-7165D7ECB7AC}"/>
              </a:ext>
            </a:extLst>
          </p:cNvPr>
          <p:cNvPicPr>
            <a:picLocks noChangeAspect="1"/>
          </p:cNvPicPr>
          <p:nvPr userDrawn="1"/>
        </p:nvPicPr>
        <p:blipFill rotWithShape="1">
          <a:blip r:embed="rId2">
            <a:alphaModFix/>
          </a:blip>
          <a:srcRect l="29866" r="13412"/>
          <a:stretch/>
        </p:blipFill>
        <p:spPr>
          <a:xfrm>
            <a:off x="5522976" y="0"/>
            <a:ext cx="6669024" cy="6978050"/>
          </a:xfrm>
          <a:prstGeom prst="rect">
            <a:avLst/>
          </a:prstGeom>
        </p:spPr>
      </p:pic>
    </p:spTree>
    <p:extLst>
      <p:ext uri="{BB962C8B-B14F-4D97-AF65-F5344CB8AC3E}">
        <p14:creationId xmlns:p14="http://schemas.microsoft.com/office/powerpoint/2010/main" val="423261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9E7E44CF-C4D3-F340-98E8-916FF1F886CE}"/>
              </a:ext>
            </a:extLst>
          </p:cNvPr>
          <p:cNvSpPr>
            <a:spLocks noGrp="1"/>
          </p:cNvSpPr>
          <p:nvPr>
            <p:ph type="pic" sz="quarter" idx="18"/>
          </p:nvPr>
        </p:nvSpPr>
        <p:spPr>
          <a:xfrm>
            <a:off x="14193520" y="7602525"/>
            <a:ext cx="5044439" cy="5851550"/>
          </a:xfrm>
          <a:prstGeom prst="rect">
            <a:avLst/>
          </a:prstGeom>
        </p:spPr>
      </p:sp>
      <p:cxnSp>
        <p:nvCxnSpPr>
          <p:cNvPr id="10" name="Straight Connector 9">
            <a:extLst>
              <a:ext uri="{FF2B5EF4-FFF2-40B4-BE49-F238E27FC236}">
                <a16:creationId xmlns:a16="http://schemas.microsoft.com/office/drawing/2014/main" id="{F5E59F3F-64B0-4849-87C1-36B32CCE4315}"/>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968198DF-A1EC-46CD-A5D1-547F12F621F3}"/>
              </a:ext>
            </a:extLst>
          </p:cNvPr>
          <p:cNvSpPr>
            <a:spLocks noGrp="1"/>
          </p:cNvSpPr>
          <p:nvPr>
            <p:ph sz="quarter" idx="19" hasCustomPrompt="1"/>
          </p:nvPr>
        </p:nvSpPr>
        <p:spPr>
          <a:xfrm>
            <a:off x="886802" y="2220686"/>
            <a:ext cx="10466997" cy="3526971"/>
          </a:xfrm>
          <a:prstGeom prst="rect">
            <a:avLst/>
          </a:prstGeom>
        </p:spPr>
        <p:txBody>
          <a:bodyPr/>
          <a:lstStyle>
            <a:lvl1pPr marL="0" indent="0">
              <a:buNone/>
              <a:defRPr sz="4400" b="0">
                <a:solidFill>
                  <a:schemeClr val="tx1"/>
                </a:solidFill>
              </a:defRPr>
            </a:lvl1pPr>
          </a:lstStyle>
          <a:p>
            <a:pPr lvl="0"/>
            <a:r>
              <a:rPr lang="en-US" dirty="0"/>
              <a:t>Text</a:t>
            </a:r>
          </a:p>
          <a:p>
            <a:pPr lvl="0"/>
            <a:r>
              <a:rPr lang="en-US" dirty="0"/>
              <a:t>text</a:t>
            </a:r>
          </a:p>
          <a:p>
            <a:pPr lvl="0"/>
            <a:endParaRPr lang="en-US" dirty="0"/>
          </a:p>
        </p:txBody>
      </p:sp>
      <p:sp>
        <p:nvSpPr>
          <p:cNvPr id="5" name="Title 4">
            <a:extLst>
              <a:ext uri="{FF2B5EF4-FFF2-40B4-BE49-F238E27FC236}">
                <a16:creationId xmlns:a16="http://schemas.microsoft.com/office/drawing/2014/main" id="{57C9021C-146C-4E0D-91F4-1FC6FC6AFF8B}"/>
              </a:ext>
            </a:extLst>
          </p:cNvPr>
          <p:cNvSpPr>
            <a:spLocks noGrp="1"/>
          </p:cNvSpPr>
          <p:nvPr>
            <p:ph type="title" hasCustomPrompt="1"/>
          </p:nvPr>
        </p:nvSpPr>
        <p:spPr>
          <a:xfrm>
            <a:off x="838200" y="734008"/>
            <a:ext cx="10515600" cy="956680"/>
          </a:xfrm>
          <a:prstGeom prst="rect">
            <a:avLst/>
          </a:prstGeom>
        </p:spPr>
        <p:txBody>
          <a:bodyPr/>
          <a:lstStyle>
            <a:lvl1pPr algn="ctr">
              <a:defRPr b="1">
                <a:solidFill>
                  <a:srgbClr val="E65225"/>
                </a:solidFill>
                <a:latin typeface="Calibri" panose="020F0502020204030204" pitchFamily="34" charset="0"/>
                <a:cs typeface="Calibri" panose="020F0502020204030204" pitchFamily="34" charset="0"/>
              </a:defRPr>
            </a:lvl1pPr>
          </a:lstStyle>
          <a:p>
            <a:r>
              <a:rPr lang="en-US" dirty="0"/>
              <a:t>Heading, heading</a:t>
            </a:r>
            <a:endParaRPr lang="en-AU" dirty="0"/>
          </a:p>
        </p:txBody>
      </p:sp>
    </p:spTree>
    <p:extLst>
      <p:ext uri="{BB962C8B-B14F-4D97-AF65-F5344CB8AC3E}">
        <p14:creationId xmlns:p14="http://schemas.microsoft.com/office/powerpoint/2010/main" val="11339823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E743297-7418-4D33-BED1-93AB104651FC}"/>
              </a:ext>
            </a:extLst>
          </p:cNvPr>
          <p:cNvSpPr>
            <a:spLocks noGrp="1"/>
          </p:cNvSpPr>
          <p:nvPr>
            <p:ph type="ftr" sz="quarter" idx="11"/>
          </p:nvPr>
        </p:nvSpPr>
        <p:spPr/>
        <p:txBody>
          <a:bodyPr/>
          <a:lstStyle/>
          <a:p>
            <a:endParaRPr lang="en-US" dirty="0"/>
          </a:p>
        </p:txBody>
      </p:sp>
      <p:cxnSp>
        <p:nvCxnSpPr>
          <p:cNvPr id="6" name="Straight Connector 5">
            <a:extLst>
              <a:ext uri="{FF2B5EF4-FFF2-40B4-BE49-F238E27FC236}">
                <a16:creationId xmlns:a16="http://schemas.microsoft.com/office/drawing/2014/main" id="{EFAFD208-BCA3-46B6-9A27-B23BF7433852}"/>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pic>
        <p:nvPicPr>
          <p:cNvPr id="8" name="Picture 7" descr="Twitter_Orange.png">
            <a:extLst>
              <a:ext uri="{FF2B5EF4-FFF2-40B4-BE49-F238E27FC236}">
                <a16:creationId xmlns:a16="http://schemas.microsoft.com/office/drawing/2014/main" id="{57558E5D-3B2F-4C08-B344-D9597B6D94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21331462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ED046791-38DC-4C7A-8965-2D9BEA9E1F07}"/>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7F87EBC-82AA-4054-BBB4-DB9D2F58EC70}"/>
              </a:ext>
            </a:extLst>
          </p:cNvPr>
          <p:cNvSpPr/>
          <p:nvPr userDrawn="1"/>
        </p:nvSpPr>
        <p:spPr>
          <a:xfrm>
            <a:off x="6030141" y="2260244"/>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AC8714F-7168-4FAD-94F9-BBF9392F77CC}"/>
              </a:ext>
            </a:extLst>
          </p:cNvPr>
          <p:cNvSpPr/>
          <p:nvPr userDrawn="1"/>
        </p:nvSpPr>
        <p:spPr>
          <a:xfrm>
            <a:off x="5428561" y="1468982"/>
            <a:ext cx="1334878" cy="293872"/>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91B3B450-EB61-434F-8CB6-08885387EA48}"/>
              </a:ext>
            </a:extLst>
          </p:cNvPr>
          <p:cNvSpPr/>
          <p:nvPr userDrawn="1"/>
        </p:nvSpPr>
        <p:spPr>
          <a:xfrm>
            <a:off x="6039568" y="5018169"/>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a:extLst>
              <a:ext uri="{FF2B5EF4-FFF2-40B4-BE49-F238E27FC236}">
                <a16:creationId xmlns:a16="http://schemas.microsoft.com/office/drawing/2014/main" id="{D48B3316-DE7B-4E43-9EF2-BFF087881A3D}"/>
              </a:ext>
            </a:extLst>
          </p:cNvPr>
          <p:cNvCxnSpPr>
            <a:cxnSpLocks/>
          </p:cNvCxnSpPr>
          <p:nvPr userDrawn="1"/>
        </p:nvCxnSpPr>
        <p:spPr>
          <a:xfrm>
            <a:off x="6471726" y="2717269"/>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5D8566F-2A40-4B6D-A3BF-7767D1E014F3}"/>
              </a:ext>
            </a:extLst>
          </p:cNvPr>
          <p:cNvCxnSpPr>
            <a:cxnSpLocks/>
          </p:cNvCxnSpPr>
          <p:nvPr userDrawn="1"/>
        </p:nvCxnSpPr>
        <p:spPr>
          <a:xfrm>
            <a:off x="5055407" y="2036942"/>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7D8AF1F-02EF-4A43-875D-11C239771D58}"/>
              </a:ext>
            </a:extLst>
          </p:cNvPr>
          <p:cNvCxnSpPr>
            <a:cxnSpLocks/>
          </p:cNvCxnSpPr>
          <p:nvPr userDrawn="1"/>
        </p:nvCxnSpPr>
        <p:spPr>
          <a:xfrm>
            <a:off x="5055407" y="3414349"/>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B217A84-7B2E-4FCB-AF52-4A957F4DB848}"/>
              </a:ext>
            </a:extLst>
          </p:cNvPr>
          <p:cNvCxnSpPr>
            <a:cxnSpLocks/>
          </p:cNvCxnSpPr>
          <p:nvPr userDrawn="1"/>
        </p:nvCxnSpPr>
        <p:spPr>
          <a:xfrm>
            <a:off x="5038157" y="482789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26AF3B07-DA41-455E-9D72-7B5FFFA09CC1}"/>
              </a:ext>
            </a:extLst>
          </p:cNvPr>
          <p:cNvSpPr/>
          <p:nvPr userDrawn="1"/>
        </p:nvSpPr>
        <p:spPr>
          <a:xfrm>
            <a:off x="6039568" y="2891838"/>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97FF6B9D-FD82-4A73-AAB3-257FA74F6201}"/>
              </a:ext>
            </a:extLst>
          </p:cNvPr>
          <p:cNvSpPr/>
          <p:nvPr userDrawn="1"/>
        </p:nvSpPr>
        <p:spPr>
          <a:xfrm>
            <a:off x="6030141" y="3589421"/>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F514B66F-BC17-4F96-A546-368C34F57700}"/>
              </a:ext>
            </a:extLst>
          </p:cNvPr>
          <p:cNvSpPr/>
          <p:nvPr userDrawn="1"/>
        </p:nvSpPr>
        <p:spPr>
          <a:xfrm>
            <a:off x="6039568" y="5661417"/>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625737BF-54B7-4FA7-8C06-8CBEDC6C7D9D}"/>
              </a:ext>
            </a:extLst>
          </p:cNvPr>
          <p:cNvCxnSpPr>
            <a:cxnSpLocks/>
          </p:cNvCxnSpPr>
          <p:nvPr userDrawn="1"/>
        </p:nvCxnSpPr>
        <p:spPr>
          <a:xfrm>
            <a:off x="6471725" y="546120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F6373F6-2E37-4B17-B890-47A76FA31355}"/>
              </a:ext>
            </a:extLst>
          </p:cNvPr>
          <p:cNvCxnSpPr/>
          <p:nvPr userDrawn="1"/>
        </p:nvCxnSpPr>
        <p:spPr>
          <a:xfrm>
            <a:off x="6096000" y="1751382"/>
            <a:ext cx="0" cy="52420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46870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1E738C-0789-48CF-9B08-EDB25FA8773E}"/>
              </a:ext>
            </a:extLst>
          </p:cNvPr>
          <p:cNvSpPr/>
          <p:nvPr userDrawn="1"/>
        </p:nvSpPr>
        <p:spPr>
          <a:xfrm>
            <a:off x="6039568" y="874959"/>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5BA41B53-91BB-40D3-88B1-CC120103BDE8}"/>
              </a:ext>
            </a:extLst>
          </p:cNvPr>
          <p:cNvSpPr/>
          <p:nvPr userDrawn="1"/>
        </p:nvSpPr>
        <p:spPr>
          <a:xfrm>
            <a:off x="6060770" y="5621613"/>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900B357F-4781-4B12-9A60-EB0A5230A970}"/>
              </a:ext>
            </a:extLst>
          </p:cNvPr>
          <p:cNvCxnSpPr>
            <a:cxnSpLocks/>
          </p:cNvCxnSpPr>
          <p:nvPr userDrawn="1"/>
        </p:nvCxnSpPr>
        <p:spPr>
          <a:xfrm>
            <a:off x="6521215" y="189665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54B3C37-760C-4139-8B8B-41E4DF20CD7E}"/>
              </a:ext>
            </a:extLst>
          </p:cNvPr>
          <p:cNvCxnSpPr>
            <a:cxnSpLocks/>
          </p:cNvCxnSpPr>
          <p:nvPr userDrawn="1"/>
        </p:nvCxnSpPr>
        <p:spPr>
          <a:xfrm>
            <a:off x="5010059" y="716287"/>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FA30A6-3891-440E-A987-77752A24C091}"/>
              </a:ext>
            </a:extLst>
          </p:cNvPr>
          <p:cNvCxnSpPr>
            <a:cxnSpLocks/>
          </p:cNvCxnSpPr>
          <p:nvPr userDrawn="1"/>
        </p:nvCxnSpPr>
        <p:spPr>
          <a:xfrm>
            <a:off x="4994143" y="2602153"/>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2117436-67E6-4025-AD82-CDD769F51681}"/>
              </a:ext>
            </a:extLst>
          </p:cNvPr>
          <p:cNvPicPr>
            <a:picLocks noChangeAspect="1"/>
          </p:cNvPicPr>
          <p:nvPr userDrawn="1"/>
        </p:nvPicPr>
        <p:blipFill>
          <a:blip r:embed="rId2"/>
          <a:stretch>
            <a:fillRect/>
          </a:stretch>
        </p:blipFill>
        <p:spPr>
          <a:xfrm>
            <a:off x="6521215" y="2358690"/>
            <a:ext cx="1460933" cy="330449"/>
          </a:xfrm>
          <a:prstGeom prst="rect">
            <a:avLst/>
          </a:prstGeom>
        </p:spPr>
      </p:pic>
      <p:pic>
        <p:nvPicPr>
          <p:cNvPr id="17" name="Picture 16">
            <a:extLst>
              <a:ext uri="{FF2B5EF4-FFF2-40B4-BE49-F238E27FC236}">
                <a16:creationId xmlns:a16="http://schemas.microsoft.com/office/drawing/2014/main" id="{2AB54A05-290A-4E6F-93E0-8E05C33C25C7}"/>
              </a:ext>
            </a:extLst>
          </p:cNvPr>
          <p:cNvPicPr>
            <a:picLocks noChangeAspect="1"/>
          </p:cNvPicPr>
          <p:nvPr userDrawn="1"/>
        </p:nvPicPr>
        <p:blipFill>
          <a:blip r:embed="rId3"/>
          <a:stretch>
            <a:fillRect/>
          </a:stretch>
        </p:blipFill>
        <p:spPr>
          <a:xfrm>
            <a:off x="4383538" y="3071257"/>
            <a:ext cx="1274485" cy="457826"/>
          </a:xfrm>
          <a:prstGeom prst="rect">
            <a:avLst/>
          </a:prstGeom>
        </p:spPr>
      </p:pic>
      <p:cxnSp>
        <p:nvCxnSpPr>
          <p:cNvPr id="19" name="Straight Connector 18">
            <a:extLst>
              <a:ext uri="{FF2B5EF4-FFF2-40B4-BE49-F238E27FC236}">
                <a16:creationId xmlns:a16="http://schemas.microsoft.com/office/drawing/2014/main" id="{4E2E9956-9F0C-4C91-80DF-3BA4B04C219A}"/>
              </a:ext>
            </a:extLst>
          </p:cNvPr>
          <p:cNvCxnSpPr>
            <a:cxnSpLocks/>
          </p:cNvCxnSpPr>
          <p:nvPr userDrawn="1"/>
        </p:nvCxnSpPr>
        <p:spPr>
          <a:xfrm>
            <a:off x="6521215" y="369717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6E2D7DC-3D05-4EE3-9E3E-B247F7DA7DD3}"/>
              </a:ext>
            </a:extLst>
          </p:cNvPr>
          <p:cNvCxnSpPr>
            <a:cxnSpLocks/>
          </p:cNvCxnSpPr>
          <p:nvPr userDrawn="1"/>
        </p:nvCxnSpPr>
        <p:spPr>
          <a:xfrm>
            <a:off x="5049451" y="4715265"/>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43557A12-7B54-4B1D-A070-E66D2A493F14}"/>
              </a:ext>
            </a:extLst>
          </p:cNvPr>
          <p:cNvSpPr/>
          <p:nvPr userDrawn="1"/>
        </p:nvSpPr>
        <p:spPr>
          <a:xfrm>
            <a:off x="6060770" y="4914603"/>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D12288F8-742E-469D-BAD1-F38DD825BE92}"/>
              </a:ext>
            </a:extLst>
          </p:cNvPr>
          <p:cNvSpPr/>
          <p:nvPr userDrawn="1"/>
        </p:nvSpPr>
        <p:spPr>
          <a:xfrm>
            <a:off x="6060770" y="3943643"/>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463424A6-1D32-46C3-B0E0-21D60158D1BD}"/>
              </a:ext>
            </a:extLst>
          </p:cNvPr>
          <p:cNvSpPr/>
          <p:nvPr userDrawn="1"/>
        </p:nvSpPr>
        <p:spPr>
          <a:xfrm>
            <a:off x="6051343" y="2765292"/>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4A9EF6FB-4748-430B-97BA-6D68CC460A9B}"/>
              </a:ext>
            </a:extLst>
          </p:cNvPr>
          <p:cNvSpPr/>
          <p:nvPr userDrawn="1"/>
        </p:nvSpPr>
        <p:spPr>
          <a:xfrm>
            <a:off x="6051343" y="2039428"/>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B57117CD-03DB-49A6-BF08-E49D11E753FF}"/>
              </a:ext>
            </a:extLst>
          </p:cNvPr>
          <p:cNvPicPr>
            <a:picLocks noChangeAspect="1"/>
          </p:cNvPicPr>
          <p:nvPr userDrawn="1"/>
        </p:nvPicPr>
        <p:blipFill>
          <a:blip r:embed="rId4"/>
          <a:stretch>
            <a:fillRect/>
          </a:stretch>
        </p:blipFill>
        <p:spPr>
          <a:xfrm>
            <a:off x="3980868" y="1140180"/>
            <a:ext cx="1717013" cy="630157"/>
          </a:xfrm>
          <a:prstGeom prst="rect">
            <a:avLst/>
          </a:prstGeom>
        </p:spPr>
      </p:pic>
      <p:sp>
        <p:nvSpPr>
          <p:cNvPr id="26" name="Rectangle 25">
            <a:extLst>
              <a:ext uri="{FF2B5EF4-FFF2-40B4-BE49-F238E27FC236}">
                <a16:creationId xmlns:a16="http://schemas.microsoft.com/office/drawing/2014/main" id="{7A954927-3C66-415D-89F2-9AE3C53DDD44}"/>
              </a:ext>
            </a:extLst>
          </p:cNvPr>
          <p:cNvSpPr/>
          <p:nvPr userDrawn="1"/>
        </p:nvSpPr>
        <p:spPr>
          <a:xfrm>
            <a:off x="5466604" y="6247817"/>
            <a:ext cx="1334878" cy="293872"/>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72E6B34E-A1FF-47D2-A953-0404910E8A54}"/>
              </a:ext>
            </a:extLst>
          </p:cNvPr>
          <p:cNvCxnSpPr>
            <a:cxnSpLocks/>
          </p:cNvCxnSpPr>
          <p:nvPr userDrawn="1"/>
        </p:nvCxnSpPr>
        <p:spPr>
          <a:xfrm>
            <a:off x="6521215" y="498721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FD23924-CDB1-4882-BF0D-D87E18A1ABCF}"/>
              </a:ext>
            </a:extLst>
          </p:cNvPr>
          <p:cNvCxnSpPr>
            <a:cxnSpLocks/>
            <a:endCxn id="26" idx="0"/>
          </p:cNvCxnSpPr>
          <p:nvPr userDrawn="1"/>
        </p:nvCxnSpPr>
        <p:spPr>
          <a:xfrm>
            <a:off x="6096000" y="0"/>
            <a:ext cx="38043" cy="62478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4088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E413369-50BD-4895-966A-D6D61A124B35}"/>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096F9020-4A1C-4AF9-9786-D3B89BF95031}"/>
              </a:ext>
            </a:extLst>
          </p:cNvPr>
          <p:cNvSpPr/>
          <p:nvPr userDrawn="1"/>
        </p:nvSpPr>
        <p:spPr>
          <a:xfrm>
            <a:off x="1535164" y="2003939"/>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0ABAA4B5-390E-4796-9BD7-53ED35508E27}"/>
              </a:ext>
            </a:extLst>
          </p:cNvPr>
          <p:cNvSpPr/>
          <p:nvPr userDrawn="1"/>
        </p:nvSpPr>
        <p:spPr>
          <a:xfrm>
            <a:off x="4025092" y="1991649"/>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Shape 2643">
            <a:extLst>
              <a:ext uri="{FF2B5EF4-FFF2-40B4-BE49-F238E27FC236}">
                <a16:creationId xmlns:a16="http://schemas.microsoft.com/office/drawing/2014/main" id="{24CAA7C2-5B3E-46A2-8224-A170714CEAD4}"/>
              </a:ext>
            </a:extLst>
          </p:cNvPr>
          <p:cNvSpPr/>
          <p:nvPr userDrawn="1"/>
        </p:nvSpPr>
        <p:spPr>
          <a:xfrm>
            <a:off x="4379905" y="2208498"/>
            <a:ext cx="275448" cy="504986"/>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25" name="Oval 24">
            <a:extLst>
              <a:ext uri="{FF2B5EF4-FFF2-40B4-BE49-F238E27FC236}">
                <a16:creationId xmlns:a16="http://schemas.microsoft.com/office/drawing/2014/main" id="{A809ED58-E8D8-4213-8376-6096D43EA145}"/>
              </a:ext>
            </a:extLst>
          </p:cNvPr>
          <p:cNvSpPr/>
          <p:nvPr userDrawn="1"/>
        </p:nvSpPr>
        <p:spPr>
          <a:xfrm>
            <a:off x="9004948" y="1991649"/>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F99785B3-14B5-4B49-971F-C6809936EB6C}"/>
              </a:ext>
            </a:extLst>
          </p:cNvPr>
          <p:cNvSpPr/>
          <p:nvPr userDrawn="1"/>
        </p:nvSpPr>
        <p:spPr>
          <a:xfrm>
            <a:off x="1535164" y="4055960"/>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E5AB512F-38B5-4AD6-AED3-B02053AC9BAE}"/>
              </a:ext>
            </a:extLst>
          </p:cNvPr>
          <p:cNvSpPr/>
          <p:nvPr userDrawn="1"/>
        </p:nvSpPr>
        <p:spPr>
          <a:xfrm>
            <a:off x="4025092" y="4047798"/>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19C22585-7DD5-491D-B72B-8A8596162A13}"/>
              </a:ext>
            </a:extLst>
          </p:cNvPr>
          <p:cNvSpPr/>
          <p:nvPr userDrawn="1"/>
        </p:nvSpPr>
        <p:spPr>
          <a:xfrm>
            <a:off x="6515020" y="4071600"/>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F9121642-924B-40BA-B09A-3D12676C091E}"/>
              </a:ext>
            </a:extLst>
          </p:cNvPr>
          <p:cNvSpPr/>
          <p:nvPr userDrawn="1"/>
        </p:nvSpPr>
        <p:spPr>
          <a:xfrm>
            <a:off x="9004948" y="4063560"/>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Shape 2616">
            <a:extLst>
              <a:ext uri="{FF2B5EF4-FFF2-40B4-BE49-F238E27FC236}">
                <a16:creationId xmlns:a16="http://schemas.microsoft.com/office/drawing/2014/main" id="{158D373B-7903-46B1-856A-A3ED0D7DB59D}"/>
              </a:ext>
            </a:extLst>
          </p:cNvPr>
          <p:cNvSpPr/>
          <p:nvPr userDrawn="1"/>
        </p:nvSpPr>
        <p:spPr>
          <a:xfrm>
            <a:off x="6742119" y="4325638"/>
            <a:ext cx="530876" cy="482734"/>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39" name="Shape 2639">
            <a:extLst>
              <a:ext uri="{FF2B5EF4-FFF2-40B4-BE49-F238E27FC236}">
                <a16:creationId xmlns:a16="http://schemas.microsoft.com/office/drawing/2014/main" id="{F7443800-A2C4-4D3E-85B3-2AEB463ED2D3}"/>
              </a:ext>
            </a:extLst>
          </p:cNvPr>
          <p:cNvSpPr/>
          <p:nvPr userDrawn="1"/>
        </p:nvSpPr>
        <p:spPr>
          <a:xfrm>
            <a:off x="1748374" y="4386383"/>
            <a:ext cx="558655" cy="355508"/>
          </a:xfrm>
          <a:custGeom>
            <a:avLst/>
            <a:gdLst/>
            <a:ahLst/>
            <a:cxnLst>
              <a:cxn ang="0">
                <a:pos x="wd2" y="hd2"/>
              </a:cxn>
              <a:cxn ang="5400000">
                <a:pos x="wd2" y="hd2"/>
              </a:cxn>
              <a:cxn ang="10800000">
                <a:pos x="wd2" y="hd2"/>
              </a:cxn>
              <a:cxn ang="16200000">
                <a:pos x="wd2" y="hd2"/>
              </a:cxn>
            </a:cxnLst>
            <a:rect l="0" t="0" r="r" b="b"/>
            <a:pathLst>
              <a:path w="21600" h="21600" extrusionOk="0">
                <a:moveTo>
                  <a:pt x="13255" y="3086"/>
                </a:moveTo>
                <a:cubicBezTo>
                  <a:pt x="12984" y="3086"/>
                  <a:pt x="12764" y="3432"/>
                  <a:pt x="12764" y="3857"/>
                </a:cubicBezTo>
                <a:cubicBezTo>
                  <a:pt x="12764" y="4284"/>
                  <a:pt x="12984" y="4629"/>
                  <a:pt x="13255" y="4629"/>
                </a:cubicBezTo>
                <a:cubicBezTo>
                  <a:pt x="13525" y="4629"/>
                  <a:pt x="13745" y="4284"/>
                  <a:pt x="13745" y="3857"/>
                </a:cubicBezTo>
                <a:cubicBezTo>
                  <a:pt x="13745" y="3432"/>
                  <a:pt x="13525" y="3086"/>
                  <a:pt x="13255" y="3086"/>
                </a:cubicBezTo>
                <a:moveTo>
                  <a:pt x="20618" y="16495"/>
                </a:moveTo>
                <a:lnTo>
                  <a:pt x="15709" y="12638"/>
                </a:lnTo>
                <a:lnTo>
                  <a:pt x="15709" y="8963"/>
                </a:lnTo>
                <a:lnTo>
                  <a:pt x="20618" y="5105"/>
                </a:lnTo>
                <a:cubicBezTo>
                  <a:pt x="20618" y="5105"/>
                  <a:pt x="20618" y="16495"/>
                  <a:pt x="20618" y="16495"/>
                </a:cubicBezTo>
                <a:close/>
                <a:moveTo>
                  <a:pt x="14727" y="16971"/>
                </a:moveTo>
                <a:lnTo>
                  <a:pt x="982" y="16971"/>
                </a:lnTo>
                <a:lnTo>
                  <a:pt x="982" y="3086"/>
                </a:lnTo>
                <a:cubicBezTo>
                  <a:pt x="982" y="2234"/>
                  <a:pt x="1422" y="1543"/>
                  <a:pt x="1964" y="1543"/>
                </a:cubicBezTo>
                <a:lnTo>
                  <a:pt x="13745" y="1543"/>
                </a:lnTo>
                <a:cubicBezTo>
                  <a:pt x="14287" y="1543"/>
                  <a:pt x="14727" y="2234"/>
                  <a:pt x="14727" y="3086"/>
                </a:cubicBezTo>
                <a:cubicBezTo>
                  <a:pt x="14727" y="3086"/>
                  <a:pt x="14727" y="16971"/>
                  <a:pt x="14727" y="16971"/>
                </a:cubicBezTo>
                <a:close/>
                <a:moveTo>
                  <a:pt x="13745" y="20057"/>
                </a:moveTo>
                <a:lnTo>
                  <a:pt x="1964" y="20057"/>
                </a:lnTo>
                <a:cubicBezTo>
                  <a:pt x="1422" y="20057"/>
                  <a:pt x="982" y="19367"/>
                  <a:pt x="982" y="18514"/>
                </a:cubicBezTo>
                <a:lnTo>
                  <a:pt x="14727" y="18514"/>
                </a:lnTo>
                <a:cubicBezTo>
                  <a:pt x="14727" y="19367"/>
                  <a:pt x="14287" y="20057"/>
                  <a:pt x="13745" y="20057"/>
                </a:cubicBezTo>
                <a:moveTo>
                  <a:pt x="21109" y="3086"/>
                </a:moveTo>
                <a:cubicBezTo>
                  <a:pt x="21030" y="3086"/>
                  <a:pt x="20958" y="3122"/>
                  <a:pt x="20892" y="3175"/>
                </a:cubicBezTo>
                <a:lnTo>
                  <a:pt x="20890" y="3167"/>
                </a:lnTo>
                <a:lnTo>
                  <a:pt x="15709" y="7237"/>
                </a:lnTo>
                <a:lnTo>
                  <a:pt x="15709" y="3086"/>
                </a:lnTo>
                <a:cubicBezTo>
                  <a:pt x="15709" y="1382"/>
                  <a:pt x="14830" y="0"/>
                  <a:pt x="13745" y="0"/>
                </a:cubicBezTo>
                <a:lnTo>
                  <a:pt x="1964" y="0"/>
                </a:lnTo>
                <a:cubicBezTo>
                  <a:pt x="879" y="0"/>
                  <a:pt x="0" y="1382"/>
                  <a:pt x="0" y="3086"/>
                </a:cubicBezTo>
                <a:lnTo>
                  <a:pt x="0" y="18514"/>
                </a:lnTo>
                <a:cubicBezTo>
                  <a:pt x="0" y="20219"/>
                  <a:pt x="879" y="21600"/>
                  <a:pt x="1964" y="21600"/>
                </a:cubicBezTo>
                <a:lnTo>
                  <a:pt x="13745" y="21600"/>
                </a:lnTo>
                <a:cubicBezTo>
                  <a:pt x="14830" y="21600"/>
                  <a:pt x="15709" y="20219"/>
                  <a:pt x="15709" y="18514"/>
                </a:cubicBezTo>
                <a:lnTo>
                  <a:pt x="15709" y="14363"/>
                </a:lnTo>
                <a:lnTo>
                  <a:pt x="20890" y="18433"/>
                </a:lnTo>
                <a:lnTo>
                  <a:pt x="20892" y="18427"/>
                </a:lnTo>
                <a:cubicBezTo>
                  <a:pt x="20958" y="18478"/>
                  <a:pt x="21030" y="18514"/>
                  <a:pt x="21109" y="18514"/>
                </a:cubicBezTo>
                <a:cubicBezTo>
                  <a:pt x="21380" y="18514"/>
                  <a:pt x="21600" y="18170"/>
                  <a:pt x="21600" y="17743"/>
                </a:cubicBezTo>
                <a:lnTo>
                  <a:pt x="21600" y="3857"/>
                </a:lnTo>
                <a:cubicBezTo>
                  <a:pt x="21600" y="3432"/>
                  <a:pt x="21380" y="3086"/>
                  <a:pt x="21109" y="3086"/>
                </a:cubicBezTo>
                <a:moveTo>
                  <a:pt x="10309" y="6171"/>
                </a:moveTo>
                <a:cubicBezTo>
                  <a:pt x="10038" y="6171"/>
                  <a:pt x="9818" y="5827"/>
                  <a:pt x="9818" y="5400"/>
                </a:cubicBezTo>
                <a:cubicBezTo>
                  <a:pt x="9818" y="4974"/>
                  <a:pt x="10038" y="4629"/>
                  <a:pt x="10309" y="4629"/>
                </a:cubicBezTo>
                <a:cubicBezTo>
                  <a:pt x="10580" y="4629"/>
                  <a:pt x="10800" y="4974"/>
                  <a:pt x="10800" y="5400"/>
                </a:cubicBezTo>
                <a:cubicBezTo>
                  <a:pt x="10800" y="5827"/>
                  <a:pt x="10580" y="6171"/>
                  <a:pt x="10309" y="6171"/>
                </a:cubicBezTo>
                <a:moveTo>
                  <a:pt x="10309" y="3086"/>
                </a:moveTo>
                <a:cubicBezTo>
                  <a:pt x="9496" y="3086"/>
                  <a:pt x="8836" y="4123"/>
                  <a:pt x="8836" y="5400"/>
                </a:cubicBezTo>
                <a:cubicBezTo>
                  <a:pt x="8836" y="6678"/>
                  <a:pt x="9496" y="7714"/>
                  <a:pt x="10309" y="7714"/>
                </a:cubicBezTo>
                <a:cubicBezTo>
                  <a:pt x="11123" y="7714"/>
                  <a:pt x="11782" y="6678"/>
                  <a:pt x="11782" y="5400"/>
                </a:cubicBezTo>
                <a:cubicBezTo>
                  <a:pt x="11782" y="4123"/>
                  <a:pt x="11123" y="3086"/>
                  <a:pt x="10309" y="3086"/>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40" name="Shape 2844">
            <a:extLst>
              <a:ext uri="{FF2B5EF4-FFF2-40B4-BE49-F238E27FC236}">
                <a16:creationId xmlns:a16="http://schemas.microsoft.com/office/drawing/2014/main" id="{ACC71E0B-EE01-4037-B438-7D2FEE0D995C}"/>
              </a:ext>
            </a:extLst>
          </p:cNvPr>
          <p:cNvSpPr/>
          <p:nvPr userDrawn="1"/>
        </p:nvSpPr>
        <p:spPr>
          <a:xfrm>
            <a:off x="9276164" y="4333926"/>
            <a:ext cx="461224" cy="461224"/>
          </a:xfrm>
          <a:custGeom>
            <a:avLst/>
            <a:gdLst/>
            <a:ahLst/>
            <a:cxnLst>
              <a:cxn ang="0">
                <a:pos x="wd2" y="hd2"/>
              </a:cxn>
              <a:cxn ang="5400000">
                <a:pos x="wd2" y="hd2"/>
              </a:cxn>
              <a:cxn ang="10800000">
                <a:pos x="wd2" y="hd2"/>
              </a:cxn>
              <a:cxn ang="16200000">
                <a:pos x="wd2" y="hd2"/>
              </a:cxn>
            </a:cxnLst>
            <a:rect l="0" t="0" r="r" b="b"/>
            <a:pathLst>
              <a:path w="21600" h="21600" extrusionOk="0">
                <a:moveTo>
                  <a:pt x="10800" y="982"/>
                </a:moveTo>
                <a:cubicBezTo>
                  <a:pt x="14012" y="982"/>
                  <a:pt x="16860" y="2526"/>
                  <a:pt x="18652" y="4909"/>
                </a:cubicBezTo>
                <a:lnTo>
                  <a:pt x="14727" y="4909"/>
                </a:lnTo>
                <a:cubicBezTo>
                  <a:pt x="14456" y="4909"/>
                  <a:pt x="14236" y="5129"/>
                  <a:pt x="14236" y="5400"/>
                </a:cubicBezTo>
                <a:cubicBezTo>
                  <a:pt x="14236" y="5672"/>
                  <a:pt x="14456" y="5891"/>
                  <a:pt x="14727" y="5891"/>
                </a:cubicBezTo>
                <a:lnTo>
                  <a:pt x="19636" y="5891"/>
                </a:lnTo>
                <a:cubicBezTo>
                  <a:pt x="19907" y="5891"/>
                  <a:pt x="20127" y="5672"/>
                  <a:pt x="20127" y="5400"/>
                </a:cubicBezTo>
                <a:lnTo>
                  <a:pt x="20127" y="491"/>
                </a:lnTo>
                <a:cubicBezTo>
                  <a:pt x="20127" y="220"/>
                  <a:pt x="19907" y="0"/>
                  <a:pt x="19636" y="0"/>
                </a:cubicBezTo>
                <a:cubicBezTo>
                  <a:pt x="19366" y="0"/>
                  <a:pt x="19145" y="220"/>
                  <a:pt x="19145" y="491"/>
                </a:cubicBezTo>
                <a:lnTo>
                  <a:pt x="19145" y="3962"/>
                </a:lnTo>
                <a:cubicBezTo>
                  <a:pt x="17166" y="1546"/>
                  <a:pt x="14167" y="0"/>
                  <a:pt x="10800" y="0"/>
                </a:cubicBezTo>
                <a:cubicBezTo>
                  <a:pt x="4836" y="0"/>
                  <a:pt x="0" y="4836"/>
                  <a:pt x="0" y="10800"/>
                </a:cubicBezTo>
                <a:cubicBezTo>
                  <a:pt x="0" y="11071"/>
                  <a:pt x="220" y="11291"/>
                  <a:pt x="491" y="11291"/>
                </a:cubicBezTo>
                <a:cubicBezTo>
                  <a:pt x="762" y="11291"/>
                  <a:pt x="982" y="11071"/>
                  <a:pt x="982" y="10800"/>
                </a:cubicBezTo>
                <a:cubicBezTo>
                  <a:pt x="982" y="5378"/>
                  <a:pt x="5377" y="982"/>
                  <a:pt x="10800" y="982"/>
                </a:cubicBezTo>
                <a:moveTo>
                  <a:pt x="21109" y="10309"/>
                </a:moveTo>
                <a:cubicBezTo>
                  <a:pt x="20838" y="10309"/>
                  <a:pt x="20618" y="10529"/>
                  <a:pt x="20618" y="10800"/>
                </a:cubicBezTo>
                <a:cubicBezTo>
                  <a:pt x="20618" y="16223"/>
                  <a:pt x="16223" y="20618"/>
                  <a:pt x="10800" y="20618"/>
                </a:cubicBezTo>
                <a:cubicBezTo>
                  <a:pt x="7588" y="20618"/>
                  <a:pt x="4740" y="19075"/>
                  <a:pt x="2948" y="16691"/>
                </a:cubicBezTo>
                <a:lnTo>
                  <a:pt x="6873" y="16691"/>
                </a:lnTo>
                <a:cubicBezTo>
                  <a:pt x="7144" y="16691"/>
                  <a:pt x="7364" y="16471"/>
                  <a:pt x="7364" y="16200"/>
                </a:cubicBezTo>
                <a:cubicBezTo>
                  <a:pt x="7364" y="15929"/>
                  <a:pt x="7144" y="15709"/>
                  <a:pt x="6873" y="15709"/>
                </a:cubicBezTo>
                <a:lnTo>
                  <a:pt x="1964" y="15709"/>
                </a:lnTo>
                <a:cubicBezTo>
                  <a:pt x="1693" y="15709"/>
                  <a:pt x="1473" y="15929"/>
                  <a:pt x="1473" y="16200"/>
                </a:cubicBezTo>
                <a:lnTo>
                  <a:pt x="1473" y="21109"/>
                </a:lnTo>
                <a:cubicBezTo>
                  <a:pt x="1473" y="21380"/>
                  <a:pt x="1693" y="21600"/>
                  <a:pt x="1964" y="21600"/>
                </a:cubicBezTo>
                <a:cubicBezTo>
                  <a:pt x="2234" y="21600"/>
                  <a:pt x="2455" y="21380"/>
                  <a:pt x="2455" y="21109"/>
                </a:cubicBezTo>
                <a:lnTo>
                  <a:pt x="2455" y="17639"/>
                </a:lnTo>
                <a:cubicBezTo>
                  <a:pt x="4434" y="20054"/>
                  <a:pt x="7433" y="21600"/>
                  <a:pt x="10800" y="21600"/>
                </a:cubicBezTo>
                <a:cubicBezTo>
                  <a:pt x="16764" y="21600"/>
                  <a:pt x="21600" y="16765"/>
                  <a:pt x="21600" y="10800"/>
                </a:cubicBezTo>
                <a:cubicBezTo>
                  <a:pt x="21600" y="10529"/>
                  <a:pt x="21380" y="10309"/>
                  <a:pt x="21109" y="10309"/>
                </a:cubicBezTo>
              </a:path>
            </a:pathLst>
          </a:custGeom>
          <a:solidFill>
            <a:srgbClr val="FF6600"/>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41" name="Shape 2615">
            <a:extLst>
              <a:ext uri="{FF2B5EF4-FFF2-40B4-BE49-F238E27FC236}">
                <a16:creationId xmlns:a16="http://schemas.microsoft.com/office/drawing/2014/main" id="{B9B2DAD4-BCDB-41A9-AD72-BAB6B91CE599}"/>
              </a:ext>
            </a:extLst>
          </p:cNvPr>
          <p:cNvSpPr/>
          <p:nvPr userDrawn="1"/>
        </p:nvSpPr>
        <p:spPr>
          <a:xfrm>
            <a:off x="4238301" y="4261007"/>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7593" y="17878"/>
                </a:moveTo>
                <a:cubicBezTo>
                  <a:pt x="16514" y="16546"/>
                  <a:pt x="15177" y="15812"/>
                  <a:pt x="14084" y="15323"/>
                </a:cubicBezTo>
                <a:cubicBezTo>
                  <a:pt x="13842" y="15214"/>
                  <a:pt x="13687" y="15099"/>
                  <a:pt x="13598" y="14990"/>
                </a:cubicBezTo>
                <a:cubicBezTo>
                  <a:pt x="15238" y="14959"/>
                  <a:pt x="16521" y="14237"/>
                  <a:pt x="16581" y="14203"/>
                </a:cubicBezTo>
                <a:cubicBezTo>
                  <a:pt x="16751" y="14106"/>
                  <a:pt x="16846" y="13918"/>
                  <a:pt x="16826" y="13724"/>
                </a:cubicBezTo>
                <a:cubicBezTo>
                  <a:pt x="16807" y="13546"/>
                  <a:pt x="16693" y="13394"/>
                  <a:pt x="16530" y="13325"/>
                </a:cubicBezTo>
                <a:cubicBezTo>
                  <a:pt x="16461" y="13275"/>
                  <a:pt x="15663" y="12629"/>
                  <a:pt x="15663" y="9051"/>
                </a:cubicBezTo>
                <a:cubicBezTo>
                  <a:pt x="15663" y="5000"/>
                  <a:pt x="14115" y="2945"/>
                  <a:pt x="11061" y="2945"/>
                </a:cubicBezTo>
                <a:cubicBezTo>
                  <a:pt x="8481" y="2945"/>
                  <a:pt x="5845" y="3642"/>
                  <a:pt x="5845" y="8806"/>
                </a:cubicBezTo>
                <a:cubicBezTo>
                  <a:pt x="5845" y="12555"/>
                  <a:pt x="5219" y="13278"/>
                  <a:pt x="5122" y="13367"/>
                </a:cubicBezTo>
                <a:cubicBezTo>
                  <a:pt x="4957" y="13416"/>
                  <a:pt x="4826" y="13551"/>
                  <a:pt x="4784" y="13723"/>
                </a:cubicBezTo>
                <a:cubicBezTo>
                  <a:pt x="4734" y="13935"/>
                  <a:pt x="4828" y="14153"/>
                  <a:pt x="5015" y="14262"/>
                </a:cubicBezTo>
                <a:cubicBezTo>
                  <a:pt x="6396" y="15064"/>
                  <a:pt x="7482" y="15136"/>
                  <a:pt x="8065" y="15091"/>
                </a:cubicBezTo>
                <a:cubicBezTo>
                  <a:pt x="7994" y="15151"/>
                  <a:pt x="7850" y="15241"/>
                  <a:pt x="7564" y="15335"/>
                </a:cubicBezTo>
                <a:cubicBezTo>
                  <a:pt x="6211" y="15776"/>
                  <a:pt x="4766" y="16807"/>
                  <a:pt x="3958" y="17834"/>
                </a:cubicBezTo>
                <a:cubicBezTo>
                  <a:pt x="2125" y="16050"/>
                  <a:pt x="982" y="13560"/>
                  <a:pt x="982" y="10800"/>
                </a:cubicBezTo>
                <a:cubicBezTo>
                  <a:pt x="982" y="5377"/>
                  <a:pt x="5377" y="982"/>
                  <a:pt x="10800" y="982"/>
                </a:cubicBezTo>
                <a:cubicBezTo>
                  <a:pt x="16222" y="982"/>
                  <a:pt x="20618" y="5377"/>
                  <a:pt x="20618" y="10800"/>
                </a:cubicBezTo>
                <a:cubicBezTo>
                  <a:pt x="20618" y="13584"/>
                  <a:pt x="19454" y="16092"/>
                  <a:pt x="17593" y="17878"/>
                </a:cubicBezTo>
                <a:moveTo>
                  <a:pt x="10800" y="20618"/>
                </a:moveTo>
                <a:cubicBezTo>
                  <a:pt x="8489" y="20618"/>
                  <a:pt x="6370" y="19815"/>
                  <a:pt x="4693" y="18480"/>
                </a:cubicBezTo>
                <a:cubicBezTo>
                  <a:pt x="5360" y="17604"/>
                  <a:pt x="6693" y="16652"/>
                  <a:pt x="7869" y="16268"/>
                </a:cubicBezTo>
                <a:cubicBezTo>
                  <a:pt x="8578" y="16037"/>
                  <a:pt x="8988" y="15688"/>
                  <a:pt x="9087" y="15232"/>
                </a:cubicBezTo>
                <a:cubicBezTo>
                  <a:pt x="9214" y="14656"/>
                  <a:pt x="8775" y="14230"/>
                  <a:pt x="8725" y="14183"/>
                </a:cubicBezTo>
                <a:cubicBezTo>
                  <a:pt x="8597" y="14065"/>
                  <a:pt x="8412" y="14025"/>
                  <a:pt x="8246" y="14075"/>
                </a:cubicBezTo>
                <a:cubicBezTo>
                  <a:pt x="8208" y="14086"/>
                  <a:pt x="7406" y="14309"/>
                  <a:pt x="6089" y="13714"/>
                </a:cubicBezTo>
                <a:cubicBezTo>
                  <a:pt x="6486" y="13026"/>
                  <a:pt x="6826" y="11618"/>
                  <a:pt x="6826" y="8806"/>
                </a:cubicBezTo>
                <a:cubicBezTo>
                  <a:pt x="6826" y="4301"/>
                  <a:pt x="8829" y="3928"/>
                  <a:pt x="11061" y="3928"/>
                </a:cubicBezTo>
                <a:cubicBezTo>
                  <a:pt x="12615" y="3928"/>
                  <a:pt x="14681" y="4458"/>
                  <a:pt x="14681" y="9051"/>
                </a:cubicBezTo>
                <a:cubicBezTo>
                  <a:pt x="14681" y="11662"/>
                  <a:pt x="15092" y="12966"/>
                  <a:pt x="15499" y="13617"/>
                </a:cubicBezTo>
                <a:cubicBezTo>
                  <a:pt x="14943" y="13829"/>
                  <a:pt x="14058" y="14076"/>
                  <a:pt x="13097" y="13993"/>
                </a:cubicBezTo>
                <a:cubicBezTo>
                  <a:pt x="12883" y="13971"/>
                  <a:pt x="12690" y="14092"/>
                  <a:pt x="12605" y="14285"/>
                </a:cubicBezTo>
                <a:cubicBezTo>
                  <a:pt x="12420" y="14704"/>
                  <a:pt x="12408" y="15649"/>
                  <a:pt x="13683" y="16219"/>
                </a:cubicBezTo>
                <a:cubicBezTo>
                  <a:pt x="14677" y="16664"/>
                  <a:pt x="15893" y="17331"/>
                  <a:pt x="16850" y="18522"/>
                </a:cubicBezTo>
                <a:cubicBezTo>
                  <a:pt x="15182" y="19831"/>
                  <a:pt x="13085"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42" name="Shape 2551">
            <a:extLst>
              <a:ext uri="{FF2B5EF4-FFF2-40B4-BE49-F238E27FC236}">
                <a16:creationId xmlns:a16="http://schemas.microsoft.com/office/drawing/2014/main" id="{B0A4AA4B-E5B6-4597-B539-677B42CE75A9}"/>
              </a:ext>
            </a:extLst>
          </p:cNvPr>
          <p:cNvSpPr/>
          <p:nvPr userDrawn="1"/>
        </p:nvSpPr>
        <p:spPr>
          <a:xfrm>
            <a:off x="9276164" y="2257823"/>
            <a:ext cx="442641" cy="442641"/>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43" name="Shape 2571">
            <a:extLst>
              <a:ext uri="{FF2B5EF4-FFF2-40B4-BE49-F238E27FC236}">
                <a16:creationId xmlns:a16="http://schemas.microsoft.com/office/drawing/2014/main" id="{D5854E3E-4FF2-4B52-9D1A-8B7265F98016}"/>
              </a:ext>
            </a:extLst>
          </p:cNvPr>
          <p:cNvSpPr/>
          <p:nvPr userDrawn="1"/>
        </p:nvSpPr>
        <p:spPr>
          <a:xfrm>
            <a:off x="1793786" y="2271767"/>
            <a:ext cx="441717" cy="441717"/>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44" name="Oval 43">
            <a:extLst>
              <a:ext uri="{FF2B5EF4-FFF2-40B4-BE49-F238E27FC236}">
                <a16:creationId xmlns:a16="http://schemas.microsoft.com/office/drawing/2014/main" id="{4AAE777F-D0CE-4CFA-BA33-58CA2E64AA5F}"/>
              </a:ext>
            </a:extLst>
          </p:cNvPr>
          <p:cNvSpPr/>
          <p:nvPr userDrawn="1"/>
        </p:nvSpPr>
        <p:spPr>
          <a:xfrm>
            <a:off x="6515020" y="1991649"/>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C5102CFE-3D0A-4329-911C-77D412E95928}"/>
              </a:ext>
            </a:extLst>
          </p:cNvPr>
          <p:cNvPicPr>
            <a:picLocks noChangeAspect="1"/>
          </p:cNvPicPr>
          <p:nvPr userDrawn="1"/>
        </p:nvPicPr>
        <p:blipFill>
          <a:blip r:embed="rId2"/>
          <a:stretch>
            <a:fillRect/>
          </a:stretch>
        </p:blipFill>
        <p:spPr>
          <a:xfrm>
            <a:off x="6780925" y="2234137"/>
            <a:ext cx="453263" cy="490015"/>
          </a:xfrm>
          <a:prstGeom prst="rect">
            <a:avLst/>
          </a:prstGeom>
        </p:spPr>
      </p:pic>
    </p:spTree>
    <p:extLst>
      <p:ext uri="{BB962C8B-B14F-4D97-AF65-F5344CB8AC3E}">
        <p14:creationId xmlns:p14="http://schemas.microsoft.com/office/powerpoint/2010/main" val="33605649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pic>
        <p:nvPicPr>
          <p:cNvPr id="7" name="Content Placeholder 3" descr="A group of people standing in the grass&#10;&#10;Description automatically generated">
            <a:extLst>
              <a:ext uri="{FF2B5EF4-FFF2-40B4-BE49-F238E27FC236}">
                <a16:creationId xmlns:a16="http://schemas.microsoft.com/office/drawing/2014/main" id="{CD2B7B98-4F52-47BB-9F96-9837B64EDD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01413"/>
            <a:ext cx="12191999" cy="8060826"/>
          </a:xfrm>
          <a:prstGeom prst="rect">
            <a:avLst/>
          </a:prstGeom>
        </p:spPr>
      </p:pic>
      <p:sp>
        <p:nvSpPr>
          <p:cNvPr id="11" name="Rectangle 10">
            <a:extLst>
              <a:ext uri="{FF2B5EF4-FFF2-40B4-BE49-F238E27FC236}">
                <a16:creationId xmlns:a16="http://schemas.microsoft.com/office/drawing/2014/main" id="{561C6034-CFAE-4147-9D7E-2256126E82A1}"/>
              </a:ext>
            </a:extLst>
          </p:cNvPr>
          <p:cNvSpPr/>
          <p:nvPr userDrawn="1"/>
        </p:nvSpPr>
        <p:spPr>
          <a:xfrm>
            <a:off x="4361468" y="5288436"/>
            <a:ext cx="3469064" cy="978665"/>
          </a:xfrm>
          <a:prstGeom prst="rect">
            <a:avLst/>
          </a:prstGeom>
          <a:solidFill>
            <a:srgbClr val="F05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21C5631E-EC9F-7049-9B0E-CCB1C5FC50DA}"/>
              </a:ext>
            </a:extLst>
          </p:cNvPr>
          <p:cNvSpPr>
            <a:spLocks noGrp="1"/>
          </p:cNvSpPr>
          <p:nvPr>
            <p:ph type="ctrTitle" hasCustomPrompt="1"/>
          </p:nvPr>
        </p:nvSpPr>
        <p:spPr>
          <a:xfrm>
            <a:off x="4361468" y="5529434"/>
            <a:ext cx="3469064" cy="586359"/>
          </a:xfrm>
          <a:prstGeom prst="rect">
            <a:avLst/>
          </a:prstGeom>
        </p:spPr>
        <p:txBody>
          <a:bodyPr/>
          <a:lstStyle>
            <a:lvl1pPr algn="ctr">
              <a:defRPr sz="2800" b="1" i="0">
                <a:solidFill>
                  <a:schemeClr val="bg1"/>
                </a:solidFill>
                <a:latin typeface="Proxima Nova" panose="02000506030000020004" pitchFamily="2" charset="77"/>
              </a:defRPr>
            </a:lvl1pPr>
          </a:lstStyle>
          <a:p>
            <a:r>
              <a:rPr lang="en-AU" dirty="0"/>
              <a:t>Meet our team</a:t>
            </a:r>
          </a:p>
        </p:txBody>
      </p:sp>
      <p:cxnSp>
        <p:nvCxnSpPr>
          <p:cNvPr id="6" name="Straight Connector 5">
            <a:extLst>
              <a:ext uri="{FF2B5EF4-FFF2-40B4-BE49-F238E27FC236}">
                <a16:creationId xmlns:a16="http://schemas.microsoft.com/office/drawing/2014/main" id="{B9E11A74-45D9-0842-9A72-CFA19A939B67}"/>
              </a:ext>
            </a:extLst>
          </p:cNvPr>
          <p:cNvCxnSpPr>
            <a:cxnSpLocks/>
          </p:cNvCxnSpPr>
          <p:nvPr userDrawn="1"/>
        </p:nvCxnSpPr>
        <p:spPr>
          <a:xfrm>
            <a:off x="5623101" y="5505684"/>
            <a:ext cx="945798" cy="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42703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B59E49-911C-9A44-8F7F-00FBF72F4E4C}"/>
              </a:ext>
            </a:extLst>
          </p:cNvPr>
          <p:cNvPicPr>
            <a:picLocks noChangeAspect="1"/>
          </p:cNvPicPr>
          <p:nvPr userDrawn="1"/>
        </p:nvPicPr>
        <p:blipFill>
          <a:blip r:embed="rId2"/>
          <a:stretch>
            <a:fillRect/>
          </a:stretch>
        </p:blipFill>
        <p:spPr>
          <a:xfrm>
            <a:off x="-1723746" y="998696"/>
            <a:ext cx="8794996" cy="5859304"/>
          </a:xfrm>
          <a:prstGeom prst="rect">
            <a:avLst/>
          </a:prstGeom>
        </p:spPr>
      </p:pic>
      <p:sp>
        <p:nvSpPr>
          <p:cNvPr id="9" name="Rectangle 8">
            <a:extLst>
              <a:ext uri="{FF2B5EF4-FFF2-40B4-BE49-F238E27FC236}">
                <a16:creationId xmlns:a16="http://schemas.microsoft.com/office/drawing/2014/main" id="{6FDE9483-29AE-428F-9536-A54F1A03F5C4}"/>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10" name="Picture 9" descr="Twitter_Orange.png">
            <a:extLst>
              <a:ext uri="{FF2B5EF4-FFF2-40B4-BE49-F238E27FC236}">
                <a16:creationId xmlns:a16="http://schemas.microsoft.com/office/drawing/2014/main" id="{D3926464-1353-47CF-A05C-187ED3A060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
        <p:nvSpPr>
          <p:cNvPr id="2" name="TextBox 1">
            <a:extLst>
              <a:ext uri="{FF2B5EF4-FFF2-40B4-BE49-F238E27FC236}">
                <a16:creationId xmlns:a16="http://schemas.microsoft.com/office/drawing/2014/main" id="{C4379418-25E9-C525-BDF8-524F8C0CCBC0}"/>
              </a:ext>
            </a:extLst>
          </p:cNvPr>
          <p:cNvSpPr txBox="1"/>
          <p:nvPr userDrawn="1"/>
        </p:nvSpPr>
        <p:spPr>
          <a:xfrm>
            <a:off x="2621880" y="6202160"/>
            <a:ext cx="1815112" cy="338554"/>
          </a:xfrm>
          <a:prstGeom prst="rect">
            <a:avLst/>
          </a:prstGeom>
          <a:noFill/>
        </p:spPr>
        <p:txBody>
          <a:bodyPr wrap="none" rtlCol="0">
            <a:spAutoFit/>
          </a:bodyPr>
          <a:lstStyle/>
          <a:p>
            <a:r>
              <a:rPr lang="en-AU" sz="1600" b="0" i="0" u="none" kern="1200" dirty="0">
                <a:solidFill>
                  <a:srgbClr val="E65225"/>
                </a:solidFill>
                <a:effectLst/>
                <a:latin typeface="Proxima Nova Semibold" panose="02000506030000020004" pitchFamily="2" charset="0"/>
                <a:ea typeface="+mn-ea"/>
                <a:cs typeface="+mn-cs"/>
              </a:rPr>
              <a:t>pz.tt/MobileA11y1</a:t>
            </a:r>
            <a:endParaRPr lang="en-US" sz="1600" b="0" i="0" u="none" dirty="0">
              <a:solidFill>
                <a:srgbClr val="E65225"/>
              </a:solidFill>
              <a:latin typeface="Proxima Nova Semibold" panose="02000506030000020004" pitchFamily="2" charset="0"/>
            </a:endParaRPr>
          </a:p>
        </p:txBody>
      </p:sp>
    </p:spTree>
    <p:extLst>
      <p:ext uri="{BB962C8B-B14F-4D97-AF65-F5344CB8AC3E}">
        <p14:creationId xmlns:p14="http://schemas.microsoft.com/office/powerpoint/2010/main" val="2028518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200C8E-1DEC-694F-885D-0F277E7EC050}"/>
              </a:ext>
            </a:extLst>
          </p:cNvPr>
          <p:cNvSpPr>
            <a:spLocks noGrp="1"/>
          </p:cNvSpPr>
          <p:nvPr>
            <p:ph type="dt" sz="half" idx="10"/>
          </p:nvPr>
        </p:nvSpPr>
        <p:spPr/>
        <p:txBody>
          <a:bodyPr/>
          <a:lstStyle/>
          <a:p>
            <a:fld id="{EDBC42E4-C94E-034E-B1CB-1E765C34D908}" type="datetimeFigureOut">
              <a:rPr lang="en-US" smtClean="0"/>
              <a:t>4/27/2023</a:t>
            </a:fld>
            <a:endParaRPr lang="en-US" dirty="0"/>
          </a:p>
        </p:txBody>
      </p:sp>
      <p:sp>
        <p:nvSpPr>
          <p:cNvPr id="3" name="Footer Placeholder 2">
            <a:extLst>
              <a:ext uri="{FF2B5EF4-FFF2-40B4-BE49-F238E27FC236}">
                <a16:creationId xmlns:a16="http://schemas.microsoft.com/office/drawing/2014/main" id="{25B19769-AF90-BE4F-A049-A16A5CFF937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D05FCD9-0AF2-C94B-BA40-15D3AD5BB195}"/>
              </a:ext>
            </a:extLst>
          </p:cNvPr>
          <p:cNvSpPr>
            <a:spLocks noGrp="1"/>
          </p:cNvSpPr>
          <p:nvPr>
            <p:ph type="sldNum" sz="quarter" idx="12"/>
          </p:nvPr>
        </p:nvSpPr>
        <p:spPr/>
        <p:txBody>
          <a:bodyPr/>
          <a:lstStyle/>
          <a:p>
            <a:fld id="{D98D9C83-CD24-0842-B6CC-914DB33C7B15}" type="slidenum">
              <a:rPr lang="en-US" smtClean="0"/>
              <a:t>‹#›</a:t>
            </a:fld>
            <a:endParaRPr lang="en-US" dirty="0"/>
          </a:p>
        </p:txBody>
      </p:sp>
      <p:pic>
        <p:nvPicPr>
          <p:cNvPr id="5" name="Picture 4">
            <a:extLst>
              <a:ext uri="{FF2B5EF4-FFF2-40B4-BE49-F238E27FC236}">
                <a16:creationId xmlns:a16="http://schemas.microsoft.com/office/drawing/2014/main" id="{D0E195EA-83FF-4A14-820C-C0AB663014EA}"/>
              </a:ext>
            </a:extLst>
          </p:cNvPr>
          <p:cNvPicPr>
            <a:picLocks noChangeAspect="1"/>
          </p:cNvPicPr>
          <p:nvPr userDrawn="1"/>
        </p:nvPicPr>
        <p:blipFill>
          <a:blip r:embed="rId2"/>
          <a:stretch>
            <a:fillRect/>
          </a:stretch>
        </p:blipFill>
        <p:spPr>
          <a:xfrm>
            <a:off x="0" y="-1"/>
            <a:ext cx="12271663" cy="8258533"/>
          </a:xfrm>
          <a:prstGeom prst="rect">
            <a:avLst/>
          </a:prstGeom>
        </p:spPr>
      </p:pic>
      <p:sp>
        <p:nvSpPr>
          <p:cNvPr id="6" name="Rectangle 5">
            <a:extLst>
              <a:ext uri="{FF2B5EF4-FFF2-40B4-BE49-F238E27FC236}">
                <a16:creationId xmlns:a16="http://schemas.microsoft.com/office/drawing/2014/main" id="{A647E6A5-348D-4A1B-85EE-A1D44C85B012}"/>
              </a:ext>
            </a:extLst>
          </p:cNvPr>
          <p:cNvSpPr/>
          <p:nvPr userDrawn="1"/>
        </p:nvSpPr>
        <p:spPr>
          <a:xfrm>
            <a:off x="0" y="2491409"/>
            <a:ext cx="6330462" cy="2014330"/>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E7AEF760-C121-470F-9FF4-6E3A2C1D0350}"/>
              </a:ext>
            </a:extLst>
          </p:cNvPr>
          <p:cNvCxnSpPr>
            <a:cxnSpLocks/>
          </p:cNvCxnSpPr>
          <p:nvPr userDrawn="1"/>
        </p:nvCxnSpPr>
        <p:spPr>
          <a:xfrm>
            <a:off x="631463" y="3070434"/>
            <a:ext cx="98588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4403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DFEA5E7-3300-D943-B2FB-E21DA6393C4A}"/>
              </a:ext>
            </a:extLst>
          </p:cNvPr>
          <p:cNvPicPr>
            <a:picLocks noChangeAspect="1"/>
          </p:cNvPicPr>
          <p:nvPr userDrawn="1"/>
        </p:nvPicPr>
        <p:blipFill>
          <a:blip r:embed="rId2"/>
          <a:stretch>
            <a:fillRect/>
          </a:stretch>
        </p:blipFill>
        <p:spPr>
          <a:xfrm>
            <a:off x="1194" y="0"/>
            <a:ext cx="12189611" cy="6858000"/>
          </a:xfrm>
          <a:prstGeom prst="rect">
            <a:avLst/>
          </a:prstGeom>
        </p:spPr>
      </p:pic>
      <p:sp>
        <p:nvSpPr>
          <p:cNvPr id="11" name="Rectangle 10">
            <a:extLst>
              <a:ext uri="{FF2B5EF4-FFF2-40B4-BE49-F238E27FC236}">
                <a16:creationId xmlns:a16="http://schemas.microsoft.com/office/drawing/2014/main" id="{561C6034-CFAE-4147-9D7E-2256126E82A1}"/>
              </a:ext>
            </a:extLst>
          </p:cNvPr>
          <p:cNvSpPr/>
          <p:nvPr userDrawn="1"/>
        </p:nvSpPr>
        <p:spPr>
          <a:xfrm>
            <a:off x="685800" y="542190"/>
            <a:ext cx="3640015" cy="2180492"/>
          </a:xfrm>
          <a:prstGeom prst="rect">
            <a:avLst/>
          </a:prstGeom>
          <a:solidFill>
            <a:srgbClr val="F05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21C5631E-EC9F-7049-9B0E-CCB1C5FC50DA}"/>
              </a:ext>
            </a:extLst>
          </p:cNvPr>
          <p:cNvSpPr>
            <a:spLocks noGrp="1"/>
          </p:cNvSpPr>
          <p:nvPr>
            <p:ph type="ctrTitle"/>
          </p:nvPr>
        </p:nvSpPr>
        <p:spPr>
          <a:xfrm>
            <a:off x="940410" y="791179"/>
            <a:ext cx="4638675" cy="2382837"/>
          </a:xfrm>
          <a:prstGeom prst="rect">
            <a:avLst/>
          </a:prstGeom>
        </p:spPr>
        <p:txBody>
          <a:bodyPr/>
          <a:lstStyle>
            <a:lvl1pPr>
              <a:defRPr sz="4000" b="1" i="0">
                <a:solidFill>
                  <a:schemeClr val="bg1"/>
                </a:solidFill>
                <a:latin typeface="Proxima Nova" panose="02000506030000020004" pitchFamily="2" charset="77"/>
              </a:defRPr>
            </a:lvl1pPr>
          </a:lstStyle>
          <a:p>
            <a:r>
              <a:rPr lang="en-AU" dirty="0"/>
              <a:t>It’s not just </a:t>
            </a:r>
            <a:br>
              <a:rPr lang="en-AU" dirty="0"/>
            </a:br>
            <a:r>
              <a:rPr lang="en-AU" dirty="0"/>
              <a:t>about vision impairments</a:t>
            </a:r>
          </a:p>
        </p:txBody>
      </p:sp>
    </p:spTree>
    <p:extLst>
      <p:ext uri="{BB962C8B-B14F-4D97-AF65-F5344CB8AC3E}">
        <p14:creationId xmlns:p14="http://schemas.microsoft.com/office/powerpoint/2010/main" val="6455730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3BD1BC1-3DE2-7845-AF07-2C55CE2857F8}"/>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10935958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9E7E44CF-C4D3-F340-98E8-916FF1F886CE}"/>
              </a:ext>
            </a:extLst>
          </p:cNvPr>
          <p:cNvSpPr>
            <a:spLocks noGrp="1"/>
          </p:cNvSpPr>
          <p:nvPr>
            <p:ph type="pic" sz="quarter" idx="18"/>
          </p:nvPr>
        </p:nvSpPr>
        <p:spPr>
          <a:xfrm>
            <a:off x="14193520" y="7602525"/>
            <a:ext cx="5044439" cy="5851550"/>
          </a:xfrm>
          <a:prstGeom prst="rect">
            <a:avLst/>
          </a:prstGeom>
        </p:spPr>
      </p: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pic>
        <p:nvPicPr>
          <p:cNvPr id="8" name="Picture 7">
            <a:extLst>
              <a:ext uri="{FF2B5EF4-FFF2-40B4-BE49-F238E27FC236}">
                <a16:creationId xmlns:a16="http://schemas.microsoft.com/office/drawing/2014/main" id="{7A787CE9-636F-4702-BEE4-B44B0000105D}"/>
              </a:ext>
            </a:extLst>
          </p:cNvPr>
          <p:cNvPicPr>
            <a:picLocks noChangeAspect="1"/>
          </p:cNvPicPr>
          <p:nvPr userDrawn="1"/>
        </p:nvPicPr>
        <p:blipFill rotWithShape="1">
          <a:blip r:embed="rId3"/>
          <a:srcRect l="19630" r="12507"/>
          <a:stretch/>
        </p:blipFill>
        <p:spPr>
          <a:xfrm>
            <a:off x="5210907" y="0"/>
            <a:ext cx="6981093" cy="6858000"/>
          </a:xfrm>
          <a:prstGeom prst="rect">
            <a:avLst/>
          </a:prstGeom>
        </p:spPr>
      </p:pic>
      <p:cxnSp>
        <p:nvCxnSpPr>
          <p:cNvPr id="9" name="Straight Connector 8">
            <a:extLst>
              <a:ext uri="{FF2B5EF4-FFF2-40B4-BE49-F238E27FC236}">
                <a16:creationId xmlns:a16="http://schemas.microsoft.com/office/drawing/2014/main" id="{9443CA36-5E32-4267-B8D0-49E7B7C627FE}"/>
              </a:ext>
            </a:extLst>
          </p:cNvPr>
          <p:cNvCxnSpPr/>
          <p:nvPr userDrawn="1"/>
        </p:nvCxnSpPr>
        <p:spPr>
          <a:xfrm>
            <a:off x="923356" y="708512"/>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6932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Title Slide 3 Line - Purple">
  <p:cSld name="Title Slide 3 Line - Purple">
    <p:spTree>
      <p:nvGrpSpPr>
        <p:cNvPr id="1" name="Shape 12"/>
        <p:cNvGrpSpPr/>
        <p:nvPr/>
      </p:nvGrpSpPr>
      <p:grpSpPr>
        <a:xfrm>
          <a:off x="0" y="0"/>
          <a:ext cx="0" cy="0"/>
          <a:chOff x="0" y="0"/>
          <a:chExt cx="0" cy="0"/>
        </a:xfrm>
      </p:grpSpPr>
      <p:pic>
        <p:nvPicPr>
          <p:cNvPr id="13" name="Google Shape;13;p2"/>
          <p:cNvPicPr preferRelativeResize="0"/>
          <p:nvPr/>
        </p:nvPicPr>
        <p:blipFill>
          <a:blip r:embed="rId2">
            <a:alphaModFix/>
          </a:blip>
          <a:stretch>
            <a:fillRect/>
          </a:stretch>
        </p:blipFill>
        <p:spPr>
          <a:xfrm>
            <a:off x="-545538" y="-44113"/>
            <a:ext cx="12242238" cy="6886259"/>
          </a:xfrm>
          <a:prstGeom prst="rect">
            <a:avLst/>
          </a:prstGeom>
          <a:noFill/>
          <a:ln>
            <a:noFill/>
          </a:ln>
        </p:spPr>
      </p:pic>
      <p:sp>
        <p:nvSpPr>
          <p:cNvPr id="14" name="Google Shape;14;p2"/>
          <p:cNvSpPr txBox="1"/>
          <p:nvPr/>
        </p:nvSpPr>
        <p:spPr>
          <a:xfrm>
            <a:off x="10371282" y="6153150"/>
            <a:ext cx="1252983" cy="177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Poppins"/>
              <a:buNone/>
            </a:pPr>
            <a:r>
              <a:rPr lang="en-US" sz="1000" b="0" i="0" u="none" strike="noStrike" cap="none">
                <a:solidFill>
                  <a:srgbClr val="FFFFFF"/>
                </a:solidFill>
                <a:latin typeface="Poppins"/>
                <a:ea typeface="Poppins"/>
                <a:cs typeface="Poppins"/>
                <a:sym typeface="Poppins"/>
              </a:rPr>
              <a:t>info@midcamp.org</a:t>
            </a:r>
            <a:endParaRPr sz="700" b="0" i="0" u="none" strike="noStrike" cap="none">
              <a:solidFill>
                <a:srgbClr val="000000"/>
              </a:solidFill>
              <a:latin typeface="Arial"/>
              <a:ea typeface="Arial"/>
              <a:cs typeface="Arial"/>
              <a:sym typeface="Arial"/>
            </a:endParaRPr>
          </a:p>
        </p:txBody>
      </p:sp>
      <p:sp>
        <p:nvSpPr>
          <p:cNvPr id="15" name="Google Shape;15;p2"/>
          <p:cNvSpPr txBox="1"/>
          <p:nvPr/>
        </p:nvSpPr>
        <p:spPr>
          <a:xfrm>
            <a:off x="566899" y="6191250"/>
            <a:ext cx="871200" cy="17775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2000"/>
              <a:buFont typeface="Poppins"/>
              <a:buNone/>
            </a:pPr>
            <a:r>
              <a:rPr lang="en-US" sz="1000" b="0" i="0" u="none" strike="noStrike" cap="none">
                <a:solidFill>
                  <a:srgbClr val="FFFFFF"/>
                </a:solidFill>
                <a:latin typeface="Poppins"/>
                <a:ea typeface="Poppins"/>
                <a:cs typeface="Poppins"/>
                <a:sym typeface="Poppins"/>
              </a:rPr>
              <a:t>midcamp.org</a:t>
            </a:r>
            <a:endParaRPr sz="700" b="0" i="0" u="none" strike="noStrike" cap="none">
              <a:solidFill>
                <a:srgbClr val="000000"/>
              </a:solidFill>
              <a:latin typeface="Arial"/>
              <a:ea typeface="Arial"/>
              <a:cs typeface="Arial"/>
              <a:sym typeface="Arial"/>
            </a:endParaRPr>
          </a:p>
        </p:txBody>
      </p:sp>
      <p:sp>
        <p:nvSpPr>
          <p:cNvPr id="16" name="Google Shape;16;p2"/>
          <p:cNvSpPr txBox="1">
            <a:spLocks noGrp="1"/>
          </p:cNvSpPr>
          <p:nvPr>
            <p:ph type="sldNum" idx="12"/>
          </p:nvPr>
        </p:nvSpPr>
        <p:spPr>
          <a:xfrm>
            <a:off x="5979516" y="6540500"/>
            <a:ext cx="226619" cy="230530"/>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
        <p:nvSpPr>
          <p:cNvPr id="17" name="Google Shape;17;p2"/>
          <p:cNvSpPr txBox="1"/>
          <p:nvPr/>
        </p:nvSpPr>
        <p:spPr>
          <a:xfrm>
            <a:off x="4601975" y="6153150"/>
            <a:ext cx="2981700" cy="17775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Poppins"/>
              <a:buNone/>
            </a:pPr>
            <a:r>
              <a:rPr lang="en-US" sz="1000" b="0" i="0" u="none" strike="noStrike" cap="none">
                <a:solidFill>
                  <a:srgbClr val="FFFFFF"/>
                </a:solidFill>
                <a:latin typeface="Poppins"/>
                <a:ea typeface="Poppins"/>
                <a:cs typeface="Poppins"/>
                <a:sym typeface="Poppins"/>
              </a:rPr>
              <a:t>MidCamp /*Midwest Drupal Camp*/ </a:t>
            </a:r>
            <a:r>
              <a:rPr lang="en-US" sz="1000">
                <a:solidFill>
                  <a:srgbClr val="FFFFFF"/>
                </a:solidFill>
                <a:latin typeface="Poppins"/>
                <a:ea typeface="Poppins"/>
                <a:cs typeface="Poppins"/>
                <a:sym typeface="Poppins"/>
              </a:rPr>
              <a:t>2023</a:t>
            </a:r>
            <a:endParaRPr sz="1000">
              <a:solidFill>
                <a:srgbClr val="FFFFFF"/>
              </a:solidFill>
              <a:latin typeface="Poppins"/>
              <a:ea typeface="Poppins"/>
              <a:cs typeface="Poppins"/>
              <a:sym typeface="Poppins"/>
            </a:endParaRPr>
          </a:p>
        </p:txBody>
      </p:sp>
      <p:sp>
        <p:nvSpPr>
          <p:cNvPr id="18" name="Google Shape;18;p2"/>
          <p:cNvSpPr txBox="1"/>
          <p:nvPr/>
        </p:nvSpPr>
        <p:spPr>
          <a:xfrm>
            <a:off x="4807522" y="6153150"/>
            <a:ext cx="2577000" cy="17775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Poppins"/>
              <a:buNone/>
            </a:pPr>
            <a:r>
              <a:rPr lang="en-US" sz="1000" b="0" i="0" u="none" strike="noStrike" cap="none">
                <a:solidFill>
                  <a:srgbClr val="FFFFFF"/>
                </a:solidFill>
                <a:latin typeface="Poppins"/>
                <a:ea typeface="Poppins"/>
                <a:cs typeface="Poppins"/>
                <a:sym typeface="Poppins"/>
              </a:rPr>
              <a:t>MidCamp /*Midwest Drupal Camp*/ 2019</a:t>
            </a:r>
            <a:endParaRPr sz="700" b="0" i="0" u="none" strike="noStrike" cap="none">
              <a:solidFill>
                <a:srgbClr val="000000"/>
              </a:solidFill>
              <a:latin typeface="Arial"/>
              <a:ea typeface="Arial"/>
              <a:cs typeface="Arial"/>
              <a:sym typeface="Arial"/>
            </a:endParaRPr>
          </a:p>
        </p:txBody>
      </p:sp>
      <p:sp>
        <p:nvSpPr>
          <p:cNvPr id="19" name="Google Shape;19;p2"/>
          <p:cNvSpPr txBox="1"/>
          <p:nvPr/>
        </p:nvSpPr>
        <p:spPr>
          <a:xfrm>
            <a:off x="11560764" y="6153150"/>
            <a:ext cx="63450" cy="17775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Poppins"/>
              <a:buNone/>
            </a:pPr>
            <a:r>
              <a:rPr lang="en-US" sz="1000" b="0" i="0" u="sng" strike="noStrike" cap="none">
                <a:solidFill>
                  <a:schemeClr val="hlink"/>
                </a:solidFill>
                <a:latin typeface="Poppins"/>
                <a:ea typeface="Poppins"/>
                <a:cs typeface="Poppins"/>
                <a:sym typeface="Poppins"/>
                <a:hlinkClick r:id="rId3"/>
              </a:rPr>
              <a:t> </a:t>
            </a:r>
            <a:endParaRPr sz="700" b="0" i="0" u="none" strike="noStrike" cap="none">
              <a:solidFill>
                <a:srgbClr val="000000"/>
              </a:solidFill>
              <a:latin typeface="Arial"/>
              <a:ea typeface="Arial"/>
              <a:cs typeface="Arial"/>
              <a:sym typeface="Arial"/>
            </a:endParaRPr>
          </a:p>
        </p:txBody>
      </p:sp>
      <p:sp>
        <p:nvSpPr>
          <p:cNvPr id="20" name="Google Shape;20;p2"/>
          <p:cNvSpPr txBox="1"/>
          <p:nvPr/>
        </p:nvSpPr>
        <p:spPr>
          <a:xfrm>
            <a:off x="10371282" y="6153150"/>
            <a:ext cx="1252950" cy="17775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Poppins"/>
              <a:buNone/>
            </a:pPr>
            <a:r>
              <a:rPr lang="en-US" sz="1000" b="0" i="0" u="none" strike="noStrike" cap="none">
                <a:solidFill>
                  <a:srgbClr val="FFFFFF"/>
                </a:solidFill>
                <a:latin typeface="Poppins"/>
                <a:ea typeface="Poppins"/>
                <a:cs typeface="Poppins"/>
                <a:sym typeface="Poppins"/>
              </a:rPr>
              <a:t>info@midcamp.org</a:t>
            </a:r>
            <a:endParaRPr sz="700" b="0" i="0" u="none" strike="noStrike" cap="none">
              <a:solidFill>
                <a:srgbClr val="000000"/>
              </a:solidFill>
              <a:latin typeface="Arial"/>
              <a:ea typeface="Arial"/>
              <a:cs typeface="Arial"/>
              <a:sym typeface="Arial"/>
            </a:endParaRPr>
          </a:p>
        </p:txBody>
      </p:sp>
      <p:sp>
        <p:nvSpPr>
          <p:cNvPr id="21" name="Google Shape;21;p2"/>
          <p:cNvSpPr txBox="1"/>
          <p:nvPr/>
        </p:nvSpPr>
        <p:spPr>
          <a:xfrm>
            <a:off x="11156904" y="6153150"/>
            <a:ext cx="63450" cy="17775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953C96"/>
              </a:buClr>
              <a:buSzPts val="2000"/>
              <a:buFont typeface="Poppins"/>
              <a:buNone/>
            </a:pPr>
            <a:r>
              <a:rPr lang="en-US" sz="1000" b="0" i="0" u="sng" strike="noStrike" cap="none">
                <a:solidFill>
                  <a:schemeClr val="hlink"/>
                </a:solidFill>
                <a:latin typeface="Poppins"/>
                <a:ea typeface="Poppins"/>
                <a:cs typeface="Poppins"/>
                <a:sym typeface="Poppins"/>
                <a:hlinkClick r:id="rId3"/>
              </a:rPr>
              <a:t> </a:t>
            </a:r>
            <a:endParaRPr sz="700" b="0" i="0" u="none" strike="noStrike" cap="none">
              <a:solidFill>
                <a:srgbClr val="000000"/>
              </a:solidFill>
              <a:latin typeface="Arial"/>
              <a:ea typeface="Arial"/>
              <a:cs typeface="Arial"/>
              <a:sym typeface="Arial"/>
            </a:endParaRPr>
          </a:p>
        </p:txBody>
      </p:sp>
      <p:sp>
        <p:nvSpPr>
          <p:cNvPr id="22" name="Google Shape;22;p2"/>
          <p:cNvSpPr txBox="1"/>
          <p:nvPr/>
        </p:nvSpPr>
        <p:spPr>
          <a:xfrm>
            <a:off x="10371282" y="6153150"/>
            <a:ext cx="1252950" cy="17775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953C96"/>
              </a:buClr>
              <a:buSzPts val="2000"/>
              <a:buFont typeface="Poppins"/>
              <a:buNone/>
            </a:pPr>
            <a:r>
              <a:rPr lang="en-US" sz="1000" b="0" i="0" u="none" strike="noStrike" cap="none">
                <a:solidFill>
                  <a:srgbClr val="953C96"/>
                </a:solidFill>
                <a:latin typeface="Poppins"/>
                <a:ea typeface="Poppins"/>
                <a:cs typeface="Poppins"/>
                <a:sym typeface="Poppins"/>
              </a:rPr>
              <a:t>info@midcamp.org</a:t>
            </a:r>
            <a:endParaRPr sz="700" b="0" i="0" u="none" strike="noStrike" cap="none">
              <a:solidFill>
                <a:srgbClr val="000000"/>
              </a:solidFill>
              <a:latin typeface="Arial"/>
              <a:ea typeface="Arial"/>
              <a:cs typeface="Arial"/>
              <a:sym typeface="Arial"/>
            </a:endParaRPr>
          </a:p>
        </p:txBody>
      </p:sp>
      <p:sp>
        <p:nvSpPr>
          <p:cNvPr id="23" name="Google Shape;23;p2"/>
          <p:cNvSpPr txBox="1">
            <a:spLocks noGrp="1"/>
          </p:cNvSpPr>
          <p:nvPr>
            <p:ph type="sldNum" idx="2"/>
          </p:nvPr>
        </p:nvSpPr>
        <p:spPr>
          <a:xfrm>
            <a:off x="5979516" y="6540500"/>
            <a:ext cx="226650" cy="23055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
        <p:nvSpPr>
          <p:cNvPr id="24" name="Google Shape;24;p2"/>
          <p:cNvSpPr txBox="1"/>
          <p:nvPr/>
        </p:nvSpPr>
        <p:spPr>
          <a:xfrm>
            <a:off x="4504875" y="6153150"/>
            <a:ext cx="3182250" cy="17775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953C96"/>
              </a:buClr>
              <a:buSzPts val="2000"/>
              <a:buFont typeface="Poppins"/>
              <a:buNone/>
            </a:pPr>
            <a:r>
              <a:rPr lang="en-US" sz="1000" b="0" i="0" u="none" strike="noStrike" cap="none">
                <a:solidFill>
                  <a:srgbClr val="953C96"/>
                </a:solidFill>
                <a:latin typeface="Poppins"/>
                <a:ea typeface="Poppins"/>
                <a:cs typeface="Poppins"/>
                <a:sym typeface="Poppins"/>
              </a:rPr>
              <a:t>MidCamp /*Midwest Drupal Camp*/ 202</a:t>
            </a:r>
            <a:r>
              <a:rPr lang="en-US" sz="1000">
                <a:solidFill>
                  <a:srgbClr val="953C96"/>
                </a:solidFill>
                <a:latin typeface="Poppins"/>
                <a:ea typeface="Poppins"/>
                <a:cs typeface="Poppins"/>
                <a:sym typeface="Poppins"/>
              </a:rPr>
              <a:t>3</a:t>
            </a:r>
            <a:endParaRPr sz="7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21297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Bio Slide">
  <p:cSld name="Bio Slide">
    <p:spTree>
      <p:nvGrpSpPr>
        <p:cNvPr id="1" name="Shape 25"/>
        <p:cNvGrpSpPr/>
        <p:nvPr/>
      </p:nvGrpSpPr>
      <p:grpSpPr>
        <a:xfrm>
          <a:off x="0" y="0"/>
          <a:ext cx="0" cy="0"/>
          <a:chOff x="0" y="0"/>
          <a:chExt cx="0" cy="0"/>
        </a:xfrm>
      </p:grpSpPr>
      <p:sp>
        <p:nvSpPr>
          <p:cNvPr id="26" name="Google Shape;26;p3"/>
          <p:cNvSpPr txBox="1"/>
          <p:nvPr/>
        </p:nvSpPr>
        <p:spPr>
          <a:xfrm>
            <a:off x="4807522" y="6153150"/>
            <a:ext cx="2576958" cy="177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Poppins"/>
              <a:buNone/>
            </a:pPr>
            <a:r>
              <a:rPr lang="en-US" sz="1000" b="0" i="0" u="none" strike="noStrike" cap="none">
                <a:solidFill>
                  <a:srgbClr val="FFFFFF"/>
                </a:solidFill>
                <a:latin typeface="Poppins"/>
                <a:ea typeface="Poppins"/>
                <a:cs typeface="Poppins"/>
                <a:sym typeface="Poppins"/>
              </a:rPr>
              <a:t>MidCamp /*Midwest Drupal Camp*/ 2019</a:t>
            </a:r>
            <a:endParaRPr sz="700" b="0" i="0" u="none" strike="noStrike" cap="none">
              <a:solidFill>
                <a:srgbClr val="000000"/>
              </a:solidFill>
              <a:latin typeface="Arial"/>
              <a:ea typeface="Arial"/>
              <a:cs typeface="Arial"/>
              <a:sym typeface="Arial"/>
            </a:endParaRPr>
          </a:p>
        </p:txBody>
      </p:sp>
      <p:sp>
        <p:nvSpPr>
          <p:cNvPr id="27" name="Google Shape;27;p3"/>
          <p:cNvSpPr txBox="1"/>
          <p:nvPr/>
        </p:nvSpPr>
        <p:spPr>
          <a:xfrm>
            <a:off x="11560764" y="6153150"/>
            <a:ext cx="63501" cy="177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Poppins"/>
              <a:buNone/>
            </a:pPr>
            <a:r>
              <a:rPr lang="en-US" sz="1000" b="0" i="0" u="sng" strike="noStrike" cap="none">
                <a:solidFill>
                  <a:schemeClr val="hlink"/>
                </a:solidFill>
                <a:latin typeface="Poppins"/>
                <a:ea typeface="Poppins"/>
                <a:cs typeface="Poppins"/>
                <a:sym typeface="Poppins"/>
                <a:hlinkClick r:id="rId2"/>
              </a:rPr>
              <a:t> </a:t>
            </a:r>
            <a:endParaRPr sz="700" b="0" i="0" u="none" strike="noStrike" cap="none">
              <a:solidFill>
                <a:srgbClr val="000000"/>
              </a:solidFill>
              <a:latin typeface="Arial"/>
              <a:ea typeface="Arial"/>
              <a:cs typeface="Arial"/>
              <a:sym typeface="Arial"/>
            </a:endParaRPr>
          </a:p>
        </p:txBody>
      </p:sp>
      <p:sp>
        <p:nvSpPr>
          <p:cNvPr id="28" name="Google Shape;28;p3"/>
          <p:cNvSpPr txBox="1"/>
          <p:nvPr/>
        </p:nvSpPr>
        <p:spPr>
          <a:xfrm>
            <a:off x="10371282" y="6153150"/>
            <a:ext cx="1252983" cy="177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Poppins"/>
              <a:buNone/>
            </a:pPr>
            <a:r>
              <a:rPr lang="en-US" sz="1000" b="0" i="0" u="none" strike="noStrike" cap="none">
                <a:solidFill>
                  <a:srgbClr val="FFFFFF"/>
                </a:solidFill>
                <a:latin typeface="Poppins"/>
                <a:ea typeface="Poppins"/>
                <a:cs typeface="Poppins"/>
                <a:sym typeface="Poppins"/>
              </a:rPr>
              <a:t>info@midcamp.org</a:t>
            </a:r>
            <a:endParaRPr sz="700" b="0" i="0" u="none" strike="noStrike" cap="none">
              <a:solidFill>
                <a:srgbClr val="000000"/>
              </a:solidFill>
              <a:latin typeface="Arial"/>
              <a:ea typeface="Arial"/>
              <a:cs typeface="Arial"/>
              <a:sym typeface="Arial"/>
            </a:endParaRPr>
          </a:p>
        </p:txBody>
      </p:sp>
      <p:sp>
        <p:nvSpPr>
          <p:cNvPr id="29" name="Google Shape;29;p3"/>
          <p:cNvSpPr txBox="1"/>
          <p:nvPr/>
        </p:nvSpPr>
        <p:spPr>
          <a:xfrm>
            <a:off x="11156904" y="6153150"/>
            <a:ext cx="63501" cy="177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953C96"/>
              </a:buClr>
              <a:buSzPts val="2000"/>
              <a:buFont typeface="Poppins"/>
              <a:buNone/>
            </a:pPr>
            <a:r>
              <a:rPr lang="en-US" sz="1000" b="0" i="0" u="sng" strike="noStrike" cap="none">
                <a:solidFill>
                  <a:schemeClr val="hlink"/>
                </a:solidFill>
                <a:latin typeface="Poppins"/>
                <a:ea typeface="Poppins"/>
                <a:cs typeface="Poppins"/>
                <a:sym typeface="Poppins"/>
                <a:hlinkClick r:id="rId2"/>
              </a:rPr>
              <a:t> </a:t>
            </a:r>
            <a:endParaRPr sz="700" b="0" i="0" u="none" strike="noStrike" cap="none">
              <a:solidFill>
                <a:srgbClr val="000000"/>
              </a:solidFill>
              <a:latin typeface="Arial"/>
              <a:ea typeface="Arial"/>
              <a:cs typeface="Arial"/>
              <a:sym typeface="Arial"/>
            </a:endParaRPr>
          </a:p>
        </p:txBody>
      </p:sp>
      <p:sp>
        <p:nvSpPr>
          <p:cNvPr id="30" name="Google Shape;30;p3"/>
          <p:cNvSpPr txBox="1"/>
          <p:nvPr/>
        </p:nvSpPr>
        <p:spPr>
          <a:xfrm>
            <a:off x="10371282" y="6153150"/>
            <a:ext cx="1252983" cy="177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953C96"/>
              </a:buClr>
              <a:buSzPts val="2000"/>
              <a:buFont typeface="Poppins"/>
              <a:buNone/>
            </a:pPr>
            <a:r>
              <a:rPr lang="en-US" sz="1000" b="0" i="0" u="none" strike="noStrike" cap="none">
                <a:solidFill>
                  <a:srgbClr val="953C96"/>
                </a:solidFill>
                <a:latin typeface="Poppins"/>
                <a:ea typeface="Poppins"/>
                <a:cs typeface="Poppins"/>
                <a:sym typeface="Poppins"/>
              </a:rPr>
              <a:t>info@midcamp.org</a:t>
            </a:r>
            <a:endParaRPr sz="700" b="0" i="0" u="none" strike="noStrike" cap="none">
              <a:solidFill>
                <a:srgbClr val="000000"/>
              </a:solidFill>
              <a:latin typeface="Arial"/>
              <a:ea typeface="Arial"/>
              <a:cs typeface="Arial"/>
              <a:sym typeface="Arial"/>
            </a:endParaRPr>
          </a:p>
        </p:txBody>
      </p:sp>
      <p:sp>
        <p:nvSpPr>
          <p:cNvPr id="31" name="Google Shape;31;p3"/>
          <p:cNvSpPr txBox="1">
            <a:spLocks noGrp="1"/>
          </p:cNvSpPr>
          <p:nvPr>
            <p:ph type="sldNum" idx="12"/>
          </p:nvPr>
        </p:nvSpPr>
        <p:spPr>
          <a:xfrm>
            <a:off x="5979516" y="6540500"/>
            <a:ext cx="226619" cy="230530"/>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
        <p:nvSpPr>
          <p:cNvPr id="32" name="Google Shape;32;p3"/>
          <p:cNvSpPr txBox="1"/>
          <p:nvPr/>
        </p:nvSpPr>
        <p:spPr>
          <a:xfrm>
            <a:off x="4504875" y="6153150"/>
            <a:ext cx="3182250" cy="17775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953C96"/>
              </a:buClr>
              <a:buSzPts val="2000"/>
              <a:buFont typeface="Poppins"/>
              <a:buNone/>
            </a:pPr>
            <a:r>
              <a:rPr lang="en-US" sz="1000" b="0" i="0" u="none" strike="noStrike" cap="none">
                <a:solidFill>
                  <a:srgbClr val="953C96"/>
                </a:solidFill>
                <a:latin typeface="Poppins"/>
                <a:ea typeface="Poppins"/>
                <a:cs typeface="Poppins"/>
                <a:sym typeface="Poppins"/>
              </a:rPr>
              <a:t>MidCamp /*Midwest Drupal Camp*/ 202</a:t>
            </a:r>
            <a:r>
              <a:rPr lang="en-US" sz="1000">
                <a:solidFill>
                  <a:srgbClr val="953C96"/>
                </a:solidFill>
                <a:latin typeface="Poppins"/>
                <a:ea typeface="Poppins"/>
                <a:cs typeface="Poppins"/>
                <a:sym typeface="Poppins"/>
              </a:rPr>
              <a:t>3</a:t>
            </a:r>
            <a:endParaRPr sz="700" b="0" i="0" u="none" strike="noStrike" cap="none">
              <a:solidFill>
                <a:srgbClr val="000000"/>
              </a:solidFill>
              <a:latin typeface="Arial"/>
              <a:ea typeface="Arial"/>
              <a:cs typeface="Arial"/>
              <a:sym typeface="Arial"/>
            </a:endParaRPr>
          </a:p>
        </p:txBody>
      </p:sp>
      <p:sp>
        <p:nvSpPr>
          <p:cNvPr id="33" name="Google Shape;33;p3"/>
          <p:cNvSpPr txBox="1"/>
          <p:nvPr/>
        </p:nvSpPr>
        <p:spPr>
          <a:xfrm>
            <a:off x="643099" y="6229350"/>
            <a:ext cx="871200" cy="17775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953C96"/>
              </a:buClr>
              <a:buSzPts val="2000"/>
              <a:buFont typeface="Poppins"/>
              <a:buNone/>
            </a:pPr>
            <a:r>
              <a:rPr lang="en-US" sz="1000" b="0" i="0" u="none" strike="noStrike" cap="none">
                <a:solidFill>
                  <a:srgbClr val="953C96"/>
                </a:solidFill>
                <a:latin typeface="Poppins"/>
                <a:ea typeface="Poppins"/>
                <a:cs typeface="Poppins"/>
                <a:sym typeface="Poppins"/>
              </a:rPr>
              <a:t>midcamp.org</a:t>
            </a:r>
            <a:endParaRPr sz="7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551928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Section Title - Purple">
  <p:cSld name="Section Title - Purple">
    <p:spTree>
      <p:nvGrpSpPr>
        <p:cNvPr id="1" name="Shape 34"/>
        <p:cNvGrpSpPr/>
        <p:nvPr/>
      </p:nvGrpSpPr>
      <p:grpSpPr>
        <a:xfrm>
          <a:off x="0" y="0"/>
          <a:ext cx="0" cy="0"/>
          <a:chOff x="0" y="0"/>
          <a:chExt cx="0" cy="0"/>
        </a:xfrm>
      </p:grpSpPr>
      <p:sp>
        <p:nvSpPr>
          <p:cNvPr id="35" name="Google Shape;35;p4"/>
          <p:cNvSpPr/>
          <p:nvPr/>
        </p:nvSpPr>
        <p:spPr>
          <a:xfrm>
            <a:off x="0" y="0"/>
            <a:ext cx="12192001" cy="6858000"/>
          </a:xfrm>
          <a:prstGeom prst="rect">
            <a:avLst/>
          </a:prstGeom>
          <a:solidFill>
            <a:srgbClr val="65296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1600" b="0" i="0" u="none" strike="noStrike" cap="none">
              <a:solidFill>
                <a:srgbClr val="FFFFFF"/>
              </a:solidFill>
              <a:latin typeface="Helvetica Neue"/>
              <a:ea typeface="Helvetica Neue"/>
              <a:cs typeface="Helvetica Neue"/>
              <a:sym typeface="Helvetica Neue"/>
            </a:endParaRPr>
          </a:p>
        </p:txBody>
      </p:sp>
      <p:pic>
        <p:nvPicPr>
          <p:cNvPr id="36" name="Google Shape;36;p4" descr="Image"/>
          <p:cNvPicPr preferRelativeResize="0"/>
          <p:nvPr/>
        </p:nvPicPr>
        <p:blipFill rotWithShape="1">
          <a:blip r:embed="rId2">
            <a:alphaModFix amt="20000"/>
          </a:blip>
          <a:srcRect/>
          <a:stretch/>
        </p:blipFill>
        <p:spPr>
          <a:xfrm rot="5400000">
            <a:off x="-2476538" y="5041140"/>
            <a:ext cx="5545824" cy="1412271"/>
          </a:xfrm>
          <a:prstGeom prst="rect">
            <a:avLst/>
          </a:prstGeom>
          <a:noFill/>
          <a:ln>
            <a:noFill/>
          </a:ln>
        </p:spPr>
      </p:pic>
      <p:sp>
        <p:nvSpPr>
          <p:cNvPr id="37" name="Google Shape;37;p4"/>
          <p:cNvSpPr txBox="1"/>
          <p:nvPr/>
        </p:nvSpPr>
        <p:spPr>
          <a:xfrm>
            <a:off x="11560764" y="6153150"/>
            <a:ext cx="63501" cy="177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Poppins"/>
              <a:buNone/>
            </a:pPr>
            <a:r>
              <a:rPr lang="en-US" sz="1000" b="0" i="0" u="sng" strike="noStrike" cap="none">
                <a:solidFill>
                  <a:schemeClr val="hlink"/>
                </a:solidFill>
                <a:latin typeface="Poppins"/>
                <a:ea typeface="Poppins"/>
                <a:cs typeface="Poppins"/>
                <a:sym typeface="Poppins"/>
                <a:hlinkClick r:id="rId3"/>
              </a:rPr>
              <a:t> </a:t>
            </a:r>
            <a:endParaRPr sz="700" b="0" i="0" u="none" strike="noStrike" cap="none">
              <a:solidFill>
                <a:srgbClr val="000000"/>
              </a:solidFill>
              <a:latin typeface="Arial"/>
              <a:ea typeface="Arial"/>
              <a:cs typeface="Arial"/>
              <a:sym typeface="Arial"/>
            </a:endParaRPr>
          </a:p>
        </p:txBody>
      </p:sp>
      <p:sp>
        <p:nvSpPr>
          <p:cNvPr id="38" name="Google Shape;38;p4"/>
          <p:cNvSpPr txBox="1"/>
          <p:nvPr/>
        </p:nvSpPr>
        <p:spPr>
          <a:xfrm>
            <a:off x="566899" y="6153150"/>
            <a:ext cx="63501" cy="17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2000"/>
              <a:buFont typeface="Poppins"/>
              <a:buNone/>
            </a:pPr>
            <a:r>
              <a:rPr lang="en-US" sz="1000" b="0" i="0" u="sng" strike="noStrike" cap="none">
                <a:solidFill>
                  <a:schemeClr val="hlink"/>
                </a:solidFill>
                <a:latin typeface="Poppins"/>
                <a:ea typeface="Poppins"/>
                <a:cs typeface="Poppins"/>
                <a:sym typeface="Poppins"/>
                <a:hlinkClick r:id="rId3"/>
              </a:rPr>
              <a:t> </a:t>
            </a:r>
            <a:endParaRPr sz="700" b="0" i="0" u="none" strike="noStrike" cap="none">
              <a:solidFill>
                <a:srgbClr val="000000"/>
              </a:solidFill>
              <a:latin typeface="Arial"/>
              <a:ea typeface="Arial"/>
              <a:cs typeface="Arial"/>
              <a:sym typeface="Arial"/>
            </a:endParaRPr>
          </a:p>
        </p:txBody>
      </p:sp>
      <p:sp>
        <p:nvSpPr>
          <p:cNvPr id="39" name="Google Shape;39;p4"/>
          <p:cNvSpPr txBox="1"/>
          <p:nvPr/>
        </p:nvSpPr>
        <p:spPr>
          <a:xfrm>
            <a:off x="10371282" y="6153150"/>
            <a:ext cx="1252983" cy="177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Poppins"/>
              <a:buNone/>
            </a:pPr>
            <a:r>
              <a:rPr lang="en-US" sz="1000" b="0" i="0" u="none" strike="noStrike" cap="none">
                <a:solidFill>
                  <a:srgbClr val="FFFFFF"/>
                </a:solidFill>
                <a:latin typeface="Poppins"/>
                <a:ea typeface="Poppins"/>
                <a:cs typeface="Poppins"/>
                <a:sym typeface="Poppins"/>
              </a:rPr>
              <a:t>info@midcamp.org</a:t>
            </a:r>
            <a:endParaRPr sz="700" b="0" i="0" u="none" strike="noStrike" cap="none">
              <a:solidFill>
                <a:srgbClr val="000000"/>
              </a:solidFill>
              <a:latin typeface="Arial"/>
              <a:ea typeface="Arial"/>
              <a:cs typeface="Arial"/>
              <a:sym typeface="Arial"/>
            </a:endParaRPr>
          </a:p>
        </p:txBody>
      </p:sp>
      <p:pic>
        <p:nvPicPr>
          <p:cNvPr id="40" name="Google Shape;40;p4" descr="Image"/>
          <p:cNvPicPr preferRelativeResize="0"/>
          <p:nvPr/>
        </p:nvPicPr>
        <p:blipFill rotWithShape="1">
          <a:blip r:embed="rId2">
            <a:alphaModFix amt="20000"/>
          </a:blip>
          <a:srcRect/>
          <a:stretch/>
        </p:blipFill>
        <p:spPr>
          <a:xfrm rot="10686707">
            <a:off x="-109874" y="-857042"/>
            <a:ext cx="5545824" cy="1412271"/>
          </a:xfrm>
          <a:prstGeom prst="rect">
            <a:avLst/>
          </a:prstGeom>
          <a:noFill/>
          <a:ln>
            <a:noFill/>
          </a:ln>
        </p:spPr>
      </p:pic>
      <p:sp>
        <p:nvSpPr>
          <p:cNvPr id="41" name="Google Shape;41;p4"/>
          <p:cNvSpPr txBox="1"/>
          <p:nvPr/>
        </p:nvSpPr>
        <p:spPr>
          <a:xfrm>
            <a:off x="566899" y="6153150"/>
            <a:ext cx="871221" cy="17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2000"/>
              <a:buFont typeface="Poppins"/>
              <a:buNone/>
            </a:pPr>
            <a:r>
              <a:rPr lang="en-US" sz="1000" b="0" i="0" u="none" strike="noStrike" cap="none">
                <a:solidFill>
                  <a:srgbClr val="FFFFFF"/>
                </a:solidFill>
                <a:latin typeface="Poppins"/>
                <a:ea typeface="Poppins"/>
                <a:cs typeface="Poppins"/>
                <a:sym typeface="Poppins"/>
              </a:rPr>
              <a:t>midcamp.org</a:t>
            </a:r>
            <a:endParaRPr sz="700" b="0" i="0" u="none" strike="noStrike" cap="none">
              <a:solidFill>
                <a:srgbClr val="000000"/>
              </a:solidFill>
              <a:latin typeface="Arial"/>
              <a:ea typeface="Arial"/>
              <a:cs typeface="Arial"/>
              <a:sym typeface="Arial"/>
            </a:endParaRPr>
          </a:p>
        </p:txBody>
      </p:sp>
      <p:sp>
        <p:nvSpPr>
          <p:cNvPr id="42" name="Google Shape;42;p4"/>
          <p:cNvSpPr txBox="1">
            <a:spLocks noGrp="1"/>
          </p:cNvSpPr>
          <p:nvPr>
            <p:ph type="sldNum" idx="12"/>
          </p:nvPr>
        </p:nvSpPr>
        <p:spPr>
          <a:xfrm>
            <a:off x="5979516" y="6540500"/>
            <a:ext cx="226619" cy="230530"/>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
        <p:nvSpPr>
          <p:cNvPr id="43" name="Google Shape;43;p4"/>
          <p:cNvSpPr txBox="1"/>
          <p:nvPr/>
        </p:nvSpPr>
        <p:spPr>
          <a:xfrm>
            <a:off x="4601975" y="6153150"/>
            <a:ext cx="2981700" cy="17775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Poppins"/>
              <a:buNone/>
            </a:pPr>
            <a:r>
              <a:rPr lang="en-US" sz="1000" b="0" i="0" u="none" strike="noStrike" cap="none">
                <a:solidFill>
                  <a:srgbClr val="FFFFFF"/>
                </a:solidFill>
                <a:latin typeface="Poppins"/>
                <a:ea typeface="Poppins"/>
                <a:cs typeface="Poppins"/>
                <a:sym typeface="Poppins"/>
              </a:rPr>
              <a:t>MidCamp /*Midwest Drupal Camp*/ 202</a:t>
            </a:r>
            <a:r>
              <a:rPr lang="en-US" sz="1000">
                <a:solidFill>
                  <a:srgbClr val="FFFFFF"/>
                </a:solidFill>
                <a:latin typeface="Poppins"/>
                <a:ea typeface="Poppins"/>
                <a:cs typeface="Poppins"/>
                <a:sym typeface="Poppins"/>
              </a:rPr>
              <a:t>3</a:t>
            </a:r>
            <a:endParaRPr sz="7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896487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Content Slide - Large Content">
  <p:cSld name="Content Slide - Large Content">
    <p:spTree>
      <p:nvGrpSpPr>
        <p:cNvPr id="1" name="Shape 44"/>
        <p:cNvGrpSpPr/>
        <p:nvPr/>
      </p:nvGrpSpPr>
      <p:grpSpPr>
        <a:xfrm>
          <a:off x="0" y="0"/>
          <a:ext cx="0" cy="0"/>
          <a:chOff x="0" y="0"/>
          <a:chExt cx="0" cy="0"/>
        </a:xfrm>
      </p:grpSpPr>
      <p:sp>
        <p:nvSpPr>
          <p:cNvPr id="45" name="Google Shape;45;p5"/>
          <p:cNvSpPr txBox="1"/>
          <p:nvPr/>
        </p:nvSpPr>
        <p:spPr>
          <a:xfrm>
            <a:off x="11156904" y="6153150"/>
            <a:ext cx="63501" cy="177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953C96"/>
              </a:buClr>
              <a:buSzPts val="2000"/>
              <a:buFont typeface="Poppins"/>
              <a:buNone/>
            </a:pPr>
            <a:r>
              <a:rPr lang="en-US" sz="1000" b="0" i="0" u="sng" strike="noStrike" cap="none">
                <a:solidFill>
                  <a:schemeClr val="hlink"/>
                </a:solidFill>
                <a:latin typeface="Poppins"/>
                <a:ea typeface="Poppins"/>
                <a:cs typeface="Poppins"/>
                <a:sym typeface="Poppins"/>
                <a:hlinkClick r:id="rId2"/>
              </a:rPr>
              <a:t> </a:t>
            </a:r>
            <a:endParaRPr sz="700" b="0" i="0" u="none" strike="noStrike" cap="none">
              <a:solidFill>
                <a:srgbClr val="000000"/>
              </a:solidFill>
              <a:latin typeface="Arial"/>
              <a:ea typeface="Arial"/>
              <a:cs typeface="Arial"/>
              <a:sym typeface="Arial"/>
            </a:endParaRPr>
          </a:p>
        </p:txBody>
      </p:sp>
      <p:sp>
        <p:nvSpPr>
          <p:cNvPr id="46" name="Google Shape;46;p5"/>
          <p:cNvSpPr txBox="1"/>
          <p:nvPr/>
        </p:nvSpPr>
        <p:spPr>
          <a:xfrm>
            <a:off x="566899" y="6153150"/>
            <a:ext cx="871221" cy="17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953C96"/>
              </a:buClr>
              <a:buSzPts val="2000"/>
              <a:buFont typeface="Poppins"/>
              <a:buNone/>
            </a:pPr>
            <a:r>
              <a:rPr lang="en-US" sz="1000" b="0" i="0" u="none" strike="noStrike" cap="none">
                <a:solidFill>
                  <a:srgbClr val="953C96"/>
                </a:solidFill>
                <a:latin typeface="Poppins"/>
                <a:ea typeface="Poppins"/>
                <a:cs typeface="Poppins"/>
                <a:sym typeface="Poppins"/>
              </a:rPr>
              <a:t>midcamp.org</a:t>
            </a:r>
            <a:endParaRPr sz="700" b="0" i="0" u="none" strike="noStrike" cap="none">
              <a:solidFill>
                <a:srgbClr val="000000"/>
              </a:solidFill>
              <a:latin typeface="Arial"/>
              <a:ea typeface="Arial"/>
              <a:cs typeface="Arial"/>
              <a:sym typeface="Arial"/>
            </a:endParaRPr>
          </a:p>
        </p:txBody>
      </p:sp>
      <p:sp>
        <p:nvSpPr>
          <p:cNvPr id="47" name="Google Shape;47;p5"/>
          <p:cNvSpPr txBox="1"/>
          <p:nvPr/>
        </p:nvSpPr>
        <p:spPr>
          <a:xfrm>
            <a:off x="10371282" y="6153150"/>
            <a:ext cx="1252983" cy="177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953C96"/>
              </a:buClr>
              <a:buSzPts val="2000"/>
              <a:buFont typeface="Poppins"/>
              <a:buNone/>
            </a:pPr>
            <a:r>
              <a:rPr lang="en-US" sz="1000" b="0" i="0" u="none" strike="noStrike" cap="none">
                <a:solidFill>
                  <a:srgbClr val="953C96"/>
                </a:solidFill>
                <a:latin typeface="Poppins"/>
                <a:ea typeface="Poppins"/>
                <a:cs typeface="Poppins"/>
                <a:sym typeface="Poppins"/>
              </a:rPr>
              <a:t>info@midcamp.org</a:t>
            </a:r>
            <a:endParaRPr sz="700" b="0" i="0" u="none" strike="noStrike" cap="none">
              <a:solidFill>
                <a:srgbClr val="000000"/>
              </a:solidFill>
              <a:latin typeface="Arial"/>
              <a:ea typeface="Arial"/>
              <a:cs typeface="Arial"/>
              <a:sym typeface="Arial"/>
            </a:endParaRPr>
          </a:p>
        </p:txBody>
      </p:sp>
      <p:sp>
        <p:nvSpPr>
          <p:cNvPr id="48" name="Google Shape;48;p5"/>
          <p:cNvSpPr txBox="1">
            <a:spLocks noGrp="1"/>
          </p:cNvSpPr>
          <p:nvPr>
            <p:ph type="sldNum" idx="12"/>
          </p:nvPr>
        </p:nvSpPr>
        <p:spPr>
          <a:xfrm>
            <a:off x="5979516" y="6540500"/>
            <a:ext cx="226619" cy="230530"/>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
        <p:nvSpPr>
          <p:cNvPr id="49" name="Google Shape;49;p5"/>
          <p:cNvSpPr txBox="1"/>
          <p:nvPr/>
        </p:nvSpPr>
        <p:spPr>
          <a:xfrm>
            <a:off x="4504875" y="6153150"/>
            <a:ext cx="3182250" cy="17775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953C96"/>
              </a:buClr>
              <a:buSzPts val="2000"/>
              <a:buFont typeface="Poppins"/>
              <a:buNone/>
            </a:pPr>
            <a:r>
              <a:rPr lang="en-US" sz="1000" b="0" i="0" u="none" strike="noStrike" cap="none">
                <a:solidFill>
                  <a:srgbClr val="953C96"/>
                </a:solidFill>
                <a:latin typeface="Poppins"/>
                <a:ea typeface="Poppins"/>
                <a:cs typeface="Poppins"/>
                <a:sym typeface="Poppins"/>
              </a:rPr>
              <a:t>MidCamp /*Midwest Drupal Camp*/ 202</a:t>
            </a:r>
            <a:r>
              <a:rPr lang="en-US" sz="1000">
                <a:solidFill>
                  <a:srgbClr val="953C96"/>
                </a:solidFill>
                <a:latin typeface="Poppins"/>
                <a:ea typeface="Poppins"/>
                <a:cs typeface="Poppins"/>
                <a:sym typeface="Poppins"/>
              </a:rPr>
              <a:t>3</a:t>
            </a:r>
            <a:endParaRPr sz="7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077360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Content Slide - Title and Body">
  <p:cSld name="Content Slide - Title and Body">
    <p:spTree>
      <p:nvGrpSpPr>
        <p:cNvPr id="1" name="Shape 50"/>
        <p:cNvGrpSpPr/>
        <p:nvPr/>
      </p:nvGrpSpPr>
      <p:grpSpPr>
        <a:xfrm>
          <a:off x="0" y="0"/>
          <a:ext cx="0" cy="0"/>
          <a:chOff x="0" y="0"/>
          <a:chExt cx="0" cy="0"/>
        </a:xfrm>
      </p:grpSpPr>
      <p:sp>
        <p:nvSpPr>
          <p:cNvPr id="51" name="Google Shape;51;p6"/>
          <p:cNvSpPr txBox="1"/>
          <p:nvPr/>
        </p:nvSpPr>
        <p:spPr>
          <a:xfrm>
            <a:off x="11156904" y="6153150"/>
            <a:ext cx="63501" cy="177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953C96"/>
              </a:buClr>
              <a:buSzPts val="2000"/>
              <a:buFont typeface="Poppins"/>
              <a:buNone/>
            </a:pPr>
            <a:r>
              <a:rPr lang="en-US" sz="1000" b="0" i="0" u="sng" strike="noStrike" cap="none">
                <a:solidFill>
                  <a:schemeClr val="hlink"/>
                </a:solidFill>
                <a:latin typeface="Poppins"/>
                <a:ea typeface="Poppins"/>
                <a:cs typeface="Poppins"/>
                <a:sym typeface="Poppins"/>
                <a:hlinkClick r:id="rId2"/>
              </a:rPr>
              <a:t> </a:t>
            </a:r>
            <a:endParaRPr sz="700" b="0" i="0" u="none" strike="noStrike" cap="none">
              <a:solidFill>
                <a:srgbClr val="000000"/>
              </a:solidFill>
              <a:latin typeface="Arial"/>
              <a:ea typeface="Arial"/>
              <a:cs typeface="Arial"/>
              <a:sym typeface="Arial"/>
            </a:endParaRPr>
          </a:p>
        </p:txBody>
      </p:sp>
      <p:sp>
        <p:nvSpPr>
          <p:cNvPr id="52" name="Google Shape;52;p6"/>
          <p:cNvSpPr txBox="1"/>
          <p:nvPr/>
        </p:nvSpPr>
        <p:spPr>
          <a:xfrm>
            <a:off x="566899" y="6153150"/>
            <a:ext cx="871221" cy="17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953C96"/>
              </a:buClr>
              <a:buSzPts val="2000"/>
              <a:buFont typeface="Poppins"/>
              <a:buNone/>
            </a:pPr>
            <a:r>
              <a:rPr lang="en-US" sz="1000" b="0" i="0" u="none" strike="noStrike" cap="none">
                <a:solidFill>
                  <a:srgbClr val="953C96"/>
                </a:solidFill>
                <a:latin typeface="Poppins"/>
                <a:ea typeface="Poppins"/>
                <a:cs typeface="Poppins"/>
                <a:sym typeface="Poppins"/>
              </a:rPr>
              <a:t>midcamp.org</a:t>
            </a:r>
            <a:endParaRPr sz="700" b="0" i="0" u="none" strike="noStrike" cap="none">
              <a:solidFill>
                <a:srgbClr val="000000"/>
              </a:solidFill>
              <a:latin typeface="Arial"/>
              <a:ea typeface="Arial"/>
              <a:cs typeface="Arial"/>
              <a:sym typeface="Arial"/>
            </a:endParaRPr>
          </a:p>
        </p:txBody>
      </p:sp>
      <p:sp>
        <p:nvSpPr>
          <p:cNvPr id="53" name="Google Shape;53;p6"/>
          <p:cNvSpPr txBox="1"/>
          <p:nvPr/>
        </p:nvSpPr>
        <p:spPr>
          <a:xfrm>
            <a:off x="4504875" y="6153150"/>
            <a:ext cx="3182250" cy="17775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953C96"/>
              </a:buClr>
              <a:buSzPts val="2000"/>
              <a:buFont typeface="Poppins"/>
              <a:buNone/>
            </a:pPr>
            <a:r>
              <a:rPr lang="en-US" sz="1000" b="0" i="0" u="none" strike="noStrike" cap="none">
                <a:solidFill>
                  <a:srgbClr val="953C96"/>
                </a:solidFill>
                <a:latin typeface="Poppins"/>
                <a:ea typeface="Poppins"/>
                <a:cs typeface="Poppins"/>
                <a:sym typeface="Poppins"/>
              </a:rPr>
              <a:t>MidCamp /*Midwest Drupal Camp*/ 202</a:t>
            </a:r>
            <a:r>
              <a:rPr lang="en-US" sz="1000">
                <a:solidFill>
                  <a:srgbClr val="953C96"/>
                </a:solidFill>
                <a:latin typeface="Poppins"/>
                <a:ea typeface="Poppins"/>
                <a:cs typeface="Poppins"/>
                <a:sym typeface="Poppins"/>
              </a:rPr>
              <a:t>3</a:t>
            </a:r>
            <a:endParaRPr sz="700" b="0" i="0" u="none" strike="noStrike" cap="none">
              <a:solidFill>
                <a:srgbClr val="000000"/>
              </a:solidFill>
              <a:latin typeface="Arial"/>
              <a:ea typeface="Arial"/>
              <a:cs typeface="Arial"/>
              <a:sym typeface="Arial"/>
            </a:endParaRPr>
          </a:p>
        </p:txBody>
      </p:sp>
      <p:sp>
        <p:nvSpPr>
          <p:cNvPr id="54" name="Google Shape;54;p6"/>
          <p:cNvSpPr txBox="1"/>
          <p:nvPr/>
        </p:nvSpPr>
        <p:spPr>
          <a:xfrm>
            <a:off x="10371282" y="6153150"/>
            <a:ext cx="1252983" cy="177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953C96"/>
              </a:buClr>
              <a:buSzPts val="2000"/>
              <a:buFont typeface="Poppins"/>
              <a:buNone/>
            </a:pPr>
            <a:r>
              <a:rPr lang="en-US" sz="1000" b="0" i="0" u="none" strike="noStrike" cap="none">
                <a:solidFill>
                  <a:srgbClr val="953C96"/>
                </a:solidFill>
                <a:latin typeface="Poppins"/>
                <a:ea typeface="Poppins"/>
                <a:cs typeface="Poppins"/>
                <a:sym typeface="Poppins"/>
              </a:rPr>
              <a:t>info@midcamp.org</a:t>
            </a:r>
            <a:endParaRPr sz="700" b="0" i="0" u="none" strike="noStrike" cap="none">
              <a:solidFill>
                <a:srgbClr val="000000"/>
              </a:solidFill>
              <a:latin typeface="Arial"/>
              <a:ea typeface="Arial"/>
              <a:cs typeface="Arial"/>
              <a:sym typeface="Arial"/>
            </a:endParaRPr>
          </a:p>
        </p:txBody>
      </p:sp>
      <p:sp>
        <p:nvSpPr>
          <p:cNvPr id="55" name="Google Shape;55;p6"/>
          <p:cNvSpPr txBox="1">
            <a:spLocks noGrp="1"/>
          </p:cNvSpPr>
          <p:nvPr>
            <p:ph type="sldNum" idx="12"/>
          </p:nvPr>
        </p:nvSpPr>
        <p:spPr>
          <a:xfrm>
            <a:off x="5979516" y="6540500"/>
            <a:ext cx="226619" cy="230530"/>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908779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Content Slide - Photo 1/3">
  <p:cSld name="Content Slide - Photo 1/3">
    <p:spTree>
      <p:nvGrpSpPr>
        <p:cNvPr id="1" name="Shape 56"/>
        <p:cNvGrpSpPr/>
        <p:nvPr/>
      </p:nvGrpSpPr>
      <p:grpSpPr>
        <a:xfrm>
          <a:off x="0" y="0"/>
          <a:ext cx="0" cy="0"/>
          <a:chOff x="0" y="0"/>
          <a:chExt cx="0" cy="0"/>
        </a:xfrm>
      </p:grpSpPr>
      <p:sp>
        <p:nvSpPr>
          <p:cNvPr id="57" name="Google Shape;57;p7"/>
          <p:cNvSpPr txBox="1"/>
          <p:nvPr/>
        </p:nvSpPr>
        <p:spPr>
          <a:xfrm>
            <a:off x="564832" y="6153150"/>
            <a:ext cx="871221" cy="177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953C96"/>
              </a:buClr>
              <a:buSzPts val="2000"/>
              <a:buFont typeface="Poppins"/>
              <a:buNone/>
            </a:pPr>
            <a:r>
              <a:rPr lang="en-US" sz="1000" b="0" i="0" u="none" strike="noStrike" cap="none">
                <a:solidFill>
                  <a:srgbClr val="953C96"/>
                </a:solidFill>
                <a:latin typeface="Poppins"/>
                <a:ea typeface="Poppins"/>
                <a:cs typeface="Poppins"/>
                <a:sym typeface="Poppins"/>
              </a:rPr>
              <a:t>midcamp.org</a:t>
            </a:r>
            <a:endParaRPr sz="700" b="0" i="0" u="none" strike="noStrike" cap="none">
              <a:solidFill>
                <a:srgbClr val="000000"/>
              </a:solidFill>
              <a:latin typeface="Arial"/>
              <a:ea typeface="Arial"/>
              <a:cs typeface="Arial"/>
              <a:sym typeface="Arial"/>
            </a:endParaRPr>
          </a:p>
        </p:txBody>
      </p:sp>
      <p:sp>
        <p:nvSpPr>
          <p:cNvPr id="58" name="Google Shape;58;p7"/>
          <p:cNvSpPr txBox="1">
            <a:spLocks noGrp="1"/>
          </p:cNvSpPr>
          <p:nvPr>
            <p:ph type="sldNum" idx="12"/>
          </p:nvPr>
        </p:nvSpPr>
        <p:spPr>
          <a:xfrm>
            <a:off x="5979516" y="6540500"/>
            <a:ext cx="226619" cy="230530"/>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933308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Content Slide - Photo 1/4">
  <p:cSld name="Content Slide - Photo 1/4">
    <p:spTree>
      <p:nvGrpSpPr>
        <p:cNvPr id="1" name="Shape 59"/>
        <p:cNvGrpSpPr/>
        <p:nvPr/>
      </p:nvGrpSpPr>
      <p:grpSpPr>
        <a:xfrm>
          <a:off x="0" y="0"/>
          <a:ext cx="0" cy="0"/>
          <a:chOff x="0" y="0"/>
          <a:chExt cx="0" cy="0"/>
        </a:xfrm>
      </p:grpSpPr>
      <p:sp>
        <p:nvSpPr>
          <p:cNvPr id="60" name="Google Shape;60;p8"/>
          <p:cNvSpPr txBox="1"/>
          <p:nvPr/>
        </p:nvSpPr>
        <p:spPr>
          <a:xfrm>
            <a:off x="564832" y="6153150"/>
            <a:ext cx="871221" cy="177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953C96"/>
              </a:buClr>
              <a:buSzPts val="2000"/>
              <a:buFont typeface="Poppins"/>
              <a:buNone/>
            </a:pPr>
            <a:r>
              <a:rPr lang="en-US" sz="1000" b="0" i="0" u="none" strike="noStrike" cap="none">
                <a:solidFill>
                  <a:srgbClr val="953C96"/>
                </a:solidFill>
                <a:latin typeface="Poppins"/>
                <a:ea typeface="Poppins"/>
                <a:cs typeface="Poppins"/>
                <a:sym typeface="Poppins"/>
              </a:rPr>
              <a:t>midcamp.org</a:t>
            </a:r>
            <a:endParaRPr sz="700" b="0" i="0" u="none" strike="noStrike" cap="none">
              <a:solidFill>
                <a:srgbClr val="000000"/>
              </a:solidFill>
              <a:latin typeface="Arial"/>
              <a:ea typeface="Arial"/>
              <a:cs typeface="Arial"/>
              <a:sym typeface="Arial"/>
            </a:endParaRPr>
          </a:p>
        </p:txBody>
      </p:sp>
      <p:sp>
        <p:nvSpPr>
          <p:cNvPr id="61" name="Google Shape;61;p8"/>
          <p:cNvSpPr txBox="1">
            <a:spLocks noGrp="1"/>
          </p:cNvSpPr>
          <p:nvPr>
            <p:ph type="sldNum" idx="12"/>
          </p:nvPr>
        </p:nvSpPr>
        <p:spPr>
          <a:xfrm>
            <a:off x="5979516" y="6540500"/>
            <a:ext cx="226619" cy="230530"/>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56671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200C8E-1DEC-694F-885D-0F277E7EC050}"/>
              </a:ext>
            </a:extLst>
          </p:cNvPr>
          <p:cNvSpPr>
            <a:spLocks noGrp="1"/>
          </p:cNvSpPr>
          <p:nvPr>
            <p:ph type="dt" sz="half" idx="10"/>
          </p:nvPr>
        </p:nvSpPr>
        <p:spPr/>
        <p:txBody>
          <a:bodyPr/>
          <a:lstStyle/>
          <a:p>
            <a:fld id="{EDBC42E4-C94E-034E-B1CB-1E765C34D908}" type="datetimeFigureOut">
              <a:rPr lang="en-US" smtClean="0"/>
              <a:t>4/27/2023</a:t>
            </a:fld>
            <a:endParaRPr lang="en-US" dirty="0"/>
          </a:p>
        </p:txBody>
      </p:sp>
      <p:sp>
        <p:nvSpPr>
          <p:cNvPr id="3" name="Footer Placeholder 2">
            <a:extLst>
              <a:ext uri="{FF2B5EF4-FFF2-40B4-BE49-F238E27FC236}">
                <a16:creationId xmlns:a16="http://schemas.microsoft.com/office/drawing/2014/main" id="{25B19769-AF90-BE4F-A049-A16A5CFF937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D05FCD9-0AF2-C94B-BA40-15D3AD5BB195}"/>
              </a:ext>
            </a:extLst>
          </p:cNvPr>
          <p:cNvSpPr>
            <a:spLocks noGrp="1"/>
          </p:cNvSpPr>
          <p:nvPr>
            <p:ph type="sldNum" sz="quarter" idx="12"/>
          </p:nvPr>
        </p:nvSpPr>
        <p:spPr/>
        <p:txBody>
          <a:bodyPr/>
          <a:lstStyle/>
          <a:p>
            <a:fld id="{D98D9C83-CD24-0842-B6CC-914DB33C7B15}" type="slidenum">
              <a:rPr lang="en-US" smtClean="0"/>
              <a:t>‹#›</a:t>
            </a:fld>
            <a:endParaRPr lang="en-US" dirty="0"/>
          </a:p>
        </p:txBody>
      </p:sp>
      <p:pic>
        <p:nvPicPr>
          <p:cNvPr id="5" name="Picture 4">
            <a:extLst>
              <a:ext uri="{FF2B5EF4-FFF2-40B4-BE49-F238E27FC236}">
                <a16:creationId xmlns:a16="http://schemas.microsoft.com/office/drawing/2014/main" id="{D0E195EA-83FF-4A14-820C-C0AB663014EA}"/>
              </a:ext>
            </a:extLst>
          </p:cNvPr>
          <p:cNvPicPr>
            <a:picLocks noChangeAspect="1"/>
          </p:cNvPicPr>
          <p:nvPr userDrawn="1"/>
        </p:nvPicPr>
        <p:blipFill rotWithShape="1">
          <a:blip r:embed="rId2"/>
          <a:srcRect t="-2" b="16961"/>
          <a:stretch/>
        </p:blipFill>
        <p:spPr>
          <a:xfrm>
            <a:off x="0" y="-1"/>
            <a:ext cx="12271663" cy="6858000"/>
          </a:xfrm>
          <a:prstGeom prst="rect">
            <a:avLst/>
          </a:prstGeom>
        </p:spPr>
      </p:pic>
      <p:sp>
        <p:nvSpPr>
          <p:cNvPr id="6" name="Rectangle 5">
            <a:extLst>
              <a:ext uri="{FF2B5EF4-FFF2-40B4-BE49-F238E27FC236}">
                <a16:creationId xmlns:a16="http://schemas.microsoft.com/office/drawing/2014/main" id="{A647E6A5-348D-4A1B-85EE-A1D44C85B012}"/>
              </a:ext>
            </a:extLst>
          </p:cNvPr>
          <p:cNvSpPr/>
          <p:nvPr userDrawn="1"/>
        </p:nvSpPr>
        <p:spPr>
          <a:xfrm>
            <a:off x="0" y="2491409"/>
            <a:ext cx="6330462" cy="4366591"/>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E7AEF760-C121-470F-9FF4-6E3A2C1D0350}"/>
              </a:ext>
            </a:extLst>
          </p:cNvPr>
          <p:cNvCxnSpPr>
            <a:cxnSpLocks/>
          </p:cNvCxnSpPr>
          <p:nvPr userDrawn="1"/>
        </p:nvCxnSpPr>
        <p:spPr>
          <a:xfrm>
            <a:off x="631463" y="3070434"/>
            <a:ext cx="98588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719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Content Slide - Photo 2/3">
  <p:cSld name="Content Slide - Photo 2/3">
    <p:spTree>
      <p:nvGrpSpPr>
        <p:cNvPr id="1" name="Shape 62"/>
        <p:cNvGrpSpPr/>
        <p:nvPr/>
      </p:nvGrpSpPr>
      <p:grpSpPr>
        <a:xfrm>
          <a:off x="0" y="0"/>
          <a:ext cx="0" cy="0"/>
          <a:chOff x="0" y="0"/>
          <a:chExt cx="0" cy="0"/>
        </a:xfrm>
      </p:grpSpPr>
      <p:sp>
        <p:nvSpPr>
          <p:cNvPr id="63" name="Google Shape;63;p9"/>
          <p:cNvSpPr txBox="1"/>
          <p:nvPr/>
        </p:nvSpPr>
        <p:spPr>
          <a:xfrm>
            <a:off x="564832" y="6153150"/>
            <a:ext cx="871221" cy="177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953C96"/>
              </a:buClr>
              <a:buSzPts val="2000"/>
              <a:buFont typeface="Poppins"/>
              <a:buNone/>
            </a:pPr>
            <a:r>
              <a:rPr lang="en-US" sz="1000" b="0" i="0" u="none" strike="noStrike" cap="none">
                <a:solidFill>
                  <a:srgbClr val="953C96"/>
                </a:solidFill>
                <a:latin typeface="Poppins"/>
                <a:ea typeface="Poppins"/>
                <a:cs typeface="Poppins"/>
                <a:sym typeface="Poppins"/>
              </a:rPr>
              <a:t>midcamp.org</a:t>
            </a:r>
            <a:endParaRPr sz="700" b="0" i="0" u="none" strike="noStrike" cap="none">
              <a:solidFill>
                <a:srgbClr val="000000"/>
              </a:solidFill>
              <a:latin typeface="Arial"/>
              <a:ea typeface="Arial"/>
              <a:cs typeface="Arial"/>
              <a:sym typeface="Arial"/>
            </a:endParaRPr>
          </a:p>
        </p:txBody>
      </p:sp>
      <p:sp>
        <p:nvSpPr>
          <p:cNvPr id="64" name="Google Shape;64;p9"/>
          <p:cNvSpPr txBox="1">
            <a:spLocks noGrp="1"/>
          </p:cNvSpPr>
          <p:nvPr>
            <p:ph type="sldNum" idx="12"/>
          </p:nvPr>
        </p:nvSpPr>
        <p:spPr>
          <a:xfrm>
            <a:off x="5979516" y="6540500"/>
            <a:ext cx="226619" cy="230530"/>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168131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Content Slide - Photo 2/3 copy">
  <p:cSld name="Content Slide - Photo 2/3 copy">
    <p:spTree>
      <p:nvGrpSpPr>
        <p:cNvPr id="1" name="Shape 65"/>
        <p:cNvGrpSpPr/>
        <p:nvPr/>
      </p:nvGrpSpPr>
      <p:grpSpPr>
        <a:xfrm>
          <a:off x="0" y="0"/>
          <a:ext cx="0" cy="0"/>
          <a:chOff x="0" y="0"/>
          <a:chExt cx="0" cy="0"/>
        </a:xfrm>
      </p:grpSpPr>
      <p:sp>
        <p:nvSpPr>
          <p:cNvPr id="66" name="Google Shape;66;p10"/>
          <p:cNvSpPr txBox="1"/>
          <p:nvPr/>
        </p:nvSpPr>
        <p:spPr>
          <a:xfrm>
            <a:off x="4807522" y="6153150"/>
            <a:ext cx="2576958" cy="177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Poppins"/>
              <a:buNone/>
            </a:pPr>
            <a:r>
              <a:rPr lang="en-US" sz="1000" b="0" i="0" u="none" strike="noStrike" cap="none">
                <a:solidFill>
                  <a:srgbClr val="FFFFFF"/>
                </a:solidFill>
                <a:latin typeface="Poppins"/>
                <a:ea typeface="Poppins"/>
                <a:cs typeface="Poppins"/>
                <a:sym typeface="Poppins"/>
              </a:rPr>
              <a:t>MidCamp /*Midwest Drupal Camp*/ 2019</a:t>
            </a:r>
            <a:endParaRPr sz="700" b="0" i="0" u="none" strike="noStrike" cap="none">
              <a:solidFill>
                <a:srgbClr val="000000"/>
              </a:solidFill>
              <a:latin typeface="Arial"/>
              <a:ea typeface="Arial"/>
              <a:cs typeface="Arial"/>
              <a:sym typeface="Arial"/>
            </a:endParaRPr>
          </a:p>
        </p:txBody>
      </p:sp>
      <p:sp>
        <p:nvSpPr>
          <p:cNvPr id="67" name="Google Shape;67;p10"/>
          <p:cNvSpPr txBox="1"/>
          <p:nvPr/>
        </p:nvSpPr>
        <p:spPr>
          <a:xfrm>
            <a:off x="10371282" y="6153150"/>
            <a:ext cx="1252983" cy="177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Poppins"/>
              <a:buNone/>
            </a:pPr>
            <a:r>
              <a:rPr lang="en-US" sz="1000" b="0" i="0" u="none" strike="noStrike" cap="none">
                <a:solidFill>
                  <a:srgbClr val="FFFFFF"/>
                </a:solidFill>
                <a:latin typeface="Poppins"/>
                <a:ea typeface="Poppins"/>
                <a:cs typeface="Poppins"/>
                <a:sym typeface="Poppins"/>
              </a:rPr>
              <a:t>info@midcamp.org</a:t>
            </a:r>
            <a:endParaRPr sz="700" b="0" i="0" u="none" strike="noStrike" cap="none">
              <a:solidFill>
                <a:srgbClr val="000000"/>
              </a:solidFill>
              <a:latin typeface="Arial"/>
              <a:ea typeface="Arial"/>
              <a:cs typeface="Arial"/>
              <a:sym typeface="Arial"/>
            </a:endParaRPr>
          </a:p>
        </p:txBody>
      </p:sp>
      <p:sp>
        <p:nvSpPr>
          <p:cNvPr id="68" name="Google Shape;68;p10"/>
          <p:cNvSpPr txBox="1">
            <a:spLocks noGrp="1"/>
          </p:cNvSpPr>
          <p:nvPr>
            <p:ph type="sldNum" idx="12"/>
          </p:nvPr>
        </p:nvSpPr>
        <p:spPr>
          <a:xfrm>
            <a:off x="5979516" y="6540500"/>
            <a:ext cx="226619" cy="230530"/>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
        <p:nvSpPr>
          <p:cNvPr id="69" name="Google Shape;69;p10"/>
          <p:cNvSpPr txBox="1"/>
          <p:nvPr/>
        </p:nvSpPr>
        <p:spPr>
          <a:xfrm>
            <a:off x="564832" y="6153150"/>
            <a:ext cx="871200" cy="17775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953C96"/>
              </a:buClr>
              <a:buSzPts val="2000"/>
              <a:buFont typeface="Poppins"/>
              <a:buNone/>
            </a:pPr>
            <a:r>
              <a:rPr lang="en-US" sz="1000" b="0" i="0" u="none" strike="noStrike" cap="none">
                <a:solidFill>
                  <a:srgbClr val="953C96"/>
                </a:solidFill>
                <a:latin typeface="Poppins"/>
                <a:ea typeface="Poppins"/>
                <a:cs typeface="Poppins"/>
                <a:sym typeface="Poppins"/>
              </a:rPr>
              <a:t>midcamp.org</a:t>
            </a:r>
            <a:endParaRPr sz="7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749666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hank You - Purple">
  <p:cSld name="Thank You - Purple">
    <p:spTree>
      <p:nvGrpSpPr>
        <p:cNvPr id="1" name="Shape 70"/>
        <p:cNvGrpSpPr/>
        <p:nvPr/>
      </p:nvGrpSpPr>
      <p:grpSpPr>
        <a:xfrm>
          <a:off x="0" y="0"/>
          <a:ext cx="0" cy="0"/>
          <a:chOff x="0" y="0"/>
          <a:chExt cx="0" cy="0"/>
        </a:xfrm>
      </p:grpSpPr>
      <p:sp>
        <p:nvSpPr>
          <p:cNvPr id="71" name="Google Shape;71;p11"/>
          <p:cNvSpPr/>
          <p:nvPr/>
        </p:nvSpPr>
        <p:spPr>
          <a:xfrm>
            <a:off x="0" y="0"/>
            <a:ext cx="12192001" cy="6858000"/>
          </a:xfrm>
          <a:prstGeom prst="rect">
            <a:avLst/>
          </a:prstGeom>
          <a:solidFill>
            <a:srgbClr val="65296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1600" b="0" i="0" u="none" strike="noStrike" cap="none">
              <a:solidFill>
                <a:srgbClr val="FFFFFF"/>
              </a:solidFill>
              <a:latin typeface="Helvetica Neue"/>
              <a:ea typeface="Helvetica Neue"/>
              <a:cs typeface="Helvetica Neue"/>
              <a:sym typeface="Helvetica Neue"/>
            </a:endParaRPr>
          </a:p>
        </p:txBody>
      </p:sp>
      <p:pic>
        <p:nvPicPr>
          <p:cNvPr id="72" name="Google Shape;72;p11" descr="Image"/>
          <p:cNvPicPr preferRelativeResize="0"/>
          <p:nvPr/>
        </p:nvPicPr>
        <p:blipFill rotWithShape="1">
          <a:blip r:embed="rId2">
            <a:alphaModFix amt="20000"/>
          </a:blip>
          <a:srcRect/>
          <a:stretch/>
        </p:blipFill>
        <p:spPr>
          <a:xfrm rot="5400000">
            <a:off x="-2476538" y="5041140"/>
            <a:ext cx="5545824" cy="1412271"/>
          </a:xfrm>
          <a:prstGeom prst="rect">
            <a:avLst/>
          </a:prstGeom>
          <a:noFill/>
          <a:ln>
            <a:noFill/>
          </a:ln>
        </p:spPr>
      </p:pic>
      <p:pic>
        <p:nvPicPr>
          <p:cNvPr id="73" name="Google Shape;73;p11" descr="Image"/>
          <p:cNvPicPr preferRelativeResize="0"/>
          <p:nvPr/>
        </p:nvPicPr>
        <p:blipFill rotWithShape="1">
          <a:blip r:embed="rId2">
            <a:alphaModFix amt="20000"/>
          </a:blip>
          <a:srcRect/>
          <a:stretch/>
        </p:blipFill>
        <p:spPr>
          <a:xfrm rot="10686707">
            <a:off x="-109874" y="-857042"/>
            <a:ext cx="5545824" cy="1412271"/>
          </a:xfrm>
          <a:prstGeom prst="rect">
            <a:avLst/>
          </a:prstGeom>
          <a:noFill/>
          <a:ln>
            <a:noFill/>
          </a:ln>
        </p:spPr>
      </p:pic>
      <p:sp>
        <p:nvSpPr>
          <p:cNvPr id="74" name="Google Shape;74;p11"/>
          <p:cNvSpPr txBox="1"/>
          <p:nvPr/>
        </p:nvSpPr>
        <p:spPr>
          <a:xfrm>
            <a:off x="4601975" y="6153150"/>
            <a:ext cx="2981700" cy="17775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Poppins"/>
              <a:buNone/>
            </a:pPr>
            <a:r>
              <a:rPr lang="en-US" sz="1000" b="0" i="0" u="none" strike="noStrike" cap="none">
                <a:solidFill>
                  <a:srgbClr val="FFFFFF"/>
                </a:solidFill>
                <a:latin typeface="Poppins"/>
                <a:ea typeface="Poppins"/>
                <a:cs typeface="Poppins"/>
                <a:sym typeface="Poppins"/>
              </a:rPr>
              <a:t>MidCamp /*Midwest Drupal Camp*/ 202</a:t>
            </a:r>
            <a:r>
              <a:rPr lang="en-US" sz="1000">
                <a:solidFill>
                  <a:srgbClr val="FFFFFF"/>
                </a:solidFill>
                <a:latin typeface="Poppins"/>
                <a:ea typeface="Poppins"/>
                <a:cs typeface="Poppins"/>
                <a:sym typeface="Poppins"/>
              </a:rPr>
              <a:t>3</a:t>
            </a:r>
            <a:endParaRPr sz="700" b="0" i="0" u="none" strike="noStrike" cap="none">
              <a:solidFill>
                <a:srgbClr val="000000"/>
              </a:solidFill>
              <a:latin typeface="Arial"/>
              <a:ea typeface="Arial"/>
              <a:cs typeface="Arial"/>
              <a:sym typeface="Arial"/>
            </a:endParaRPr>
          </a:p>
        </p:txBody>
      </p:sp>
      <p:sp>
        <p:nvSpPr>
          <p:cNvPr id="75" name="Google Shape;75;p11"/>
          <p:cNvSpPr txBox="1"/>
          <p:nvPr/>
        </p:nvSpPr>
        <p:spPr>
          <a:xfrm>
            <a:off x="11560764" y="6153150"/>
            <a:ext cx="63501" cy="177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Poppins"/>
              <a:buNone/>
            </a:pPr>
            <a:r>
              <a:rPr lang="en-US" sz="1000" b="0" i="0" u="sng" strike="noStrike" cap="none">
                <a:solidFill>
                  <a:schemeClr val="hlink"/>
                </a:solidFill>
                <a:latin typeface="Poppins"/>
                <a:ea typeface="Poppins"/>
                <a:cs typeface="Poppins"/>
                <a:sym typeface="Poppins"/>
                <a:hlinkClick r:id="rId3"/>
              </a:rPr>
              <a:t> </a:t>
            </a:r>
            <a:endParaRPr sz="700" b="0" i="0" u="none" strike="noStrike" cap="none">
              <a:solidFill>
                <a:srgbClr val="000000"/>
              </a:solidFill>
              <a:latin typeface="Arial"/>
              <a:ea typeface="Arial"/>
              <a:cs typeface="Arial"/>
              <a:sym typeface="Arial"/>
            </a:endParaRPr>
          </a:p>
        </p:txBody>
      </p:sp>
      <p:sp>
        <p:nvSpPr>
          <p:cNvPr id="76" name="Google Shape;76;p11"/>
          <p:cNvSpPr txBox="1"/>
          <p:nvPr/>
        </p:nvSpPr>
        <p:spPr>
          <a:xfrm>
            <a:off x="566899" y="6153150"/>
            <a:ext cx="871221" cy="17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2000"/>
              <a:buFont typeface="Poppins"/>
              <a:buNone/>
            </a:pPr>
            <a:r>
              <a:rPr lang="en-US" sz="1000" b="0" i="0" u="none" strike="noStrike" cap="none">
                <a:solidFill>
                  <a:srgbClr val="FFFFFF"/>
                </a:solidFill>
                <a:latin typeface="Poppins"/>
                <a:ea typeface="Poppins"/>
                <a:cs typeface="Poppins"/>
                <a:sym typeface="Poppins"/>
              </a:rPr>
              <a:t>midcamp.org</a:t>
            </a:r>
            <a:endParaRPr sz="700" b="0" i="0" u="none" strike="noStrike" cap="none">
              <a:solidFill>
                <a:srgbClr val="000000"/>
              </a:solidFill>
              <a:latin typeface="Arial"/>
              <a:ea typeface="Arial"/>
              <a:cs typeface="Arial"/>
              <a:sym typeface="Arial"/>
            </a:endParaRPr>
          </a:p>
        </p:txBody>
      </p:sp>
      <p:sp>
        <p:nvSpPr>
          <p:cNvPr id="77" name="Google Shape;77;p11"/>
          <p:cNvSpPr txBox="1"/>
          <p:nvPr/>
        </p:nvSpPr>
        <p:spPr>
          <a:xfrm>
            <a:off x="10371282" y="6153150"/>
            <a:ext cx="1252983" cy="177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Poppins"/>
              <a:buNone/>
            </a:pPr>
            <a:r>
              <a:rPr lang="en-US" sz="1000" b="0" i="0" u="none" strike="noStrike" cap="none">
                <a:solidFill>
                  <a:srgbClr val="FFFFFF"/>
                </a:solidFill>
                <a:latin typeface="Poppins"/>
                <a:ea typeface="Poppins"/>
                <a:cs typeface="Poppins"/>
                <a:sym typeface="Poppins"/>
              </a:rPr>
              <a:t>info@midcamp.org</a:t>
            </a:r>
            <a:endParaRPr sz="700" b="0" i="0" u="none" strike="noStrike" cap="none">
              <a:solidFill>
                <a:srgbClr val="000000"/>
              </a:solidFill>
              <a:latin typeface="Arial"/>
              <a:ea typeface="Arial"/>
              <a:cs typeface="Arial"/>
              <a:sym typeface="Arial"/>
            </a:endParaRPr>
          </a:p>
        </p:txBody>
      </p:sp>
      <p:sp>
        <p:nvSpPr>
          <p:cNvPr id="78" name="Google Shape;78;p11"/>
          <p:cNvSpPr txBox="1">
            <a:spLocks noGrp="1"/>
          </p:cNvSpPr>
          <p:nvPr>
            <p:ph type="sldNum" idx="12"/>
          </p:nvPr>
        </p:nvSpPr>
        <p:spPr>
          <a:xfrm>
            <a:off x="5979516" y="6540500"/>
            <a:ext cx="226619" cy="230530"/>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240500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Title Slide Single Line - Yellow">
  <p:cSld name="Title Slide Single Line - Yellow">
    <p:spTree>
      <p:nvGrpSpPr>
        <p:cNvPr id="1" name="Shape 79"/>
        <p:cNvGrpSpPr/>
        <p:nvPr/>
      </p:nvGrpSpPr>
      <p:grpSpPr>
        <a:xfrm>
          <a:off x="0" y="0"/>
          <a:ext cx="0" cy="0"/>
          <a:chOff x="0" y="0"/>
          <a:chExt cx="0" cy="0"/>
        </a:xfrm>
      </p:grpSpPr>
      <p:pic>
        <p:nvPicPr>
          <p:cNvPr id="80" name="Google Shape;80;p12" descr="Image"/>
          <p:cNvPicPr preferRelativeResize="0"/>
          <p:nvPr/>
        </p:nvPicPr>
        <p:blipFill rotWithShape="1">
          <a:blip r:embed="rId2">
            <a:alphaModFix amt="32999"/>
          </a:blip>
          <a:srcRect/>
          <a:stretch/>
        </p:blipFill>
        <p:spPr>
          <a:xfrm>
            <a:off x="11052547" y="2915448"/>
            <a:ext cx="1616413" cy="5152441"/>
          </a:xfrm>
          <a:prstGeom prst="rect">
            <a:avLst/>
          </a:prstGeom>
          <a:noFill/>
          <a:ln>
            <a:noFill/>
          </a:ln>
        </p:spPr>
      </p:pic>
      <p:sp>
        <p:nvSpPr>
          <p:cNvPr id="81" name="Google Shape;81;p12"/>
          <p:cNvSpPr txBox="1"/>
          <p:nvPr/>
        </p:nvSpPr>
        <p:spPr>
          <a:xfrm>
            <a:off x="566899" y="6153150"/>
            <a:ext cx="871221" cy="17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000"/>
              <a:buFont typeface="Poppins"/>
              <a:buNone/>
            </a:pPr>
            <a:r>
              <a:rPr lang="en-US" sz="1000" b="0" i="0" u="none" strike="noStrike" cap="none">
                <a:solidFill>
                  <a:srgbClr val="000000"/>
                </a:solidFill>
                <a:latin typeface="Poppins"/>
                <a:ea typeface="Poppins"/>
                <a:cs typeface="Poppins"/>
                <a:sym typeface="Poppins"/>
              </a:rPr>
              <a:t>midcamp.org</a:t>
            </a:r>
            <a:endParaRPr sz="700" b="0" i="0" u="none" strike="noStrike" cap="none">
              <a:solidFill>
                <a:srgbClr val="000000"/>
              </a:solidFill>
              <a:latin typeface="Arial"/>
              <a:ea typeface="Arial"/>
              <a:cs typeface="Arial"/>
              <a:sym typeface="Arial"/>
            </a:endParaRPr>
          </a:p>
        </p:txBody>
      </p:sp>
      <p:sp>
        <p:nvSpPr>
          <p:cNvPr id="82" name="Google Shape;82;p12"/>
          <p:cNvSpPr txBox="1"/>
          <p:nvPr/>
        </p:nvSpPr>
        <p:spPr>
          <a:xfrm>
            <a:off x="10371282" y="6153150"/>
            <a:ext cx="1252983" cy="177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2000"/>
              <a:buFont typeface="Poppins"/>
              <a:buNone/>
            </a:pPr>
            <a:r>
              <a:rPr lang="en-US" sz="1000" b="0" i="0" u="none" strike="noStrike" cap="none">
                <a:solidFill>
                  <a:srgbClr val="000000"/>
                </a:solidFill>
                <a:latin typeface="Poppins"/>
                <a:ea typeface="Poppins"/>
                <a:cs typeface="Poppins"/>
                <a:sym typeface="Poppins"/>
              </a:rPr>
              <a:t>info@midcamp.org</a:t>
            </a:r>
            <a:endParaRPr sz="700" b="0" i="0" u="none" strike="noStrike" cap="none">
              <a:solidFill>
                <a:srgbClr val="000000"/>
              </a:solidFill>
              <a:latin typeface="Arial"/>
              <a:ea typeface="Arial"/>
              <a:cs typeface="Arial"/>
              <a:sym typeface="Arial"/>
            </a:endParaRPr>
          </a:p>
        </p:txBody>
      </p:sp>
      <p:sp>
        <p:nvSpPr>
          <p:cNvPr id="83" name="Google Shape;83;p12"/>
          <p:cNvSpPr txBox="1">
            <a:spLocks noGrp="1"/>
          </p:cNvSpPr>
          <p:nvPr>
            <p:ph type="sldNum" idx="12"/>
          </p:nvPr>
        </p:nvSpPr>
        <p:spPr>
          <a:xfrm>
            <a:off x="5979516" y="6540500"/>
            <a:ext cx="226619" cy="230530"/>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
        <p:nvSpPr>
          <p:cNvPr id="84" name="Google Shape;84;p12"/>
          <p:cNvSpPr txBox="1"/>
          <p:nvPr/>
        </p:nvSpPr>
        <p:spPr>
          <a:xfrm>
            <a:off x="4601975" y="6153150"/>
            <a:ext cx="2981700" cy="17775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Poppins"/>
              <a:buNone/>
            </a:pPr>
            <a:r>
              <a:rPr lang="en-US" sz="1000" b="0" i="0" u="none" strike="noStrike" cap="none">
                <a:solidFill>
                  <a:srgbClr val="000000"/>
                </a:solidFill>
                <a:latin typeface="Poppins"/>
                <a:ea typeface="Poppins"/>
                <a:cs typeface="Poppins"/>
                <a:sym typeface="Poppins"/>
              </a:rPr>
              <a:t>MidCamp /*Midwest Drupal Camp*/ 202</a:t>
            </a:r>
            <a:r>
              <a:rPr lang="en-US" sz="1000">
                <a:latin typeface="Poppins"/>
                <a:ea typeface="Poppins"/>
                <a:cs typeface="Poppins"/>
                <a:sym typeface="Poppins"/>
              </a:rPr>
              <a:t>3</a:t>
            </a:r>
            <a:endParaRPr sz="7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957701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Title Slide 2 Line - Yellow">
  <p:cSld name="Title Slide 2 Line - Yellow">
    <p:spTree>
      <p:nvGrpSpPr>
        <p:cNvPr id="1" name="Shape 85"/>
        <p:cNvGrpSpPr/>
        <p:nvPr/>
      </p:nvGrpSpPr>
      <p:grpSpPr>
        <a:xfrm>
          <a:off x="0" y="0"/>
          <a:ext cx="0" cy="0"/>
          <a:chOff x="0" y="0"/>
          <a:chExt cx="0" cy="0"/>
        </a:xfrm>
      </p:grpSpPr>
      <p:pic>
        <p:nvPicPr>
          <p:cNvPr id="86" name="Google Shape;86;p13"/>
          <p:cNvPicPr preferRelativeResize="0"/>
          <p:nvPr/>
        </p:nvPicPr>
        <p:blipFill>
          <a:blip r:embed="rId2">
            <a:alphaModFix/>
          </a:blip>
          <a:stretch>
            <a:fillRect/>
          </a:stretch>
        </p:blipFill>
        <p:spPr>
          <a:xfrm>
            <a:off x="-41200" y="0"/>
            <a:ext cx="11501675" cy="6858001"/>
          </a:xfrm>
          <a:prstGeom prst="rect">
            <a:avLst/>
          </a:prstGeom>
          <a:noFill/>
          <a:ln>
            <a:noFill/>
          </a:ln>
        </p:spPr>
      </p:pic>
      <p:sp>
        <p:nvSpPr>
          <p:cNvPr id="87" name="Google Shape;87;p13"/>
          <p:cNvSpPr txBox="1"/>
          <p:nvPr/>
        </p:nvSpPr>
        <p:spPr>
          <a:xfrm>
            <a:off x="566899" y="6153150"/>
            <a:ext cx="871221" cy="17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000"/>
              <a:buFont typeface="Poppins"/>
              <a:buNone/>
            </a:pPr>
            <a:r>
              <a:rPr lang="en-US" sz="1000" b="0" i="0" u="none" strike="noStrike" cap="none">
                <a:solidFill>
                  <a:srgbClr val="000000"/>
                </a:solidFill>
                <a:latin typeface="Poppins"/>
                <a:ea typeface="Poppins"/>
                <a:cs typeface="Poppins"/>
                <a:sym typeface="Poppins"/>
              </a:rPr>
              <a:t>midcamp.org</a:t>
            </a:r>
            <a:endParaRPr sz="700" b="0" i="0" u="none" strike="noStrike" cap="none">
              <a:solidFill>
                <a:srgbClr val="000000"/>
              </a:solidFill>
              <a:latin typeface="Arial"/>
              <a:ea typeface="Arial"/>
              <a:cs typeface="Arial"/>
              <a:sym typeface="Arial"/>
            </a:endParaRPr>
          </a:p>
        </p:txBody>
      </p:sp>
      <p:sp>
        <p:nvSpPr>
          <p:cNvPr id="88" name="Google Shape;88;p13"/>
          <p:cNvSpPr txBox="1"/>
          <p:nvPr/>
        </p:nvSpPr>
        <p:spPr>
          <a:xfrm>
            <a:off x="10371282" y="6153150"/>
            <a:ext cx="1252983" cy="177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2000"/>
              <a:buFont typeface="Poppins"/>
              <a:buNone/>
            </a:pPr>
            <a:r>
              <a:rPr lang="en-US" sz="1000" b="0" i="0" u="none" strike="noStrike" cap="none">
                <a:solidFill>
                  <a:srgbClr val="000000"/>
                </a:solidFill>
                <a:latin typeface="Poppins"/>
                <a:ea typeface="Poppins"/>
                <a:cs typeface="Poppins"/>
                <a:sym typeface="Poppins"/>
              </a:rPr>
              <a:t>info@midcamp.org</a:t>
            </a:r>
            <a:endParaRPr sz="700" b="0" i="0" u="none" strike="noStrike" cap="none">
              <a:solidFill>
                <a:srgbClr val="000000"/>
              </a:solidFill>
              <a:latin typeface="Arial"/>
              <a:ea typeface="Arial"/>
              <a:cs typeface="Arial"/>
              <a:sym typeface="Arial"/>
            </a:endParaRPr>
          </a:p>
        </p:txBody>
      </p:sp>
      <p:sp>
        <p:nvSpPr>
          <p:cNvPr id="89" name="Google Shape;89;p13"/>
          <p:cNvSpPr txBox="1">
            <a:spLocks noGrp="1"/>
          </p:cNvSpPr>
          <p:nvPr>
            <p:ph type="sldNum" idx="12"/>
          </p:nvPr>
        </p:nvSpPr>
        <p:spPr>
          <a:xfrm>
            <a:off x="5979516" y="6540500"/>
            <a:ext cx="226619" cy="230530"/>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
        <p:nvSpPr>
          <p:cNvPr id="90" name="Google Shape;90;p13"/>
          <p:cNvSpPr txBox="1"/>
          <p:nvPr/>
        </p:nvSpPr>
        <p:spPr>
          <a:xfrm>
            <a:off x="4601975" y="6153150"/>
            <a:ext cx="2981700" cy="17775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Poppins"/>
              <a:buNone/>
            </a:pPr>
            <a:r>
              <a:rPr lang="en-US" sz="1000" b="0" i="0" u="none" strike="noStrike" cap="none">
                <a:solidFill>
                  <a:srgbClr val="000000"/>
                </a:solidFill>
                <a:latin typeface="Poppins"/>
                <a:ea typeface="Poppins"/>
                <a:cs typeface="Poppins"/>
                <a:sym typeface="Poppins"/>
              </a:rPr>
              <a:t>MidCamp /*Midwest Drupal Camp*/ 202</a:t>
            </a:r>
            <a:r>
              <a:rPr lang="en-US" sz="1000">
                <a:latin typeface="Poppins"/>
                <a:ea typeface="Poppins"/>
                <a:cs typeface="Poppins"/>
                <a:sym typeface="Poppins"/>
              </a:rPr>
              <a:t>3</a:t>
            </a:r>
            <a:endParaRPr sz="7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248415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Section Title - Yellow">
  <p:cSld name="Section Title - Yellow">
    <p:spTree>
      <p:nvGrpSpPr>
        <p:cNvPr id="1" name="Shape 91"/>
        <p:cNvGrpSpPr/>
        <p:nvPr/>
      </p:nvGrpSpPr>
      <p:grpSpPr>
        <a:xfrm>
          <a:off x="0" y="0"/>
          <a:ext cx="0" cy="0"/>
          <a:chOff x="0" y="0"/>
          <a:chExt cx="0" cy="0"/>
        </a:xfrm>
      </p:grpSpPr>
      <p:sp>
        <p:nvSpPr>
          <p:cNvPr id="92" name="Google Shape;92;p14"/>
          <p:cNvSpPr/>
          <p:nvPr/>
        </p:nvSpPr>
        <p:spPr>
          <a:xfrm flipH="1">
            <a:off x="-1" y="0"/>
            <a:ext cx="12192001" cy="6858000"/>
          </a:xfrm>
          <a:prstGeom prst="rect">
            <a:avLst/>
          </a:prstGeom>
          <a:solidFill>
            <a:srgbClr val="FFEB3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1600" b="0" i="0" u="none" strike="noStrike" cap="none">
              <a:solidFill>
                <a:srgbClr val="FFFFFF"/>
              </a:solidFill>
              <a:latin typeface="Helvetica Neue"/>
              <a:ea typeface="Helvetica Neue"/>
              <a:cs typeface="Helvetica Neue"/>
              <a:sym typeface="Helvetica Neue"/>
            </a:endParaRPr>
          </a:p>
        </p:txBody>
      </p:sp>
      <p:sp>
        <p:nvSpPr>
          <p:cNvPr id="93" name="Google Shape;93;p14"/>
          <p:cNvSpPr txBox="1"/>
          <p:nvPr/>
        </p:nvSpPr>
        <p:spPr>
          <a:xfrm>
            <a:off x="11560764" y="6153150"/>
            <a:ext cx="63501" cy="177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Poppins"/>
              <a:buNone/>
            </a:pPr>
            <a:r>
              <a:rPr lang="en-US" sz="1000" b="0" i="0" u="sng" strike="noStrike" cap="none">
                <a:solidFill>
                  <a:schemeClr val="hlink"/>
                </a:solidFill>
                <a:latin typeface="Poppins"/>
                <a:ea typeface="Poppins"/>
                <a:cs typeface="Poppins"/>
                <a:sym typeface="Poppins"/>
                <a:hlinkClick r:id="rId2"/>
              </a:rPr>
              <a:t> </a:t>
            </a:r>
            <a:endParaRPr sz="700" b="0" i="0" u="none" strike="noStrike" cap="none">
              <a:solidFill>
                <a:srgbClr val="000000"/>
              </a:solidFill>
              <a:latin typeface="Arial"/>
              <a:ea typeface="Arial"/>
              <a:cs typeface="Arial"/>
              <a:sym typeface="Arial"/>
            </a:endParaRPr>
          </a:p>
        </p:txBody>
      </p:sp>
      <p:sp>
        <p:nvSpPr>
          <p:cNvPr id="94" name="Google Shape;94;p14"/>
          <p:cNvSpPr txBox="1"/>
          <p:nvPr/>
        </p:nvSpPr>
        <p:spPr>
          <a:xfrm>
            <a:off x="10371282" y="6153150"/>
            <a:ext cx="1252983" cy="177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2000"/>
              <a:buFont typeface="Poppins"/>
              <a:buNone/>
            </a:pPr>
            <a:r>
              <a:rPr lang="en-US" sz="1000" b="0" i="0" u="none" strike="noStrike" cap="none">
                <a:solidFill>
                  <a:srgbClr val="000000"/>
                </a:solidFill>
                <a:latin typeface="Poppins"/>
                <a:ea typeface="Poppins"/>
                <a:cs typeface="Poppins"/>
                <a:sym typeface="Poppins"/>
              </a:rPr>
              <a:t>info@midcamp.org</a:t>
            </a:r>
            <a:endParaRPr sz="700" b="0" i="0" u="none" strike="noStrike" cap="none">
              <a:solidFill>
                <a:srgbClr val="000000"/>
              </a:solidFill>
              <a:latin typeface="Arial"/>
              <a:ea typeface="Arial"/>
              <a:cs typeface="Arial"/>
              <a:sym typeface="Arial"/>
            </a:endParaRPr>
          </a:p>
        </p:txBody>
      </p:sp>
      <p:pic>
        <p:nvPicPr>
          <p:cNvPr id="95" name="Google Shape;95;p14" descr="Image"/>
          <p:cNvPicPr preferRelativeResize="0"/>
          <p:nvPr/>
        </p:nvPicPr>
        <p:blipFill rotWithShape="1">
          <a:blip r:embed="rId3">
            <a:alphaModFix amt="25000"/>
          </a:blip>
          <a:srcRect/>
          <a:stretch/>
        </p:blipFill>
        <p:spPr>
          <a:xfrm>
            <a:off x="11052547" y="2915448"/>
            <a:ext cx="1616413" cy="5152441"/>
          </a:xfrm>
          <a:prstGeom prst="rect">
            <a:avLst/>
          </a:prstGeom>
          <a:noFill/>
          <a:ln>
            <a:noFill/>
          </a:ln>
        </p:spPr>
      </p:pic>
      <p:sp>
        <p:nvSpPr>
          <p:cNvPr id="96" name="Google Shape;96;p14"/>
          <p:cNvSpPr txBox="1"/>
          <p:nvPr/>
        </p:nvSpPr>
        <p:spPr>
          <a:xfrm>
            <a:off x="566899" y="6153150"/>
            <a:ext cx="871221" cy="17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000"/>
              <a:buFont typeface="Poppins"/>
              <a:buNone/>
            </a:pPr>
            <a:r>
              <a:rPr lang="en-US" sz="1000" b="0" i="0" u="none" strike="noStrike" cap="none">
                <a:solidFill>
                  <a:srgbClr val="000000"/>
                </a:solidFill>
                <a:latin typeface="Poppins"/>
                <a:ea typeface="Poppins"/>
                <a:cs typeface="Poppins"/>
                <a:sym typeface="Poppins"/>
              </a:rPr>
              <a:t>midcamp.org</a:t>
            </a:r>
            <a:endParaRPr sz="700" b="0" i="0" u="none" strike="noStrike" cap="none">
              <a:solidFill>
                <a:srgbClr val="000000"/>
              </a:solidFill>
              <a:latin typeface="Arial"/>
              <a:ea typeface="Arial"/>
              <a:cs typeface="Arial"/>
              <a:sym typeface="Arial"/>
            </a:endParaRPr>
          </a:p>
        </p:txBody>
      </p:sp>
      <p:pic>
        <p:nvPicPr>
          <p:cNvPr id="97" name="Google Shape;97;p14" descr="Image"/>
          <p:cNvPicPr preferRelativeResize="0"/>
          <p:nvPr/>
        </p:nvPicPr>
        <p:blipFill rotWithShape="1">
          <a:blip r:embed="rId3">
            <a:alphaModFix amt="32999"/>
          </a:blip>
          <a:srcRect/>
          <a:stretch/>
        </p:blipFill>
        <p:spPr>
          <a:xfrm rot="5177869">
            <a:off x="1814824" y="-2576220"/>
            <a:ext cx="1616413" cy="5152440"/>
          </a:xfrm>
          <a:prstGeom prst="rect">
            <a:avLst/>
          </a:prstGeom>
          <a:noFill/>
          <a:ln>
            <a:noFill/>
          </a:ln>
        </p:spPr>
      </p:pic>
      <p:pic>
        <p:nvPicPr>
          <p:cNvPr id="98" name="Google Shape;98;p14" descr="Image"/>
          <p:cNvPicPr preferRelativeResize="0"/>
          <p:nvPr/>
        </p:nvPicPr>
        <p:blipFill rotWithShape="1">
          <a:blip r:embed="rId3">
            <a:alphaModFix amt="32999"/>
          </a:blip>
          <a:srcRect/>
          <a:stretch/>
        </p:blipFill>
        <p:spPr>
          <a:xfrm>
            <a:off x="-808207" y="2915448"/>
            <a:ext cx="1616413" cy="5152441"/>
          </a:xfrm>
          <a:prstGeom prst="rect">
            <a:avLst/>
          </a:prstGeom>
          <a:noFill/>
          <a:ln>
            <a:noFill/>
          </a:ln>
        </p:spPr>
      </p:pic>
      <p:sp>
        <p:nvSpPr>
          <p:cNvPr id="99" name="Google Shape;99;p14"/>
          <p:cNvSpPr txBox="1">
            <a:spLocks noGrp="1"/>
          </p:cNvSpPr>
          <p:nvPr>
            <p:ph type="sldNum" idx="12"/>
          </p:nvPr>
        </p:nvSpPr>
        <p:spPr>
          <a:xfrm>
            <a:off x="5979516" y="6540500"/>
            <a:ext cx="226619" cy="230530"/>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
        <p:nvSpPr>
          <p:cNvPr id="100" name="Google Shape;100;p14"/>
          <p:cNvSpPr txBox="1"/>
          <p:nvPr/>
        </p:nvSpPr>
        <p:spPr>
          <a:xfrm>
            <a:off x="4601975" y="6153150"/>
            <a:ext cx="2981700" cy="17775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Poppins"/>
              <a:buNone/>
            </a:pPr>
            <a:r>
              <a:rPr lang="en-US" sz="1000" b="0" i="0" u="none" strike="noStrike" cap="none">
                <a:solidFill>
                  <a:srgbClr val="000000"/>
                </a:solidFill>
                <a:latin typeface="Poppins"/>
                <a:ea typeface="Poppins"/>
                <a:cs typeface="Poppins"/>
                <a:sym typeface="Poppins"/>
              </a:rPr>
              <a:t>MidCamp /*Midwest Drupal Camp*/ 202</a:t>
            </a:r>
            <a:r>
              <a:rPr lang="en-US" sz="1000">
                <a:latin typeface="Poppins"/>
                <a:ea typeface="Poppins"/>
                <a:cs typeface="Poppins"/>
                <a:sym typeface="Poppins"/>
              </a:rPr>
              <a:t>3</a:t>
            </a:r>
            <a:endParaRPr sz="7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017511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Thank You - Yellow">
  <p:cSld name="Thank You - Yellow">
    <p:spTree>
      <p:nvGrpSpPr>
        <p:cNvPr id="1" name="Shape 101"/>
        <p:cNvGrpSpPr/>
        <p:nvPr/>
      </p:nvGrpSpPr>
      <p:grpSpPr>
        <a:xfrm>
          <a:off x="0" y="0"/>
          <a:ext cx="0" cy="0"/>
          <a:chOff x="0" y="0"/>
          <a:chExt cx="0" cy="0"/>
        </a:xfrm>
      </p:grpSpPr>
      <p:sp>
        <p:nvSpPr>
          <p:cNvPr id="102" name="Google Shape;102;p15"/>
          <p:cNvSpPr/>
          <p:nvPr/>
        </p:nvSpPr>
        <p:spPr>
          <a:xfrm flipH="1">
            <a:off x="-1" y="0"/>
            <a:ext cx="12192001" cy="6858000"/>
          </a:xfrm>
          <a:prstGeom prst="rect">
            <a:avLst/>
          </a:prstGeom>
          <a:solidFill>
            <a:srgbClr val="FFEB3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1600" b="0" i="0" u="none" strike="noStrike" cap="none">
              <a:solidFill>
                <a:srgbClr val="FFFFFF"/>
              </a:solidFill>
              <a:latin typeface="Helvetica Neue"/>
              <a:ea typeface="Helvetica Neue"/>
              <a:cs typeface="Helvetica Neue"/>
              <a:sym typeface="Helvetica Neue"/>
            </a:endParaRPr>
          </a:p>
        </p:txBody>
      </p:sp>
      <p:sp>
        <p:nvSpPr>
          <p:cNvPr id="103" name="Google Shape;103;p15"/>
          <p:cNvSpPr txBox="1"/>
          <p:nvPr/>
        </p:nvSpPr>
        <p:spPr>
          <a:xfrm>
            <a:off x="11560764" y="6153150"/>
            <a:ext cx="63501" cy="177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Poppins"/>
              <a:buNone/>
            </a:pPr>
            <a:r>
              <a:rPr lang="en-US" sz="1000" b="0" i="0" u="sng" strike="noStrike" cap="none">
                <a:solidFill>
                  <a:schemeClr val="hlink"/>
                </a:solidFill>
                <a:latin typeface="Poppins"/>
                <a:ea typeface="Poppins"/>
                <a:cs typeface="Poppins"/>
                <a:sym typeface="Poppins"/>
                <a:hlinkClick r:id="rId2"/>
              </a:rPr>
              <a:t> </a:t>
            </a:r>
            <a:endParaRPr sz="700" b="0" i="0" u="none" strike="noStrike" cap="none">
              <a:solidFill>
                <a:srgbClr val="000000"/>
              </a:solidFill>
              <a:latin typeface="Arial"/>
              <a:ea typeface="Arial"/>
              <a:cs typeface="Arial"/>
              <a:sym typeface="Arial"/>
            </a:endParaRPr>
          </a:p>
        </p:txBody>
      </p:sp>
      <p:sp>
        <p:nvSpPr>
          <p:cNvPr id="104" name="Google Shape;104;p15"/>
          <p:cNvSpPr txBox="1"/>
          <p:nvPr/>
        </p:nvSpPr>
        <p:spPr>
          <a:xfrm>
            <a:off x="566899" y="6153150"/>
            <a:ext cx="871221" cy="17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000"/>
              <a:buFont typeface="Poppins"/>
              <a:buNone/>
            </a:pPr>
            <a:r>
              <a:rPr lang="en-US" sz="1000" b="0" i="0" u="none" strike="noStrike" cap="none">
                <a:solidFill>
                  <a:srgbClr val="000000"/>
                </a:solidFill>
                <a:latin typeface="Poppins"/>
                <a:ea typeface="Poppins"/>
                <a:cs typeface="Poppins"/>
                <a:sym typeface="Poppins"/>
              </a:rPr>
              <a:t>midcamp.org</a:t>
            </a:r>
            <a:endParaRPr sz="700" b="0" i="0" u="none" strike="noStrike" cap="none">
              <a:solidFill>
                <a:srgbClr val="000000"/>
              </a:solidFill>
              <a:latin typeface="Arial"/>
              <a:ea typeface="Arial"/>
              <a:cs typeface="Arial"/>
              <a:sym typeface="Arial"/>
            </a:endParaRPr>
          </a:p>
        </p:txBody>
      </p:sp>
      <p:sp>
        <p:nvSpPr>
          <p:cNvPr id="105" name="Google Shape;105;p15"/>
          <p:cNvSpPr txBox="1"/>
          <p:nvPr/>
        </p:nvSpPr>
        <p:spPr>
          <a:xfrm>
            <a:off x="10371282" y="6153150"/>
            <a:ext cx="1252983" cy="177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2000"/>
              <a:buFont typeface="Poppins"/>
              <a:buNone/>
            </a:pPr>
            <a:r>
              <a:rPr lang="en-US" sz="1000" b="0" i="0" u="none" strike="noStrike" cap="none">
                <a:solidFill>
                  <a:srgbClr val="000000"/>
                </a:solidFill>
                <a:latin typeface="Poppins"/>
                <a:ea typeface="Poppins"/>
                <a:cs typeface="Poppins"/>
                <a:sym typeface="Poppins"/>
              </a:rPr>
              <a:t>info@midcamp.org</a:t>
            </a:r>
            <a:endParaRPr sz="700" b="0" i="0" u="none" strike="noStrike" cap="none">
              <a:solidFill>
                <a:srgbClr val="000000"/>
              </a:solidFill>
              <a:latin typeface="Arial"/>
              <a:ea typeface="Arial"/>
              <a:cs typeface="Arial"/>
              <a:sym typeface="Arial"/>
            </a:endParaRPr>
          </a:p>
        </p:txBody>
      </p:sp>
      <p:pic>
        <p:nvPicPr>
          <p:cNvPr id="106" name="Google Shape;106;p15" descr="Image"/>
          <p:cNvPicPr preferRelativeResize="0"/>
          <p:nvPr/>
        </p:nvPicPr>
        <p:blipFill rotWithShape="1">
          <a:blip r:embed="rId3">
            <a:alphaModFix amt="25000"/>
          </a:blip>
          <a:srcRect/>
          <a:stretch/>
        </p:blipFill>
        <p:spPr>
          <a:xfrm>
            <a:off x="11052547" y="2915448"/>
            <a:ext cx="1616413" cy="5152441"/>
          </a:xfrm>
          <a:prstGeom prst="rect">
            <a:avLst/>
          </a:prstGeom>
          <a:noFill/>
          <a:ln>
            <a:noFill/>
          </a:ln>
        </p:spPr>
      </p:pic>
      <p:pic>
        <p:nvPicPr>
          <p:cNvPr id="107" name="Google Shape;107;p15" descr="Image"/>
          <p:cNvPicPr preferRelativeResize="0"/>
          <p:nvPr/>
        </p:nvPicPr>
        <p:blipFill rotWithShape="1">
          <a:blip r:embed="rId3">
            <a:alphaModFix amt="32999"/>
          </a:blip>
          <a:srcRect/>
          <a:stretch/>
        </p:blipFill>
        <p:spPr>
          <a:xfrm rot="5177869">
            <a:off x="1814824" y="-2576220"/>
            <a:ext cx="1616413" cy="5152440"/>
          </a:xfrm>
          <a:prstGeom prst="rect">
            <a:avLst/>
          </a:prstGeom>
          <a:noFill/>
          <a:ln>
            <a:noFill/>
          </a:ln>
        </p:spPr>
      </p:pic>
      <p:pic>
        <p:nvPicPr>
          <p:cNvPr id="108" name="Google Shape;108;p15" descr="Image"/>
          <p:cNvPicPr preferRelativeResize="0"/>
          <p:nvPr/>
        </p:nvPicPr>
        <p:blipFill rotWithShape="1">
          <a:blip r:embed="rId3">
            <a:alphaModFix amt="32999"/>
          </a:blip>
          <a:srcRect/>
          <a:stretch/>
        </p:blipFill>
        <p:spPr>
          <a:xfrm>
            <a:off x="-808207" y="2915448"/>
            <a:ext cx="1616413" cy="5152441"/>
          </a:xfrm>
          <a:prstGeom prst="rect">
            <a:avLst/>
          </a:prstGeom>
          <a:noFill/>
          <a:ln>
            <a:noFill/>
          </a:ln>
        </p:spPr>
      </p:pic>
      <p:sp>
        <p:nvSpPr>
          <p:cNvPr id="109" name="Google Shape;109;p15"/>
          <p:cNvSpPr txBox="1">
            <a:spLocks noGrp="1"/>
          </p:cNvSpPr>
          <p:nvPr>
            <p:ph type="sldNum" idx="12"/>
          </p:nvPr>
        </p:nvSpPr>
        <p:spPr>
          <a:xfrm>
            <a:off x="5979516" y="6540500"/>
            <a:ext cx="226619" cy="230530"/>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
        <p:nvSpPr>
          <p:cNvPr id="110" name="Google Shape;110;p15"/>
          <p:cNvSpPr txBox="1"/>
          <p:nvPr/>
        </p:nvSpPr>
        <p:spPr>
          <a:xfrm>
            <a:off x="4601975" y="6153150"/>
            <a:ext cx="2981700" cy="17775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Poppins"/>
              <a:buNone/>
            </a:pPr>
            <a:r>
              <a:rPr lang="en-US" sz="1000" b="0" i="0" u="none" strike="noStrike" cap="none">
                <a:solidFill>
                  <a:srgbClr val="000000"/>
                </a:solidFill>
                <a:latin typeface="Poppins"/>
                <a:ea typeface="Poppins"/>
                <a:cs typeface="Poppins"/>
                <a:sym typeface="Poppins"/>
              </a:rPr>
              <a:t>MidCamp /*Midwest Drupal Camp*/ 202</a:t>
            </a:r>
            <a:r>
              <a:rPr lang="en-US" sz="1000">
                <a:latin typeface="Poppins"/>
                <a:ea typeface="Poppins"/>
                <a:cs typeface="Poppins"/>
                <a:sym typeface="Poppins"/>
              </a:rPr>
              <a:t>3</a:t>
            </a:r>
            <a:endParaRPr sz="7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00891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Title Slide Single Line- Purple copy 1">
  <p:cSld name="Title Slide Single Line- Purple copy 1">
    <p:spTree>
      <p:nvGrpSpPr>
        <p:cNvPr id="1" name="Shape 111"/>
        <p:cNvGrpSpPr/>
        <p:nvPr/>
      </p:nvGrpSpPr>
      <p:grpSpPr>
        <a:xfrm>
          <a:off x="0" y="0"/>
          <a:ext cx="0" cy="0"/>
          <a:chOff x="0" y="0"/>
          <a:chExt cx="0" cy="0"/>
        </a:xfrm>
      </p:grpSpPr>
      <p:pic>
        <p:nvPicPr>
          <p:cNvPr id="112" name="Google Shape;112;p16"/>
          <p:cNvPicPr preferRelativeResize="0"/>
          <p:nvPr/>
        </p:nvPicPr>
        <p:blipFill>
          <a:blip r:embed="rId2">
            <a:alphaModFix/>
          </a:blip>
          <a:stretch>
            <a:fillRect/>
          </a:stretch>
        </p:blipFill>
        <p:spPr>
          <a:xfrm>
            <a:off x="-29738" y="-19050"/>
            <a:ext cx="12251470" cy="6896101"/>
          </a:xfrm>
          <a:prstGeom prst="rect">
            <a:avLst/>
          </a:prstGeom>
          <a:noFill/>
          <a:ln>
            <a:noFill/>
          </a:ln>
        </p:spPr>
      </p:pic>
      <p:sp>
        <p:nvSpPr>
          <p:cNvPr id="113" name="Google Shape;113;p16"/>
          <p:cNvSpPr txBox="1"/>
          <p:nvPr/>
        </p:nvSpPr>
        <p:spPr>
          <a:xfrm>
            <a:off x="566899" y="6153150"/>
            <a:ext cx="871221" cy="17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2000"/>
              <a:buFont typeface="Poppins"/>
              <a:buNone/>
            </a:pPr>
            <a:r>
              <a:rPr lang="en-US" sz="1000" b="0" i="0" u="none" strike="noStrike" cap="none">
                <a:solidFill>
                  <a:srgbClr val="FFFFFF"/>
                </a:solidFill>
                <a:latin typeface="Poppins"/>
                <a:ea typeface="Poppins"/>
                <a:cs typeface="Poppins"/>
                <a:sym typeface="Poppins"/>
              </a:rPr>
              <a:t>midcamp.org</a:t>
            </a:r>
            <a:endParaRPr sz="700" b="0" i="0" u="none" strike="noStrike" cap="none">
              <a:solidFill>
                <a:srgbClr val="000000"/>
              </a:solidFill>
              <a:latin typeface="Arial"/>
              <a:ea typeface="Arial"/>
              <a:cs typeface="Arial"/>
              <a:sym typeface="Arial"/>
            </a:endParaRPr>
          </a:p>
        </p:txBody>
      </p:sp>
      <p:sp>
        <p:nvSpPr>
          <p:cNvPr id="114" name="Google Shape;114;p16"/>
          <p:cNvSpPr txBox="1"/>
          <p:nvPr/>
        </p:nvSpPr>
        <p:spPr>
          <a:xfrm>
            <a:off x="10371282" y="6153150"/>
            <a:ext cx="1252983" cy="177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Poppins"/>
              <a:buNone/>
            </a:pPr>
            <a:r>
              <a:rPr lang="en-US" sz="1000" b="0" i="0" u="none" strike="noStrike" cap="none">
                <a:solidFill>
                  <a:srgbClr val="FFFFFF"/>
                </a:solidFill>
                <a:latin typeface="Poppins"/>
                <a:ea typeface="Poppins"/>
                <a:cs typeface="Poppins"/>
                <a:sym typeface="Poppins"/>
              </a:rPr>
              <a:t>info@midcamp.org</a:t>
            </a:r>
            <a:endParaRPr sz="700" b="0" i="0" u="none" strike="noStrike" cap="none">
              <a:solidFill>
                <a:srgbClr val="000000"/>
              </a:solidFill>
              <a:latin typeface="Arial"/>
              <a:ea typeface="Arial"/>
              <a:cs typeface="Arial"/>
              <a:sym typeface="Arial"/>
            </a:endParaRPr>
          </a:p>
        </p:txBody>
      </p:sp>
      <p:sp>
        <p:nvSpPr>
          <p:cNvPr id="115" name="Google Shape;115;p16"/>
          <p:cNvSpPr txBox="1">
            <a:spLocks noGrp="1"/>
          </p:cNvSpPr>
          <p:nvPr>
            <p:ph type="sldNum" idx="12"/>
          </p:nvPr>
        </p:nvSpPr>
        <p:spPr>
          <a:xfrm>
            <a:off x="5979516" y="6540500"/>
            <a:ext cx="226619" cy="230530"/>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
        <p:nvSpPr>
          <p:cNvPr id="116" name="Google Shape;116;p16"/>
          <p:cNvSpPr txBox="1"/>
          <p:nvPr/>
        </p:nvSpPr>
        <p:spPr>
          <a:xfrm>
            <a:off x="4601975" y="6153150"/>
            <a:ext cx="2981700" cy="17775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Poppins"/>
              <a:buNone/>
            </a:pPr>
            <a:r>
              <a:rPr lang="en-US" sz="1000" b="0" i="0" u="none" strike="noStrike" cap="none">
                <a:solidFill>
                  <a:srgbClr val="FFFFFF"/>
                </a:solidFill>
                <a:latin typeface="Poppins"/>
                <a:ea typeface="Poppins"/>
                <a:cs typeface="Poppins"/>
                <a:sym typeface="Poppins"/>
              </a:rPr>
              <a:t>MidCamp /*Midwest Drupal Camp*/ 202</a:t>
            </a:r>
            <a:r>
              <a:rPr lang="en-US" sz="1000">
                <a:solidFill>
                  <a:srgbClr val="FFFFFF"/>
                </a:solidFill>
                <a:latin typeface="Poppins"/>
                <a:ea typeface="Poppins"/>
                <a:cs typeface="Poppins"/>
                <a:sym typeface="Poppins"/>
              </a:rPr>
              <a:t>3</a:t>
            </a:r>
            <a:endParaRPr sz="700" b="0" i="0" u="none" strike="noStrike" cap="none">
              <a:solidFill>
                <a:srgbClr val="000000"/>
              </a:solidFill>
              <a:latin typeface="Arial"/>
              <a:ea typeface="Arial"/>
              <a:cs typeface="Arial"/>
              <a:sym typeface="Arial"/>
            </a:endParaRPr>
          </a:p>
        </p:txBody>
      </p:sp>
      <p:sp>
        <p:nvSpPr>
          <p:cNvPr id="117" name="Google Shape;117;p16"/>
          <p:cNvSpPr txBox="1"/>
          <p:nvPr/>
        </p:nvSpPr>
        <p:spPr>
          <a:xfrm>
            <a:off x="566899" y="6153150"/>
            <a:ext cx="871200" cy="17775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2000"/>
              <a:buFont typeface="Poppins"/>
              <a:buNone/>
            </a:pPr>
            <a:r>
              <a:rPr lang="en-US" sz="1000" b="0" i="0" u="none" strike="noStrike" cap="none">
                <a:solidFill>
                  <a:schemeClr val="lt1"/>
                </a:solidFill>
                <a:latin typeface="Poppins"/>
                <a:ea typeface="Poppins"/>
                <a:cs typeface="Poppins"/>
                <a:sym typeface="Poppins"/>
              </a:rPr>
              <a:t>midcamp.org</a:t>
            </a:r>
            <a:endParaRPr sz="700" b="0" i="0" u="none" strike="noStrike" cap="none">
              <a:solidFill>
                <a:schemeClr val="lt1"/>
              </a:solidFill>
              <a:latin typeface="Arial"/>
              <a:ea typeface="Arial"/>
              <a:cs typeface="Arial"/>
              <a:sym typeface="Arial"/>
            </a:endParaRPr>
          </a:p>
        </p:txBody>
      </p:sp>
      <p:sp>
        <p:nvSpPr>
          <p:cNvPr id="118" name="Google Shape;118;p16"/>
          <p:cNvSpPr txBox="1"/>
          <p:nvPr/>
        </p:nvSpPr>
        <p:spPr>
          <a:xfrm>
            <a:off x="10371282" y="6153150"/>
            <a:ext cx="1252950" cy="17775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Poppins"/>
              <a:buNone/>
            </a:pPr>
            <a:r>
              <a:rPr lang="en-US" sz="1000" b="0" i="0" u="none" strike="noStrike" cap="none">
                <a:solidFill>
                  <a:schemeClr val="dk1"/>
                </a:solidFill>
                <a:latin typeface="Poppins"/>
                <a:ea typeface="Poppins"/>
                <a:cs typeface="Poppins"/>
                <a:sym typeface="Poppins"/>
              </a:rPr>
              <a:t>info@midcamp.org</a:t>
            </a:r>
            <a:endParaRPr sz="700" b="0" i="0" u="none" strike="noStrike" cap="none">
              <a:solidFill>
                <a:schemeClr val="dk1"/>
              </a:solidFill>
              <a:latin typeface="Arial"/>
              <a:ea typeface="Arial"/>
              <a:cs typeface="Arial"/>
              <a:sym typeface="Arial"/>
            </a:endParaRPr>
          </a:p>
        </p:txBody>
      </p:sp>
      <p:sp>
        <p:nvSpPr>
          <p:cNvPr id="119" name="Google Shape;119;p16"/>
          <p:cNvSpPr txBox="1"/>
          <p:nvPr/>
        </p:nvSpPr>
        <p:spPr>
          <a:xfrm>
            <a:off x="4601975" y="6153150"/>
            <a:ext cx="2981700" cy="17775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Poppins"/>
              <a:buNone/>
            </a:pPr>
            <a:r>
              <a:rPr lang="en-US" sz="1000" b="0" i="0" u="none" strike="noStrike" cap="none">
                <a:solidFill>
                  <a:schemeClr val="dk1"/>
                </a:solidFill>
                <a:latin typeface="Poppins"/>
                <a:ea typeface="Poppins"/>
                <a:cs typeface="Poppins"/>
                <a:sym typeface="Poppins"/>
              </a:rPr>
              <a:t>MidCamp /*Midwest Drupal Camp*/ 202</a:t>
            </a:r>
            <a:r>
              <a:rPr lang="en-US" sz="1000">
                <a:solidFill>
                  <a:schemeClr val="dk1"/>
                </a:solidFill>
                <a:latin typeface="Poppins"/>
                <a:ea typeface="Poppins"/>
                <a:cs typeface="Poppins"/>
                <a:sym typeface="Poppins"/>
              </a:rPr>
              <a:t>3</a:t>
            </a:r>
            <a:endParaRPr sz="7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962975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Section Title - Orange copy">
  <p:cSld name="Section Title - Orange copy">
    <p:spTree>
      <p:nvGrpSpPr>
        <p:cNvPr id="1" name="Shape 120"/>
        <p:cNvGrpSpPr/>
        <p:nvPr/>
      </p:nvGrpSpPr>
      <p:grpSpPr>
        <a:xfrm>
          <a:off x="0" y="0"/>
          <a:ext cx="0" cy="0"/>
          <a:chOff x="0" y="0"/>
          <a:chExt cx="0" cy="0"/>
        </a:xfrm>
      </p:grpSpPr>
      <p:sp>
        <p:nvSpPr>
          <p:cNvPr id="121" name="Google Shape;121;p17"/>
          <p:cNvSpPr/>
          <p:nvPr/>
        </p:nvSpPr>
        <p:spPr>
          <a:xfrm>
            <a:off x="0" y="0"/>
            <a:ext cx="12192001" cy="6858000"/>
          </a:xfrm>
          <a:prstGeom prst="rect">
            <a:avLst/>
          </a:prstGeom>
          <a:solidFill>
            <a:srgbClr val="0961A5"/>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1600" b="0" i="0" u="none" strike="noStrike" cap="none">
              <a:solidFill>
                <a:srgbClr val="FFFFFF"/>
              </a:solidFill>
              <a:latin typeface="Helvetica Neue"/>
              <a:ea typeface="Helvetica Neue"/>
              <a:cs typeface="Helvetica Neue"/>
              <a:sym typeface="Helvetica Neue"/>
            </a:endParaRPr>
          </a:p>
        </p:txBody>
      </p:sp>
      <p:sp>
        <p:nvSpPr>
          <p:cNvPr id="122" name="Google Shape;122;p17"/>
          <p:cNvSpPr txBox="1"/>
          <p:nvPr/>
        </p:nvSpPr>
        <p:spPr>
          <a:xfrm>
            <a:off x="11560764" y="6153150"/>
            <a:ext cx="63501" cy="177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Poppins"/>
              <a:buNone/>
            </a:pPr>
            <a:r>
              <a:rPr lang="en-US" sz="1000" b="0" i="0" u="sng" strike="noStrike" cap="none">
                <a:solidFill>
                  <a:schemeClr val="hlink"/>
                </a:solidFill>
                <a:latin typeface="Poppins"/>
                <a:ea typeface="Poppins"/>
                <a:cs typeface="Poppins"/>
                <a:sym typeface="Poppins"/>
                <a:hlinkClick r:id="rId2"/>
              </a:rPr>
              <a:t> </a:t>
            </a:r>
            <a:endParaRPr sz="700" b="0" i="0" u="none" strike="noStrike" cap="none">
              <a:solidFill>
                <a:srgbClr val="000000"/>
              </a:solidFill>
              <a:latin typeface="Arial"/>
              <a:ea typeface="Arial"/>
              <a:cs typeface="Arial"/>
              <a:sym typeface="Arial"/>
            </a:endParaRPr>
          </a:p>
        </p:txBody>
      </p:sp>
      <p:pic>
        <p:nvPicPr>
          <p:cNvPr id="123" name="Google Shape;123;p17" descr="Image"/>
          <p:cNvPicPr preferRelativeResize="0"/>
          <p:nvPr/>
        </p:nvPicPr>
        <p:blipFill rotWithShape="1">
          <a:blip r:embed="rId3">
            <a:alphaModFix amt="33000"/>
          </a:blip>
          <a:srcRect/>
          <a:stretch/>
        </p:blipFill>
        <p:spPr>
          <a:xfrm rot="5688933">
            <a:off x="-2821062" y="4939714"/>
            <a:ext cx="5350023" cy="1362410"/>
          </a:xfrm>
          <a:prstGeom prst="rect">
            <a:avLst/>
          </a:prstGeom>
          <a:noFill/>
          <a:ln>
            <a:noFill/>
          </a:ln>
        </p:spPr>
      </p:pic>
      <p:pic>
        <p:nvPicPr>
          <p:cNvPr id="124" name="Google Shape;124;p17" descr="Image"/>
          <p:cNvPicPr preferRelativeResize="0"/>
          <p:nvPr/>
        </p:nvPicPr>
        <p:blipFill rotWithShape="1">
          <a:blip r:embed="rId3">
            <a:alphaModFix amt="33000"/>
          </a:blip>
          <a:srcRect/>
          <a:stretch/>
        </p:blipFill>
        <p:spPr>
          <a:xfrm rot="-313130">
            <a:off x="503581" y="-681205"/>
            <a:ext cx="5350023" cy="1362409"/>
          </a:xfrm>
          <a:prstGeom prst="rect">
            <a:avLst/>
          </a:prstGeom>
          <a:noFill/>
          <a:ln>
            <a:noFill/>
          </a:ln>
        </p:spPr>
      </p:pic>
      <p:sp>
        <p:nvSpPr>
          <p:cNvPr id="125" name="Google Shape;125;p17"/>
          <p:cNvSpPr txBox="1"/>
          <p:nvPr/>
        </p:nvSpPr>
        <p:spPr>
          <a:xfrm>
            <a:off x="566899" y="6153150"/>
            <a:ext cx="871221" cy="17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2000"/>
              <a:buFont typeface="Poppins"/>
              <a:buNone/>
            </a:pPr>
            <a:r>
              <a:rPr lang="en-US" sz="1000" b="0" i="0" u="none" strike="noStrike" cap="none">
                <a:solidFill>
                  <a:srgbClr val="FFFFFF"/>
                </a:solidFill>
                <a:latin typeface="Poppins"/>
                <a:ea typeface="Poppins"/>
                <a:cs typeface="Poppins"/>
                <a:sym typeface="Poppins"/>
              </a:rPr>
              <a:t>midcamp.org</a:t>
            </a:r>
            <a:endParaRPr sz="700" b="0" i="0" u="none" strike="noStrike" cap="none">
              <a:solidFill>
                <a:srgbClr val="000000"/>
              </a:solidFill>
              <a:latin typeface="Arial"/>
              <a:ea typeface="Arial"/>
              <a:cs typeface="Arial"/>
              <a:sym typeface="Arial"/>
            </a:endParaRPr>
          </a:p>
        </p:txBody>
      </p:sp>
      <p:sp>
        <p:nvSpPr>
          <p:cNvPr id="126" name="Google Shape;126;p17"/>
          <p:cNvSpPr txBox="1"/>
          <p:nvPr/>
        </p:nvSpPr>
        <p:spPr>
          <a:xfrm>
            <a:off x="10371282" y="6153150"/>
            <a:ext cx="1252983" cy="177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Poppins"/>
              <a:buNone/>
            </a:pPr>
            <a:r>
              <a:rPr lang="en-US" sz="1000" b="0" i="0" u="none" strike="noStrike" cap="none">
                <a:solidFill>
                  <a:srgbClr val="FFFFFF"/>
                </a:solidFill>
                <a:latin typeface="Poppins"/>
                <a:ea typeface="Poppins"/>
                <a:cs typeface="Poppins"/>
                <a:sym typeface="Poppins"/>
              </a:rPr>
              <a:t>info@midcamp.org</a:t>
            </a:r>
            <a:endParaRPr sz="700" b="0" i="0" u="none" strike="noStrike" cap="none">
              <a:solidFill>
                <a:srgbClr val="000000"/>
              </a:solidFill>
              <a:latin typeface="Arial"/>
              <a:ea typeface="Arial"/>
              <a:cs typeface="Arial"/>
              <a:sym typeface="Arial"/>
            </a:endParaRPr>
          </a:p>
        </p:txBody>
      </p:sp>
      <p:sp>
        <p:nvSpPr>
          <p:cNvPr id="127" name="Google Shape;127;p17"/>
          <p:cNvSpPr txBox="1">
            <a:spLocks noGrp="1"/>
          </p:cNvSpPr>
          <p:nvPr>
            <p:ph type="sldNum" idx="12"/>
          </p:nvPr>
        </p:nvSpPr>
        <p:spPr>
          <a:xfrm>
            <a:off x="5979516" y="6540500"/>
            <a:ext cx="226619" cy="230530"/>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
        <p:nvSpPr>
          <p:cNvPr id="128" name="Google Shape;128;p17"/>
          <p:cNvSpPr txBox="1"/>
          <p:nvPr/>
        </p:nvSpPr>
        <p:spPr>
          <a:xfrm>
            <a:off x="4601975" y="6153150"/>
            <a:ext cx="2981700" cy="17775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Poppins"/>
              <a:buNone/>
            </a:pPr>
            <a:r>
              <a:rPr lang="en-US" sz="1000" b="0" i="0" u="none" strike="noStrike" cap="none">
                <a:solidFill>
                  <a:srgbClr val="FFFFFF"/>
                </a:solidFill>
                <a:latin typeface="Poppins"/>
                <a:ea typeface="Poppins"/>
                <a:cs typeface="Poppins"/>
                <a:sym typeface="Poppins"/>
              </a:rPr>
              <a:t>MidCamp /*Midwest Drupal Camp*/ 202</a:t>
            </a:r>
            <a:r>
              <a:rPr lang="en-US" sz="1000">
                <a:solidFill>
                  <a:srgbClr val="FFFFFF"/>
                </a:solidFill>
                <a:latin typeface="Poppins"/>
                <a:ea typeface="Poppins"/>
                <a:cs typeface="Poppins"/>
                <a:sym typeface="Poppins"/>
              </a:rPr>
              <a:t>3</a:t>
            </a:r>
            <a:endParaRPr sz="7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445797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Section Title - Purple copy 3">
  <p:cSld name="Section Title - Purple copy 3">
    <p:spTree>
      <p:nvGrpSpPr>
        <p:cNvPr id="1" name="Shape 129"/>
        <p:cNvGrpSpPr/>
        <p:nvPr/>
      </p:nvGrpSpPr>
      <p:grpSpPr>
        <a:xfrm>
          <a:off x="0" y="0"/>
          <a:ext cx="0" cy="0"/>
          <a:chOff x="0" y="0"/>
          <a:chExt cx="0" cy="0"/>
        </a:xfrm>
      </p:grpSpPr>
      <p:sp>
        <p:nvSpPr>
          <p:cNvPr id="130" name="Google Shape;130;p18"/>
          <p:cNvSpPr/>
          <p:nvPr/>
        </p:nvSpPr>
        <p:spPr>
          <a:xfrm>
            <a:off x="0" y="0"/>
            <a:ext cx="12192001" cy="6858000"/>
          </a:xfrm>
          <a:prstGeom prst="rect">
            <a:avLst/>
          </a:prstGeom>
          <a:solidFill>
            <a:srgbClr val="0961A5"/>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1600" b="0" i="0" u="none" strike="noStrike" cap="none">
              <a:solidFill>
                <a:srgbClr val="FFFFFF"/>
              </a:solidFill>
              <a:latin typeface="Helvetica Neue"/>
              <a:ea typeface="Helvetica Neue"/>
              <a:cs typeface="Helvetica Neue"/>
              <a:sym typeface="Helvetica Neue"/>
            </a:endParaRPr>
          </a:p>
        </p:txBody>
      </p:sp>
      <p:pic>
        <p:nvPicPr>
          <p:cNvPr id="131" name="Google Shape;131;p18" descr="Image"/>
          <p:cNvPicPr preferRelativeResize="0"/>
          <p:nvPr/>
        </p:nvPicPr>
        <p:blipFill rotWithShape="1">
          <a:blip r:embed="rId2">
            <a:alphaModFix amt="33000"/>
          </a:blip>
          <a:srcRect/>
          <a:stretch/>
        </p:blipFill>
        <p:spPr>
          <a:xfrm rot="5688933">
            <a:off x="-2821062" y="4939714"/>
            <a:ext cx="5350023" cy="1362410"/>
          </a:xfrm>
          <a:prstGeom prst="rect">
            <a:avLst/>
          </a:prstGeom>
          <a:noFill/>
          <a:ln>
            <a:noFill/>
          </a:ln>
        </p:spPr>
      </p:pic>
      <p:pic>
        <p:nvPicPr>
          <p:cNvPr id="132" name="Google Shape;132;p18" descr="Image"/>
          <p:cNvPicPr preferRelativeResize="0"/>
          <p:nvPr/>
        </p:nvPicPr>
        <p:blipFill rotWithShape="1">
          <a:blip r:embed="rId2">
            <a:alphaModFix amt="33000"/>
          </a:blip>
          <a:srcRect/>
          <a:stretch/>
        </p:blipFill>
        <p:spPr>
          <a:xfrm rot="-313130">
            <a:off x="503581" y="-681205"/>
            <a:ext cx="5350023" cy="1362409"/>
          </a:xfrm>
          <a:prstGeom prst="rect">
            <a:avLst/>
          </a:prstGeom>
          <a:noFill/>
          <a:ln>
            <a:noFill/>
          </a:ln>
        </p:spPr>
      </p:pic>
      <p:sp>
        <p:nvSpPr>
          <p:cNvPr id="133" name="Google Shape;133;p18"/>
          <p:cNvSpPr txBox="1"/>
          <p:nvPr/>
        </p:nvSpPr>
        <p:spPr>
          <a:xfrm>
            <a:off x="11560764" y="6153150"/>
            <a:ext cx="63501" cy="177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Poppins"/>
              <a:buNone/>
            </a:pPr>
            <a:r>
              <a:rPr lang="en-US" sz="1000" b="0" i="0" u="sng" strike="noStrike" cap="none">
                <a:solidFill>
                  <a:schemeClr val="hlink"/>
                </a:solidFill>
                <a:latin typeface="Poppins"/>
                <a:ea typeface="Poppins"/>
                <a:cs typeface="Poppins"/>
                <a:sym typeface="Poppins"/>
                <a:hlinkClick r:id="rId3"/>
              </a:rPr>
              <a:t> </a:t>
            </a:r>
            <a:endParaRPr sz="700" b="0" i="0" u="none" strike="noStrike" cap="none">
              <a:solidFill>
                <a:srgbClr val="000000"/>
              </a:solidFill>
              <a:latin typeface="Arial"/>
              <a:ea typeface="Arial"/>
              <a:cs typeface="Arial"/>
              <a:sym typeface="Arial"/>
            </a:endParaRPr>
          </a:p>
        </p:txBody>
      </p:sp>
      <p:sp>
        <p:nvSpPr>
          <p:cNvPr id="134" name="Google Shape;134;p18"/>
          <p:cNvSpPr txBox="1"/>
          <p:nvPr/>
        </p:nvSpPr>
        <p:spPr>
          <a:xfrm>
            <a:off x="566899" y="6153150"/>
            <a:ext cx="871221" cy="17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2000"/>
              <a:buFont typeface="Poppins"/>
              <a:buNone/>
            </a:pPr>
            <a:r>
              <a:rPr lang="en-US" sz="1000" b="0" i="0" u="none" strike="noStrike" cap="none">
                <a:solidFill>
                  <a:srgbClr val="FFFFFF"/>
                </a:solidFill>
                <a:latin typeface="Poppins"/>
                <a:ea typeface="Poppins"/>
                <a:cs typeface="Poppins"/>
                <a:sym typeface="Poppins"/>
              </a:rPr>
              <a:t>midcamp.org</a:t>
            </a:r>
            <a:endParaRPr sz="700" b="0" i="0" u="none" strike="noStrike" cap="none">
              <a:solidFill>
                <a:srgbClr val="000000"/>
              </a:solidFill>
              <a:latin typeface="Arial"/>
              <a:ea typeface="Arial"/>
              <a:cs typeface="Arial"/>
              <a:sym typeface="Arial"/>
            </a:endParaRPr>
          </a:p>
        </p:txBody>
      </p:sp>
      <p:sp>
        <p:nvSpPr>
          <p:cNvPr id="135" name="Google Shape;135;p18"/>
          <p:cNvSpPr txBox="1"/>
          <p:nvPr/>
        </p:nvSpPr>
        <p:spPr>
          <a:xfrm>
            <a:off x="10371282" y="6153150"/>
            <a:ext cx="1252983" cy="177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Poppins"/>
              <a:buNone/>
            </a:pPr>
            <a:r>
              <a:rPr lang="en-US" sz="1000" b="0" i="0" u="none" strike="noStrike" cap="none">
                <a:solidFill>
                  <a:srgbClr val="FFFFFF"/>
                </a:solidFill>
                <a:latin typeface="Poppins"/>
                <a:ea typeface="Poppins"/>
                <a:cs typeface="Poppins"/>
                <a:sym typeface="Poppins"/>
              </a:rPr>
              <a:t>info@midcamp.org</a:t>
            </a:r>
            <a:endParaRPr sz="700" b="0" i="0" u="none" strike="noStrike" cap="none">
              <a:solidFill>
                <a:srgbClr val="000000"/>
              </a:solidFill>
              <a:latin typeface="Arial"/>
              <a:ea typeface="Arial"/>
              <a:cs typeface="Arial"/>
              <a:sym typeface="Arial"/>
            </a:endParaRPr>
          </a:p>
        </p:txBody>
      </p:sp>
      <p:sp>
        <p:nvSpPr>
          <p:cNvPr id="136" name="Google Shape;136;p18"/>
          <p:cNvSpPr txBox="1">
            <a:spLocks noGrp="1"/>
          </p:cNvSpPr>
          <p:nvPr>
            <p:ph type="sldNum" idx="12"/>
          </p:nvPr>
        </p:nvSpPr>
        <p:spPr>
          <a:xfrm>
            <a:off x="5979516" y="6540500"/>
            <a:ext cx="226619" cy="230530"/>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
        <p:nvSpPr>
          <p:cNvPr id="137" name="Google Shape;137;p18"/>
          <p:cNvSpPr txBox="1"/>
          <p:nvPr/>
        </p:nvSpPr>
        <p:spPr>
          <a:xfrm>
            <a:off x="4601975" y="6153150"/>
            <a:ext cx="2981700" cy="17775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Poppins"/>
              <a:buNone/>
            </a:pPr>
            <a:r>
              <a:rPr lang="en-US" sz="1000" b="0" i="0" u="none" strike="noStrike" cap="none">
                <a:solidFill>
                  <a:srgbClr val="FFFFFF"/>
                </a:solidFill>
                <a:latin typeface="Poppins"/>
                <a:ea typeface="Poppins"/>
                <a:cs typeface="Poppins"/>
                <a:sym typeface="Poppins"/>
              </a:rPr>
              <a:t>MidCamp /*Midwest Drupal Camp*/ 202</a:t>
            </a:r>
            <a:r>
              <a:rPr lang="en-US" sz="1000">
                <a:solidFill>
                  <a:srgbClr val="FFFFFF"/>
                </a:solidFill>
                <a:latin typeface="Poppins"/>
                <a:ea typeface="Poppins"/>
                <a:cs typeface="Poppins"/>
                <a:sym typeface="Poppins"/>
              </a:rPr>
              <a:t>3</a:t>
            </a:r>
            <a:endParaRPr sz="7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31877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3BD1BC1-3DE2-7845-AF07-2C55CE2857F8}"/>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2552521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9E7E44CF-C4D3-F340-98E8-916FF1F886CE}"/>
              </a:ext>
            </a:extLst>
          </p:cNvPr>
          <p:cNvSpPr>
            <a:spLocks noGrp="1"/>
          </p:cNvSpPr>
          <p:nvPr>
            <p:ph type="pic" sz="quarter" idx="18"/>
          </p:nvPr>
        </p:nvSpPr>
        <p:spPr>
          <a:xfrm>
            <a:off x="14193520" y="7602525"/>
            <a:ext cx="5044439" cy="5851550"/>
          </a:xfrm>
          <a:prstGeom prst="rect">
            <a:avLst/>
          </a:prstGeom>
        </p:spPr>
      </p: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pic>
        <p:nvPicPr>
          <p:cNvPr id="8" name="Picture 7">
            <a:extLst>
              <a:ext uri="{FF2B5EF4-FFF2-40B4-BE49-F238E27FC236}">
                <a16:creationId xmlns:a16="http://schemas.microsoft.com/office/drawing/2014/main" id="{7A787CE9-636F-4702-BEE4-B44B0000105D}"/>
              </a:ext>
            </a:extLst>
          </p:cNvPr>
          <p:cNvPicPr>
            <a:picLocks noChangeAspect="1"/>
          </p:cNvPicPr>
          <p:nvPr userDrawn="1"/>
        </p:nvPicPr>
        <p:blipFill rotWithShape="1">
          <a:blip r:embed="rId3"/>
          <a:srcRect l="19630" r="12507"/>
          <a:stretch/>
        </p:blipFill>
        <p:spPr>
          <a:xfrm>
            <a:off x="5210907" y="0"/>
            <a:ext cx="6981093" cy="6858000"/>
          </a:xfrm>
          <a:prstGeom prst="rect">
            <a:avLst/>
          </a:prstGeom>
        </p:spPr>
      </p:pic>
      <p:cxnSp>
        <p:nvCxnSpPr>
          <p:cNvPr id="9" name="Straight Connector 8">
            <a:extLst>
              <a:ext uri="{FF2B5EF4-FFF2-40B4-BE49-F238E27FC236}">
                <a16:creationId xmlns:a16="http://schemas.microsoft.com/office/drawing/2014/main" id="{9443CA36-5E32-4267-B8D0-49E7B7C627FE}"/>
              </a:ext>
            </a:extLst>
          </p:cNvPr>
          <p:cNvCxnSpPr/>
          <p:nvPr userDrawn="1"/>
        </p:nvCxnSpPr>
        <p:spPr>
          <a:xfrm>
            <a:off x="923356" y="708512"/>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pic>
        <p:nvPicPr>
          <p:cNvPr id="12" name="Picture 11" descr="shutterstock_197903273.jpg">
            <a:extLst>
              <a:ext uri="{FF2B5EF4-FFF2-40B4-BE49-F238E27FC236}">
                <a16:creationId xmlns:a16="http://schemas.microsoft.com/office/drawing/2014/main" id="{1FDDB62F-5776-48BD-AB00-840476B8ED1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5210906" y="0"/>
            <a:ext cx="6981093" cy="6850626"/>
          </a:xfrm>
          <a:prstGeom prst="rect">
            <a:avLst/>
          </a:prstGeom>
        </p:spPr>
      </p:pic>
    </p:spTree>
    <p:extLst>
      <p:ext uri="{BB962C8B-B14F-4D97-AF65-F5344CB8AC3E}">
        <p14:creationId xmlns:p14="http://schemas.microsoft.com/office/powerpoint/2010/main" val="670439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F8FBE8-62AC-425A-ACA7-1BDA9388DB45}"/>
              </a:ext>
            </a:extLst>
          </p:cNvPr>
          <p:cNvPicPr>
            <a:picLocks noChangeAspect="1"/>
          </p:cNvPicPr>
          <p:nvPr userDrawn="1"/>
        </p:nvPicPr>
        <p:blipFill rotWithShape="1">
          <a:blip r:embed="rId2"/>
          <a:srcRect l="30146" t="-1972" r="6434" b="1"/>
          <a:stretch/>
        </p:blipFill>
        <p:spPr>
          <a:xfrm>
            <a:off x="5522976" y="-149864"/>
            <a:ext cx="6669024" cy="7007864"/>
          </a:xfrm>
          <a:prstGeom prst="rect">
            <a:avLst/>
          </a:prstGeom>
        </p:spPr>
      </p:pic>
      <p:cxnSp>
        <p:nvCxnSpPr>
          <p:cNvPr id="7" name="Straight Connector 6">
            <a:extLst>
              <a:ext uri="{FF2B5EF4-FFF2-40B4-BE49-F238E27FC236}">
                <a16:creationId xmlns:a16="http://schemas.microsoft.com/office/drawing/2014/main" id="{ED3D587D-4AC9-4242-B311-2897192A56B8}"/>
              </a:ext>
            </a:extLst>
          </p:cNvPr>
          <p:cNvCxnSpPr/>
          <p:nvPr userDrawn="1"/>
        </p:nvCxnSpPr>
        <p:spPr>
          <a:xfrm>
            <a:off x="818645" y="2914189"/>
            <a:ext cx="1192923" cy="0"/>
          </a:xfrm>
          <a:prstGeom prst="line">
            <a:avLst/>
          </a:prstGeom>
          <a:ln w="69850">
            <a:solidFill>
              <a:srgbClr val="FF66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ED97B33-C9E3-4EE7-9A31-0C7FC252B630}"/>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9" name="Picture 8" descr="Twitter_Orange.png">
            <a:extLst>
              <a:ext uri="{FF2B5EF4-FFF2-40B4-BE49-F238E27FC236}">
                <a16:creationId xmlns:a16="http://schemas.microsoft.com/office/drawing/2014/main" id="{C427A0DE-B343-424D-9480-BF40C3D483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pic>
        <p:nvPicPr>
          <p:cNvPr id="11" name="Picture 10">
            <a:extLst>
              <a:ext uri="{FF2B5EF4-FFF2-40B4-BE49-F238E27FC236}">
                <a16:creationId xmlns:a16="http://schemas.microsoft.com/office/drawing/2014/main" id="{CFBCD0B3-38F3-434C-8FCD-A497483DDDC4}"/>
              </a:ext>
            </a:extLst>
          </p:cNvPr>
          <p:cNvPicPr>
            <a:picLocks noChangeAspect="1"/>
          </p:cNvPicPr>
          <p:nvPr userDrawn="1"/>
        </p:nvPicPr>
        <p:blipFill rotWithShape="1">
          <a:blip r:embed="rId4"/>
          <a:srcRect l="23437"/>
          <a:stretch/>
        </p:blipFill>
        <p:spPr>
          <a:xfrm>
            <a:off x="5522976" y="-42335"/>
            <a:ext cx="7928240" cy="6910649"/>
          </a:xfrm>
          <a:prstGeom prst="rect">
            <a:avLst/>
          </a:prstGeom>
        </p:spPr>
      </p:pic>
    </p:spTree>
    <p:extLst>
      <p:ext uri="{BB962C8B-B14F-4D97-AF65-F5344CB8AC3E}">
        <p14:creationId xmlns:p14="http://schemas.microsoft.com/office/powerpoint/2010/main" val="2296363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theme" Target="../theme/theme1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2.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3.xml"/><Relationship Id="rId7"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2.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1.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43.xml"/><Relationship Id="rId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2.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image" Target="../media/image1.png"/><Relationship Id="rId5" Type="http://schemas.openxmlformats.org/officeDocument/2006/relationships/slideLayout" Target="../slideLayouts/slideLayout48.xml"/><Relationship Id="rId10" Type="http://schemas.openxmlformats.org/officeDocument/2006/relationships/theme" Target="../theme/theme9.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13A64D-7FFB-BE49-BF12-7B56D36E5C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99833-5507-6D4D-BEAB-7F8F06B46A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789008-11D3-514E-9BDC-1EE581BF2D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C42E4-C94E-034E-B1CB-1E765C34D908}" type="datetimeFigureOut">
              <a:rPr lang="en-US" smtClean="0"/>
              <a:t>4/27/2023</a:t>
            </a:fld>
            <a:endParaRPr lang="en-US" dirty="0"/>
          </a:p>
        </p:txBody>
      </p:sp>
      <p:sp>
        <p:nvSpPr>
          <p:cNvPr id="5" name="Footer Placeholder 4">
            <a:extLst>
              <a:ext uri="{FF2B5EF4-FFF2-40B4-BE49-F238E27FC236}">
                <a16:creationId xmlns:a16="http://schemas.microsoft.com/office/drawing/2014/main" id="{16FBB10C-FBCF-2144-8F08-549DE6B31E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B63EF26-0F88-A44B-AA1E-7D0C0D5B28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D9C83-CD24-0842-B6CC-914DB33C7B15}" type="slidenum">
              <a:rPr lang="en-US" smtClean="0"/>
              <a:t>‹#›</a:t>
            </a:fld>
            <a:endParaRPr lang="en-US" dirty="0"/>
          </a:p>
        </p:txBody>
      </p:sp>
      <p:pic>
        <p:nvPicPr>
          <p:cNvPr id="7" name="Picture 6">
            <a:extLst>
              <a:ext uri="{FF2B5EF4-FFF2-40B4-BE49-F238E27FC236}">
                <a16:creationId xmlns:a16="http://schemas.microsoft.com/office/drawing/2014/main" id="{3DC72521-8E14-4D3B-B31A-E09F9E805685}"/>
              </a:ext>
            </a:extLst>
          </p:cNvPr>
          <p:cNvPicPr>
            <a:picLocks noChangeAspect="1"/>
          </p:cNvPicPr>
          <p:nvPr userDrawn="1"/>
        </p:nvPicPr>
        <p:blipFill>
          <a:blip r:embed="rId14"/>
          <a:stretch>
            <a:fillRect/>
          </a:stretch>
        </p:blipFill>
        <p:spPr>
          <a:xfrm>
            <a:off x="10075826" y="6033155"/>
            <a:ext cx="1893054" cy="694791"/>
          </a:xfrm>
          <a:prstGeom prst="rect">
            <a:avLst/>
          </a:prstGeom>
        </p:spPr>
      </p:pic>
      <p:sp>
        <p:nvSpPr>
          <p:cNvPr id="8" name="Rectangle 7">
            <a:extLst>
              <a:ext uri="{FF2B5EF4-FFF2-40B4-BE49-F238E27FC236}">
                <a16:creationId xmlns:a16="http://schemas.microsoft.com/office/drawing/2014/main" id="{0A414B9D-E47D-432B-8E22-B8DE182E5163}"/>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10" name="Picture 9" descr="Twitter_Orange.png">
            <a:extLst>
              <a:ext uri="{FF2B5EF4-FFF2-40B4-BE49-F238E27FC236}">
                <a16:creationId xmlns:a16="http://schemas.microsoft.com/office/drawing/2014/main" id="{AFE123B8-C411-44BB-8FAB-9DBF0411833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
        <p:nvSpPr>
          <p:cNvPr id="9" name="TextBox 8">
            <a:extLst>
              <a:ext uri="{FF2B5EF4-FFF2-40B4-BE49-F238E27FC236}">
                <a16:creationId xmlns:a16="http://schemas.microsoft.com/office/drawing/2014/main" id="{D1828F77-F348-1C9D-AEA5-29384B41D180}"/>
              </a:ext>
            </a:extLst>
          </p:cNvPr>
          <p:cNvSpPr txBox="1"/>
          <p:nvPr userDrawn="1"/>
        </p:nvSpPr>
        <p:spPr>
          <a:xfrm>
            <a:off x="2249149" y="6202160"/>
            <a:ext cx="2418101" cy="338554"/>
          </a:xfrm>
          <a:prstGeom prst="rect">
            <a:avLst/>
          </a:prstGeom>
          <a:noFill/>
        </p:spPr>
        <p:txBody>
          <a:bodyPr wrap="square" rtlCol="0">
            <a:spAutoFit/>
          </a:bodyPr>
          <a:lstStyle/>
          <a:p>
            <a:pPr marL="0" indent="0" algn="r">
              <a:buNone/>
            </a:pPr>
            <a:r>
              <a:rPr lang="en-US" sz="1600" b="0" dirty="0">
                <a:solidFill>
                  <a:srgbClr val="E65225"/>
                </a:solidFill>
                <a:latin typeface="Proxima Nova" panose="02000506030000020004"/>
              </a:rPr>
              <a:t>http://</a:t>
            </a:r>
            <a:r>
              <a:rPr lang="en-AU" sz="1600" b="0" i="0" u="none" kern="1200" dirty="0">
                <a:solidFill>
                  <a:srgbClr val="E65225"/>
                </a:solidFill>
                <a:effectLst/>
                <a:latin typeface="Proxima Nova Semibold" panose="02000506030000020004" pitchFamily="2" charset="0"/>
                <a:ea typeface="+mn-ea"/>
                <a:cs typeface="+mn-cs"/>
              </a:rPr>
              <a:t>pz.tt/mobile23</a:t>
            </a:r>
            <a:endParaRPr lang="en-US" sz="1600" b="0" i="0" u="none" dirty="0">
              <a:solidFill>
                <a:srgbClr val="E65225"/>
              </a:solidFill>
              <a:latin typeface="Proxima Nova Semibold" panose="02000506030000020004" pitchFamily="2" charset="0"/>
            </a:endParaRPr>
          </a:p>
        </p:txBody>
      </p:sp>
    </p:spTree>
    <p:extLst>
      <p:ext uri="{BB962C8B-B14F-4D97-AF65-F5344CB8AC3E}">
        <p14:creationId xmlns:p14="http://schemas.microsoft.com/office/powerpoint/2010/main" val="874504406"/>
      </p:ext>
    </p:extLst>
  </p:cSld>
  <p:clrMap bg1="lt1" tx1="dk1" bg2="lt2" tx2="dk2" accent1="accent1" accent2="accent2" accent3="accent3" accent4="accent4" accent5="accent5" accent6="accent6" hlink="hlink" folHlink="folHlink"/>
  <p:sldLayoutIdLst>
    <p:sldLayoutId id="2147483665" r:id="rId1"/>
    <p:sldLayoutId id="2147483707" r:id="rId2"/>
    <p:sldLayoutId id="2147483651" r:id="rId3"/>
    <p:sldLayoutId id="2147483704" r:id="rId4"/>
    <p:sldLayoutId id="2147483655" r:id="rId5"/>
    <p:sldLayoutId id="2147483701" r:id="rId6"/>
    <p:sldLayoutId id="2147483664" r:id="rId7"/>
    <p:sldLayoutId id="2147483713" r:id="rId8"/>
    <p:sldLayoutId id="2147483708" r:id="rId9"/>
    <p:sldLayoutId id="2147483696" r:id="rId10"/>
    <p:sldLayoutId id="2147483697" r:id="rId11"/>
    <p:sldLayoutId id="214748381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89000" y="1149350"/>
            <a:ext cx="10414050" cy="2324100"/>
          </a:xfrm>
          <a:prstGeom prst="rect">
            <a:avLst/>
          </a:prstGeom>
          <a:noFill/>
          <a:ln>
            <a:noFill/>
          </a:ln>
        </p:spPr>
        <p:txBody>
          <a:bodyPr spcFirstLastPara="1" wrap="square" lIns="50800" tIns="50800" rIns="50800" bIns="50800" anchor="b" anchorCtr="0">
            <a:noAutofit/>
          </a:bodyPr>
          <a:lstStyle>
            <a:lvl1pPr marR="0" lvl="0"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1"/>
          <p:cNvSpPr txBox="1"/>
          <p:nvPr/>
        </p:nvSpPr>
        <p:spPr>
          <a:xfrm>
            <a:off x="4601975" y="6153150"/>
            <a:ext cx="2981700" cy="17775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Poppins"/>
              <a:buNone/>
            </a:pPr>
            <a:r>
              <a:rPr lang="en-US" sz="1000" b="0" i="0" u="none" strike="noStrike" cap="none">
                <a:solidFill>
                  <a:srgbClr val="FFFFFF"/>
                </a:solidFill>
                <a:latin typeface="Poppins"/>
                <a:ea typeface="Poppins"/>
                <a:cs typeface="Poppins"/>
                <a:sym typeface="Poppins"/>
              </a:rPr>
              <a:t>MidCamp /*Midwest Drupal Camp*/ 2020</a:t>
            </a:r>
            <a:endParaRPr sz="700" b="0" i="0" u="none" strike="noStrike" cap="none">
              <a:solidFill>
                <a:srgbClr val="000000"/>
              </a:solidFill>
              <a:latin typeface="Arial"/>
              <a:ea typeface="Arial"/>
              <a:cs typeface="Arial"/>
              <a:sym typeface="Arial"/>
            </a:endParaRPr>
          </a:p>
        </p:txBody>
      </p:sp>
      <p:sp>
        <p:nvSpPr>
          <p:cNvPr id="8" name="Google Shape;8;p1"/>
          <p:cNvSpPr txBox="1"/>
          <p:nvPr/>
        </p:nvSpPr>
        <p:spPr>
          <a:xfrm>
            <a:off x="10371282" y="6153150"/>
            <a:ext cx="1252983" cy="1778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Poppins"/>
              <a:buNone/>
            </a:pPr>
            <a:r>
              <a:rPr lang="en-US" sz="1000" b="0" i="0" u="none" strike="noStrike" cap="none">
                <a:solidFill>
                  <a:srgbClr val="FFFFFF"/>
                </a:solidFill>
                <a:latin typeface="Poppins"/>
                <a:ea typeface="Poppins"/>
                <a:cs typeface="Poppins"/>
                <a:sym typeface="Poppins"/>
              </a:rPr>
              <a:t>info@midcamp.org</a:t>
            </a:r>
            <a:endParaRPr sz="700" b="0" i="0" u="none" strike="noStrike" cap="none">
              <a:solidFill>
                <a:srgbClr val="000000"/>
              </a:solidFill>
              <a:latin typeface="Arial"/>
              <a:ea typeface="Arial"/>
              <a:cs typeface="Arial"/>
              <a:sym typeface="Arial"/>
            </a:endParaRPr>
          </a:p>
        </p:txBody>
      </p:sp>
      <p:sp>
        <p:nvSpPr>
          <p:cNvPr id="9" name="Google Shape;9;p1"/>
          <p:cNvSpPr txBox="1"/>
          <p:nvPr/>
        </p:nvSpPr>
        <p:spPr>
          <a:xfrm>
            <a:off x="566899" y="6153150"/>
            <a:ext cx="871221" cy="17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2000"/>
              <a:buFont typeface="Poppins"/>
              <a:buNone/>
            </a:pPr>
            <a:r>
              <a:rPr lang="en-US" sz="1000" b="0" i="0" u="none" strike="noStrike" cap="none">
                <a:solidFill>
                  <a:srgbClr val="FFFFFF"/>
                </a:solidFill>
                <a:latin typeface="Poppins"/>
                <a:ea typeface="Poppins"/>
                <a:cs typeface="Poppins"/>
                <a:sym typeface="Poppins"/>
              </a:rPr>
              <a:t>midcamp.org</a:t>
            </a:r>
            <a:endParaRPr sz="700" b="0" i="0" u="none" strike="noStrike" cap="none">
              <a:solidFill>
                <a:srgbClr val="000000"/>
              </a:solidFill>
              <a:latin typeface="Arial"/>
              <a:ea typeface="Arial"/>
              <a:cs typeface="Arial"/>
              <a:sym typeface="Arial"/>
            </a:endParaRPr>
          </a:p>
        </p:txBody>
      </p:sp>
      <p:sp>
        <p:nvSpPr>
          <p:cNvPr id="10" name="Google Shape;10;p1"/>
          <p:cNvSpPr txBox="1">
            <a:spLocks noGrp="1"/>
          </p:cNvSpPr>
          <p:nvPr>
            <p:ph type="body" idx="1"/>
          </p:nvPr>
        </p:nvSpPr>
        <p:spPr>
          <a:xfrm>
            <a:off x="889000" y="3536950"/>
            <a:ext cx="10414000" cy="793750"/>
          </a:xfrm>
          <a:prstGeom prst="rect">
            <a:avLst/>
          </a:prstGeom>
          <a:noFill/>
          <a:ln>
            <a:noFill/>
          </a:ln>
        </p:spPr>
        <p:txBody>
          <a:bodyPr spcFirstLastPara="1" wrap="square" lIns="50800" tIns="50800" rIns="50800" bIns="50800" anchor="t" anchorCtr="0">
            <a:noAutofit/>
          </a:bodyPr>
          <a:lstStyle>
            <a:lvl1pPr marL="457200" marR="0" lvl="0" indent="-228600" algn="ctr" rtl="0">
              <a:lnSpc>
                <a:spcPct val="100000"/>
              </a:lnSpc>
              <a:spcBef>
                <a:spcPts val="0"/>
              </a:spcBef>
              <a:spcAft>
                <a:spcPts val="0"/>
              </a:spcAft>
              <a:buClr>
                <a:srgbClr val="000000"/>
              </a:buClr>
              <a:buSzPts val="5400"/>
              <a:buFont typeface="Helvetica Neue"/>
              <a:buNone/>
              <a:defRPr sz="5400" b="0" i="0" u="none" strike="noStrike" cap="none">
                <a:solidFill>
                  <a:srgbClr val="000000"/>
                </a:solidFill>
                <a:latin typeface="Helvetica Neue"/>
                <a:ea typeface="Helvetica Neue"/>
                <a:cs typeface="Helvetica Neue"/>
                <a:sym typeface="Helvetica Neue"/>
              </a:defRPr>
            </a:lvl1pPr>
            <a:lvl2pPr marL="914400" marR="0" lvl="1" indent="-228600" algn="ctr" rtl="0">
              <a:lnSpc>
                <a:spcPct val="100000"/>
              </a:lnSpc>
              <a:spcBef>
                <a:spcPts val="0"/>
              </a:spcBef>
              <a:spcAft>
                <a:spcPts val="0"/>
              </a:spcAft>
              <a:buClr>
                <a:srgbClr val="000000"/>
              </a:buClr>
              <a:buSzPts val="5400"/>
              <a:buFont typeface="Helvetica Neue"/>
              <a:buNone/>
              <a:defRPr sz="5400" b="0" i="0" u="none" strike="noStrike" cap="none">
                <a:solidFill>
                  <a:srgbClr val="000000"/>
                </a:solidFill>
                <a:latin typeface="Helvetica Neue"/>
                <a:ea typeface="Helvetica Neue"/>
                <a:cs typeface="Helvetica Neue"/>
                <a:sym typeface="Helvetica Neue"/>
              </a:defRPr>
            </a:lvl2pPr>
            <a:lvl3pPr marL="1371600" marR="0" lvl="2" indent="-228600" algn="ctr" rtl="0">
              <a:lnSpc>
                <a:spcPct val="100000"/>
              </a:lnSpc>
              <a:spcBef>
                <a:spcPts val="0"/>
              </a:spcBef>
              <a:spcAft>
                <a:spcPts val="0"/>
              </a:spcAft>
              <a:buClr>
                <a:srgbClr val="000000"/>
              </a:buClr>
              <a:buSzPts val="5400"/>
              <a:buFont typeface="Helvetica Neue"/>
              <a:buNone/>
              <a:defRPr sz="5400" b="0" i="0" u="none" strike="noStrike" cap="none">
                <a:solidFill>
                  <a:srgbClr val="000000"/>
                </a:solidFill>
                <a:latin typeface="Helvetica Neue"/>
                <a:ea typeface="Helvetica Neue"/>
                <a:cs typeface="Helvetica Neue"/>
                <a:sym typeface="Helvetica Neue"/>
              </a:defRPr>
            </a:lvl3pPr>
            <a:lvl4pPr marL="1828800" marR="0" lvl="3" indent="-228600" algn="ctr" rtl="0">
              <a:lnSpc>
                <a:spcPct val="100000"/>
              </a:lnSpc>
              <a:spcBef>
                <a:spcPts val="0"/>
              </a:spcBef>
              <a:spcAft>
                <a:spcPts val="0"/>
              </a:spcAft>
              <a:buClr>
                <a:srgbClr val="000000"/>
              </a:buClr>
              <a:buSzPts val="5400"/>
              <a:buFont typeface="Helvetica Neue"/>
              <a:buNone/>
              <a:defRPr sz="5400" b="0" i="0" u="none" strike="noStrike" cap="none">
                <a:solidFill>
                  <a:srgbClr val="000000"/>
                </a:solidFill>
                <a:latin typeface="Helvetica Neue"/>
                <a:ea typeface="Helvetica Neue"/>
                <a:cs typeface="Helvetica Neue"/>
                <a:sym typeface="Helvetica Neue"/>
              </a:defRPr>
            </a:lvl4pPr>
            <a:lvl5pPr marL="2286000" marR="0" lvl="4" indent="-228600" algn="ctr" rtl="0">
              <a:lnSpc>
                <a:spcPct val="100000"/>
              </a:lnSpc>
              <a:spcBef>
                <a:spcPts val="0"/>
              </a:spcBef>
              <a:spcAft>
                <a:spcPts val="0"/>
              </a:spcAft>
              <a:buClr>
                <a:srgbClr val="000000"/>
              </a:buClr>
              <a:buSzPts val="5400"/>
              <a:buFont typeface="Helvetica Neue"/>
              <a:buNone/>
              <a:defRPr sz="5400" b="0" i="0" u="none" strike="noStrike" cap="none">
                <a:solidFill>
                  <a:srgbClr val="000000"/>
                </a:solidFill>
                <a:latin typeface="Helvetica Neue"/>
                <a:ea typeface="Helvetica Neue"/>
                <a:cs typeface="Helvetica Neue"/>
                <a:sym typeface="Helvetica Neue"/>
              </a:defRPr>
            </a:lvl5pPr>
            <a:lvl6pPr marL="2743200" marR="0" lvl="5" indent="-228600" algn="ctr" rtl="0">
              <a:lnSpc>
                <a:spcPct val="100000"/>
              </a:lnSpc>
              <a:spcBef>
                <a:spcPts val="0"/>
              </a:spcBef>
              <a:spcAft>
                <a:spcPts val="0"/>
              </a:spcAft>
              <a:buClr>
                <a:srgbClr val="000000"/>
              </a:buClr>
              <a:buSzPts val="5400"/>
              <a:buFont typeface="Helvetica Neue"/>
              <a:buNone/>
              <a:defRPr sz="5400" b="0" i="0" u="none" strike="noStrike" cap="none">
                <a:solidFill>
                  <a:srgbClr val="000000"/>
                </a:solidFill>
                <a:latin typeface="Helvetica Neue"/>
                <a:ea typeface="Helvetica Neue"/>
                <a:cs typeface="Helvetica Neue"/>
                <a:sym typeface="Helvetica Neue"/>
              </a:defRPr>
            </a:lvl6pPr>
            <a:lvl7pPr marL="3200400" marR="0" lvl="6" indent="-228600" algn="ctr" rtl="0">
              <a:lnSpc>
                <a:spcPct val="100000"/>
              </a:lnSpc>
              <a:spcBef>
                <a:spcPts val="0"/>
              </a:spcBef>
              <a:spcAft>
                <a:spcPts val="0"/>
              </a:spcAft>
              <a:buClr>
                <a:srgbClr val="000000"/>
              </a:buClr>
              <a:buSzPts val="5400"/>
              <a:buFont typeface="Helvetica Neue"/>
              <a:buNone/>
              <a:defRPr sz="5400" b="0" i="0" u="none" strike="noStrike" cap="none">
                <a:solidFill>
                  <a:srgbClr val="000000"/>
                </a:solidFill>
                <a:latin typeface="Helvetica Neue"/>
                <a:ea typeface="Helvetica Neue"/>
                <a:cs typeface="Helvetica Neue"/>
                <a:sym typeface="Helvetica Neue"/>
              </a:defRPr>
            </a:lvl7pPr>
            <a:lvl8pPr marL="3657600" marR="0" lvl="7" indent="-228600" algn="ctr" rtl="0">
              <a:lnSpc>
                <a:spcPct val="100000"/>
              </a:lnSpc>
              <a:spcBef>
                <a:spcPts val="0"/>
              </a:spcBef>
              <a:spcAft>
                <a:spcPts val="0"/>
              </a:spcAft>
              <a:buClr>
                <a:srgbClr val="000000"/>
              </a:buClr>
              <a:buSzPts val="5400"/>
              <a:buFont typeface="Helvetica Neue"/>
              <a:buNone/>
              <a:defRPr sz="5400" b="0" i="0" u="none" strike="noStrike" cap="none">
                <a:solidFill>
                  <a:srgbClr val="000000"/>
                </a:solidFill>
                <a:latin typeface="Helvetica Neue"/>
                <a:ea typeface="Helvetica Neue"/>
                <a:cs typeface="Helvetica Neue"/>
                <a:sym typeface="Helvetica Neue"/>
              </a:defRPr>
            </a:lvl8pPr>
            <a:lvl9pPr marL="4114800" marR="0" lvl="8" indent="-228600" algn="ctr" rtl="0">
              <a:lnSpc>
                <a:spcPct val="100000"/>
              </a:lnSpc>
              <a:spcBef>
                <a:spcPts val="0"/>
              </a:spcBef>
              <a:spcAft>
                <a:spcPts val="0"/>
              </a:spcAft>
              <a:buClr>
                <a:srgbClr val="000000"/>
              </a:buClr>
              <a:buSzPts val="5400"/>
              <a:buFont typeface="Helvetica Neue"/>
              <a:buNone/>
              <a:defRPr sz="5400" b="0" i="0" u="none" strike="noStrike" cap="none">
                <a:solidFill>
                  <a:srgbClr val="000000"/>
                </a:solidFill>
                <a:latin typeface="Helvetica Neue"/>
                <a:ea typeface="Helvetica Neue"/>
                <a:cs typeface="Helvetica Neue"/>
                <a:sym typeface="Helvetica Neue"/>
              </a:defRPr>
            </a:lvl9pPr>
          </a:lstStyle>
          <a:p>
            <a:endParaRPr/>
          </a:p>
        </p:txBody>
      </p:sp>
      <p:sp>
        <p:nvSpPr>
          <p:cNvPr id="11" name="Google Shape;11;p1"/>
          <p:cNvSpPr txBox="1">
            <a:spLocks noGrp="1"/>
          </p:cNvSpPr>
          <p:nvPr>
            <p:ph type="sldNum" idx="12"/>
          </p:nvPr>
        </p:nvSpPr>
        <p:spPr>
          <a:xfrm>
            <a:off x="5979516" y="6540500"/>
            <a:ext cx="226619" cy="23053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sz="700">
              <a:latin typeface="Arial"/>
              <a:ea typeface="Arial"/>
              <a:cs typeface="Arial"/>
              <a:sym typeface="Arial"/>
            </a:endParaRPr>
          </a:p>
        </p:txBody>
      </p:sp>
    </p:spTree>
    <p:extLst>
      <p:ext uri="{BB962C8B-B14F-4D97-AF65-F5344CB8AC3E}">
        <p14:creationId xmlns:p14="http://schemas.microsoft.com/office/powerpoint/2010/main" val="1645600041"/>
      </p:ext>
    </p:extLst>
  </p:cSld>
  <p:clrMap bg1="lt1" tx1="dk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397589-F6EC-43E1-B85C-6F88FBC650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8101D8-D025-415B-9F80-29BCEDC41E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A0C53B-6605-4BD0-8F37-C42B542F88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7EDD29-1EED-4516-B2DB-86E723DC52F5}" type="datetimeFigureOut">
              <a:rPr lang="en-US" smtClean="0"/>
              <a:t>4/27/2023</a:t>
            </a:fld>
            <a:endParaRPr lang="en-US" dirty="0"/>
          </a:p>
        </p:txBody>
      </p:sp>
      <p:sp>
        <p:nvSpPr>
          <p:cNvPr id="5" name="Footer Placeholder 4">
            <a:extLst>
              <a:ext uri="{FF2B5EF4-FFF2-40B4-BE49-F238E27FC236}">
                <a16:creationId xmlns:a16="http://schemas.microsoft.com/office/drawing/2014/main" id="{DCE07B79-3D04-4DFE-A47C-AB86D41EB9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0F91067-B95E-4E86-9786-296BE90A73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2003CA-433E-490B-B6D0-1102DFF2E5CC}" type="slidenum">
              <a:rPr lang="en-US" smtClean="0"/>
              <a:t>‹#›</a:t>
            </a:fld>
            <a:endParaRPr lang="en-US" dirty="0"/>
          </a:p>
        </p:txBody>
      </p:sp>
      <p:pic>
        <p:nvPicPr>
          <p:cNvPr id="7" name="Picture 6">
            <a:extLst>
              <a:ext uri="{FF2B5EF4-FFF2-40B4-BE49-F238E27FC236}">
                <a16:creationId xmlns:a16="http://schemas.microsoft.com/office/drawing/2014/main" id="{CD285EA9-C668-410C-B82B-CF8B5C91BF14}"/>
              </a:ext>
            </a:extLst>
          </p:cNvPr>
          <p:cNvPicPr>
            <a:picLocks noChangeAspect="1"/>
          </p:cNvPicPr>
          <p:nvPr userDrawn="1"/>
        </p:nvPicPr>
        <p:blipFill rotWithShape="1">
          <a:blip r:embed="rId3"/>
          <a:srcRect t="10072" r="1730" b="10071"/>
          <a:stretch/>
        </p:blipFill>
        <p:spPr>
          <a:xfrm>
            <a:off x="-4187265" y="0"/>
            <a:ext cx="8439225" cy="6858000"/>
          </a:xfrm>
          <a:prstGeom prst="rect">
            <a:avLst/>
          </a:prstGeom>
        </p:spPr>
      </p:pic>
      <p:cxnSp>
        <p:nvCxnSpPr>
          <p:cNvPr id="8" name="Straight Connector 7">
            <a:extLst>
              <a:ext uri="{FF2B5EF4-FFF2-40B4-BE49-F238E27FC236}">
                <a16:creationId xmlns:a16="http://schemas.microsoft.com/office/drawing/2014/main" id="{49C322E7-1E8A-4A33-8527-A06AFC5AFE22}"/>
              </a:ext>
            </a:extLst>
          </p:cNvPr>
          <p:cNvCxnSpPr/>
          <p:nvPr userDrawn="1"/>
        </p:nvCxnSpPr>
        <p:spPr>
          <a:xfrm>
            <a:off x="10314323" y="2652963"/>
            <a:ext cx="1192923" cy="0"/>
          </a:xfrm>
          <a:prstGeom prst="line">
            <a:avLst/>
          </a:prstGeom>
          <a:ln w="82550">
            <a:solidFill>
              <a:srgbClr val="E65225"/>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554663C-3F40-4EA5-8C42-9484DB615577}"/>
              </a:ext>
            </a:extLst>
          </p:cNvPr>
          <p:cNvPicPr>
            <a:picLocks noChangeAspect="1"/>
          </p:cNvPicPr>
          <p:nvPr userDrawn="1"/>
        </p:nvPicPr>
        <p:blipFill>
          <a:blip r:embed="rId4"/>
          <a:stretch>
            <a:fillRect/>
          </a:stretch>
        </p:blipFill>
        <p:spPr>
          <a:xfrm>
            <a:off x="9158191" y="5641465"/>
            <a:ext cx="2343640" cy="860166"/>
          </a:xfrm>
          <a:prstGeom prst="rect">
            <a:avLst/>
          </a:prstGeom>
        </p:spPr>
      </p:pic>
      <p:sp>
        <p:nvSpPr>
          <p:cNvPr id="10" name="Rectangle 9">
            <a:extLst>
              <a:ext uri="{FF2B5EF4-FFF2-40B4-BE49-F238E27FC236}">
                <a16:creationId xmlns:a16="http://schemas.microsoft.com/office/drawing/2014/main" id="{E871D6BB-64A8-4392-9E66-AD2E6A443954}"/>
              </a:ext>
            </a:extLst>
          </p:cNvPr>
          <p:cNvSpPr/>
          <p:nvPr userDrawn="1"/>
        </p:nvSpPr>
        <p:spPr>
          <a:xfrm>
            <a:off x="3999246" y="5782500"/>
            <a:ext cx="1890577" cy="338554"/>
          </a:xfrm>
          <a:prstGeom prst="rect">
            <a:avLst/>
          </a:prstGeom>
          <a:noFill/>
          <a:ln>
            <a:noFill/>
          </a:ln>
        </p:spPr>
        <p:txBody>
          <a:bodyPr wrap="square" lIns="91440" tIns="45720" rIns="91440" bIns="45720">
            <a:spAutoFit/>
          </a:bodyPr>
          <a:lstStyle/>
          <a:p>
            <a:pPr algn="just"/>
            <a:r>
              <a:rPr lang="en-AU" sz="1600" cap="none" spc="0" dirty="0">
                <a:ln w="12700">
                  <a:noFill/>
                  <a:prstDash val="solid"/>
                </a:ln>
                <a:solidFill>
                  <a:srgbClr val="E65225"/>
                </a:solidFill>
                <a:latin typeface="Proxima Nova Semibold"/>
                <a:cs typeface="Proxima Nova Semibold"/>
              </a:rPr>
              <a:t>@accessibilityoz</a:t>
            </a:r>
          </a:p>
        </p:txBody>
      </p:sp>
      <p:pic>
        <p:nvPicPr>
          <p:cNvPr id="11" name="Picture 10" descr="Twitter_Orange.png">
            <a:extLst>
              <a:ext uri="{FF2B5EF4-FFF2-40B4-BE49-F238E27FC236}">
                <a16:creationId xmlns:a16="http://schemas.microsoft.com/office/drawing/2014/main" id="{DF045D9C-5638-49F7-84B1-9751BF2C8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64476" y="5800434"/>
            <a:ext cx="334770" cy="334770"/>
          </a:xfrm>
          <a:prstGeom prst="rect">
            <a:avLst/>
          </a:prstGeom>
        </p:spPr>
      </p:pic>
      <p:sp>
        <p:nvSpPr>
          <p:cNvPr id="12" name="Rectangle 11">
            <a:extLst>
              <a:ext uri="{FF2B5EF4-FFF2-40B4-BE49-F238E27FC236}">
                <a16:creationId xmlns:a16="http://schemas.microsoft.com/office/drawing/2014/main" id="{EFFEEEED-F0F6-4C4B-A975-6BE49AB6B32C}"/>
              </a:ext>
            </a:extLst>
          </p:cNvPr>
          <p:cNvSpPr/>
          <p:nvPr userDrawn="1"/>
        </p:nvSpPr>
        <p:spPr>
          <a:xfrm>
            <a:off x="6010710" y="5759256"/>
            <a:ext cx="2862197"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www.accessibilityoz.com</a:t>
            </a:r>
          </a:p>
        </p:txBody>
      </p:sp>
    </p:spTree>
    <p:extLst>
      <p:ext uri="{BB962C8B-B14F-4D97-AF65-F5344CB8AC3E}">
        <p14:creationId xmlns:p14="http://schemas.microsoft.com/office/powerpoint/2010/main" val="886010054"/>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88B332-3B4C-478E-92D2-6E2FF9967F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1D9866-6BC5-4102-8435-1B8F1B69F7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7630F-BD84-496D-81E1-B294F57D1E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C954C9-5E4E-430D-931A-19E511563EFB}" type="datetimeFigureOut">
              <a:rPr lang="en-US" smtClean="0"/>
              <a:t>4/27/2023</a:t>
            </a:fld>
            <a:endParaRPr lang="en-US" dirty="0"/>
          </a:p>
        </p:txBody>
      </p:sp>
      <p:sp>
        <p:nvSpPr>
          <p:cNvPr id="5" name="Footer Placeholder 4">
            <a:extLst>
              <a:ext uri="{FF2B5EF4-FFF2-40B4-BE49-F238E27FC236}">
                <a16:creationId xmlns:a16="http://schemas.microsoft.com/office/drawing/2014/main" id="{9D6597C3-4109-45B5-8B90-3B257A7D62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82ECB82-C1A9-4C35-93FF-0BB1CE4E73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E9886E-88AF-41A0-85EE-4EF1371FFA23}" type="slidenum">
              <a:rPr lang="en-US" smtClean="0"/>
              <a:t>‹#›</a:t>
            </a:fld>
            <a:endParaRPr lang="en-US" dirty="0"/>
          </a:p>
        </p:txBody>
      </p:sp>
    </p:spTree>
    <p:extLst>
      <p:ext uri="{BB962C8B-B14F-4D97-AF65-F5344CB8AC3E}">
        <p14:creationId xmlns:p14="http://schemas.microsoft.com/office/powerpoint/2010/main" val="1798219353"/>
      </p:ext>
    </p:extLst>
  </p:cSld>
  <p:clrMap bg1="lt1" tx1="dk1" bg2="lt2" tx2="dk2" accent1="accent1" accent2="accent2" accent3="accent3" accent4="accent4" accent5="accent5" accent6="accent6" hlink="hlink" folHlink="folHlink"/>
  <p:sldLayoutIdLst>
    <p:sldLayoutId id="2147483668" r:id="rId1"/>
    <p:sldLayoutId id="2147483700" r:id="rId2"/>
    <p:sldLayoutId id="214748366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13A64D-7FFB-BE49-BF12-7B56D36E5C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99833-5507-6D4D-BEAB-7F8F06B46A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5789008-11D3-514E-9BDC-1EE581BF2D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C42E4-C94E-034E-B1CB-1E765C34D908}" type="datetimeFigureOut">
              <a:rPr lang="en-US" smtClean="0"/>
              <a:t>4/27/2023</a:t>
            </a:fld>
            <a:endParaRPr lang="en-US" dirty="0"/>
          </a:p>
        </p:txBody>
      </p:sp>
      <p:sp>
        <p:nvSpPr>
          <p:cNvPr id="5" name="Footer Placeholder 4">
            <a:extLst>
              <a:ext uri="{FF2B5EF4-FFF2-40B4-BE49-F238E27FC236}">
                <a16:creationId xmlns:a16="http://schemas.microsoft.com/office/drawing/2014/main" id="{16FBB10C-FBCF-2144-8F08-549DE6B31E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B63EF26-0F88-A44B-AA1E-7D0C0D5B28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D9C83-CD24-0842-B6CC-914DB33C7B15}" type="slidenum">
              <a:rPr lang="en-US" smtClean="0"/>
              <a:t>‹#›</a:t>
            </a:fld>
            <a:endParaRPr lang="en-US" dirty="0"/>
          </a:p>
        </p:txBody>
      </p:sp>
      <p:pic>
        <p:nvPicPr>
          <p:cNvPr id="7" name="Picture 6">
            <a:extLst>
              <a:ext uri="{FF2B5EF4-FFF2-40B4-BE49-F238E27FC236}">
                <a16:creationId xmlns:a16="http://schemas.microsoft.com/office/drawing/2014/main" id="{3DC72521-8E14-4D3B-B31A-E09F9E805685}"/>
              </a:ext>
            </a:extLst>
          </p:cNvPr>
          <p:cNvPicPr>
            <a:picLocks noChangeAspect="1"/>
          </p:cNvPicPr>
          <p:nvPr userDrawn="1"/>
        </p:nvPicPr>
        <p:blipFill>
          <a:blip r:embed="rId6"/>
          <a:stretch>
            <a:fillRect/>
          </a:stretch>
        </p:blipFill>
        <p:spPr>
          <a:xfrm>
            <a:off x="10075826" y="6033155"/>
            <a:ext cx="1893054" cy="694791"/>
          </a:xfrm>
          <a:prstGeom prst="rect">
            <a:avLst/>
          </a:prstGeom>
        </p:spPr>
      </p:pic>
      <p:sp>
        <p:nvSpPr>
          <p:cNvPr id="8" name="Rectangle 7">
            <a:extLst>
              <a:ext uri="{FF2B5EF4-FFF2-40B4-BE49-F238E27FC236}">
                <a16:creationId xmlns:a16="http://schemas.microsoft.com/office/drawing/2014/main" id="{0A414B9D-E47D-432B-8E22-B8DE182E5163}"/>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10" name="Picture 9" descr="Twitter_Orange.png">
            <a:extLst>
              <a:ext uri="{FF2B5EF4-FFF2-40B4-BE49-F238E27FC236}">
                <a16:creationId xmlns:a16="http://schemas.microsoft.com/office/drawing/2014/main" id="{AFE123B8-C411-44BB-8FAB-9DBF0411833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
        <p:nvSpPr>
          <p:cNvPr id="11" name="TextBox 10">
            <a:extLst>
              <a:ext uri="{FF2B5EF4-FFF2-40B4-BE49-F238E27FC236}">
                <a16:creationId xmlns:a16="http://schemas.microsoft.com/office/drawing/2014/main" id="{B762DD6F-F236-6482-6167-83C9B1882C54}"/>
              </a:ext>
            </a:extLst>
          </p:cNvPr>
          <p:cNvSpPr txBox="1"/>
          <p:nvPr userDrawn="1"/>
        </p:nvSpPr>
        <p:spPr>
          <a:xfrm>
            <a:off x="2249149" y="6202160"/>
            <a:ext cx="2418101" cy="338554"/>
          </a:xfrm>
          <a:prstGeom prst="rect">
            <a:avLst/>
          </a:prstGeom>
          <a:noFill/>
        </p:spPr>
        <p:txBody>
          <a:bodyPr wrap="square" rtlCol="0">
            <a:spAutoFit/>
          </a:bodyPr>
          <a:lstStyle/>
          <a:p>
            <a:pPr marL="0" indent="0" algn="r">
              <a:buNone/>
            </a:pPr>
            <a:r>
              <a:rPr lang="en-US" sz="1600" b="0" dirty="0">
                <a:solidFill>
                  <a:srgbClr val="E65225"/>
                </a:solidFill>
                <a:latin typeface="Proxima Nova" panose="02000506030000020004"/>
              </a:rPr>
              <a:t>http://</a:t>
            </a:r>
            <a:r>
              <a:rPr lang="en-AU" sz="1600" b="0" i="0" u="none" kern="1200" dirty="0">
                <a:solidFill>
                  <a:srgbClr val="E65225"/>
                </a:solidFill>
                <a:effectLst/>
                <a:latin typeface="Proxima Nova Semibold" panose="02000506030000020004" pitchFamily="2" charset="0"/>
                <a:ea typeface="+mn-ea"/>
                <a:cs typeface="+mn-cs"/>
              </a:rPr>
              <a:t>pz.tt/mobile23</a:t>
            </a:r>
            <a:endParaRPr lang="en-US" sz="1600" b="0" i="0" u="none" dirty="0">
              <a:solidFill>
                <a:srgbClr val="E65225"/>
              </a:solidFill>
              <a:latin typeface="Proxima Nova Semibold" panose="02000506030000020004" pitchFamily="2" charset="0"/>
            </a:endParaRPr>
          </a:p>
        </p:txBody>
      </p:sp>
    </p:spTree>
    <p:extLst>
      <p:ext uri="{BB962C8B-B14F-4D97-AF65-F5344CB8AC3E}">
        <p14:creationId xmlns:p14="http://schemas.microsoft.com/office/powerpoint/2010/main" val="947146733"/>
      </p:ext>
    </p:extLst>
  </p:cSld>
  <p:clrMap bg1="lt1" tx1="dk1" bg2="lt2" tx2="dk2" accent1="accent1" accent2="accent2" accent3="accent3" accent4="accent4" accent5="accent5" accent6="accent6" hlink="hlink" folHlink="folHlink"/>
  <p:sldLayoutIdLst>
    <p:sldLayoutId id="2147483773" r:id="rId1"/>
    <p:sldLayoutId id="2147483794" r:id="rId2"/>
    <p:sldLayoutId id="2147483795" r:id="rId3"/>
    <p:sldLayoutId id="214748379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13A64D-7FFB-BE49-BF12-7B56D36E5C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99833-5507-6D4D-BEAB-7F8F06B46A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789008-11D3-514E-9BDC-1EE581BF2D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C42E4-C94E-034E-B1CB-1E765C34D908}" type="datetimeFigureOut">
              <a:rPr lang="en-US" smtClean="0"/>
              <a:t>4/27/2023</a:t>
            </a:fld>
            <a:endParaRPr lang="en-US" dirty="0"/>
          </a:p>
        </p:txBody>
      </p:sp>
      <p:sp>
        <p:nvSpPr>
          <p:cNvPr id="5" name="Footer Placeholder 4">
            <a:extLst>
              <a:ext uri="{FF2B5EF4-FFF2-40B4-BE49-F238E27FC236}">
                <a16:creationId xmlns:a16="http://schemas.microsoft.com/office/drawing/2014/main" id="{16FBB10C-FBCF-2144-8F08-549DE6B31E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B63EF26-0F88-A44B-AA1E-7D0C0D5B28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D9C83-CD24-0842-B6CC-914DB33C7B15}" type="slidenum">
              <a:rPr lang="en-US" smtClean="0"/>
              <a:t>‹#›</a:t>
            </a:fld>
            <a:endParaRPr lang="en-US" dirty="0"/>
          </a:p>
        </p:txBody>
      </p:sp>
      <p:pic>
        <p:nvPicPr>
          <p:cNvPr id="7" name="Picture 6">
            <a:extLst>
              <a:ext uri="{FF2B5EF4-FFF2-40B4-BE49-F238E27FC236}">
                <a16:creationId xmlns:a16="http://schemas.microsoft.com/office/drawing/2014/main" id="{3DC72521-8E14-4D3B-B31A-E09F9E805685}"/>
              </a:ext>
            </a:extLst>
          </p:cNvPr>
          <p:cNvPicPr>
            <a:picLocks noChangeAspect="1"/>
          </p:cNvPicPr>
          <p:nvPr userDrawn="1"/>
        </p:nvPicPr>
        <p:blipFill>
          <a:blip r:embed="rId8"/>
          <a:stretch>
            <a:fillRect/>
          </a:stretch>
        </p:blipFill>
        <p:spPr>
          <a:xfrm>
            <a:off x="10075826" y="6033155"/>
            <a:ext cx="1893054" cy="694791"/>
          </a:xfrm>
          <a:prstGeom prst="rect">
            <a:avLst/>
          </a:prstGeom>
        </p:spPr>
      </p:pic>
      <p:sp>
        <p:nvSpPr>
          <p:cNvPr id="8" name="Rectangle 7">
            <a:extLst>
              <a:ext uri="{FF2B5EF4-FFF2-40B4-BE49-F238E27FC236}">
                <a16:creationId xmlns:a16="http://schemas.microsoft.com/office/drawing/2014/main" id="{0A414B9D-E47D-432B-8E22-B8DE182E5163}"/>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10" name="Picture 9" descr="Twitter_Orange.png">
            <a:extLst>
              <a:ext uri="{FF2B5EF4-FFF2-40B4-BE49-F238E27FC236}">
                <a16:creationId xmlns:a16="http://schemas.microsoft.com/office/drawing/2014/main" id="{AFE123B8-C411-44BB-8FAB-9DBF0411833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
        <p:nvSpPr>
          <p:cNvPr id="11" name="TextBox 10">
            <a:extLst>
              <a:ext uri="{FF2B5EF4-FFF2-40B4-BE49-F238E27FC236}">
                <a16:creationId xmlns:a16="http://schemas.microsoft.com/office/drawing/2014/main" id="{0B3FF2F0-B558-7BEE-7D86-3F511B8532B4}"/>
              </a:ext>
            </a:extLst>
          </p:cNvPr>
          <p:cNvSpPr txBox="1"/>
          <p:nvPr userDrawn="1"/>
        </p:nvSpPr>
        <p:spPr>
          <a:xfrm>
            <a:off x="1782996" y="6202160"/>
            <a:ext cx="2874730" cy="338554"/>
          </a:xfrm>
          <a:prstGeom prst="rect">
            <a:avLst/>
          </a:prstGeom>
          <a:noFill/>
        </p:spPr>
        <p:txBody>
          <a:bodyPr wrap="square" rtlCol="0">
            <a:spAutoFit/>
          </a:bodyPr>
          <a:lstStyle/>
          <a:p>
            <a:pPr marL="0" indent="0" algn="r">
              <a:buNone/>
            </a:pPr>
            <a:r>
              <a:rPr lang="en-US" sz="1600" b="0" dirty="0">
                <a:solidFill>
                  <a:srgbClr val="E65225"/>
                </a:solidFill>
                <a:latin typeface="Proxima Nova" panose="02000506030000020004"/>
              </a:rPr>
              <a:t>http://</a:t>
            </a:r>
            <a:r>
              <a:rPr lang="en-AU" sz="1600" b="0" i="0" u="none" kern="1200" dirty="0">
                <a:solidFill>
                  <a:srgbClr val="E65225"/>
                </a:solidFill>
                <a:effectLst/>
                <a:latin typeface="Proxima Nova Semibold" panose="02000506030000020004" pitchFamily="2" charset="0"/>
                <a:ea typeface="+mn-ea"/>
                <a:cs typeface="+mn-cs"/>
              </a:rPr>
              <a:t>pz.tt/mobile23</a:t>
            </a:r>
            <a:endParaRPr lang="en-US" sz="1600" b="0" i="0" u="none" dirty="0">
              <a:solidFill>
                <a:srgbClr val="E65225"/>
              </a:solidFill>
              <a:latin typeface="Proxima Nova Semibold" panose="02000506030000020004" pitchFamily="2" charset="0"/>
            </a:endParaRPr>
          </a:p>
        </p:txBody>
      </p:sp>
    </p:spTree>
    <p:extLst>
      <p:ext uri="{BB962C8B-B14F-4D97-AF65-F5344CB8AC3E}">
        <p14:creationId xmlns:p14="http://schemas.microsoft.com/office/powerpoint/2010/main" val="335865940"/>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13A64D-7FFB-BE49-BF12-7B56D36E5C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99833-5507-6D4D-BEAB-7F8F06B46A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5789008-11D3-514E-9BDC-1EE581BF2D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C42E4-C94E-034E-B1CB-1E765C34D908}" type="datetimeFigureOut">
              <a:rPr lang="en-US" smtClean="0"/>
              <a:t>4/27/2023</a:t>
            </a:fld>
            <a:endParaRPr lang="en-US" dirty="0"/>
          </a:p>
        </p:txBody>
      </p:sp>
      <p:sp>
        <p:nvSpPr>
          <p:cNvPr id="5" name="Footer Placeholder 4">
            <a:extLst>
              <a:ext uri="{FF2B5EF4-FFF2-40B4-BE49-F238E27FC236}">
                <a16:creationId xmlns:a16="http://schemas.microsoft.com/office/drawing/2014/main" id="{16FBB10C-FBCF-2144-8F08-549DE6B31E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B63EF26-0F88-A44B-AA1E-7D0C0D5B28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D9C83-CD24-0842-B6CC-914DB33C7B15}" type="slidenum">
              <a:rPr lang="en-US" smtClean="0"/>
              <a:t>‹#›</a:t>
            </a:fld>
            <a:endParaRPr lang="en-US" dirty="0"/>
          </a:p>
        </p:txBody>
      </p:sp>
      <p:pic>
        <p:nvPicPr>
          <p:cNvPr id="7" name="Picture 6">
            <a:extLst>
              <a:ext uri="{FF2B5EF4-FFF2-40B4-BE49-F238E27FC236}">
                <a16:creationId xmlns:a16="http://schemas.microsoft.com/office/drawing/2014/main" id="{3DC72521-8E14-4D3B-B31A-E09F9E805685}"/>
              </a:ext>
            </a:extLst>
          </p:cNvPr>
          <p:cNvPicPr>
            <a:picLocks noChangeAspect="1"/>
          </p:cNvPicPr>
          <p:nvPr userDrawn="1"/>
        </p:nvPicPr>
        <p:blipFill>
          <a:blip r:embed="rId5"/>
          <a:stretch>
            <a:fillRect/>
          </a:stretch>
        </p:blipFill>
        <p:spPr>
          <a:xfrm>
            <a:off x="10075826" y="6033155"/>
            <a:ext cx="1893054" cy="694791"/>
          </a:xfrm>
          <a:prstGeom prst="rect">
            <a:avLst/>
          </a:prstGeom>
        </p:spPr>
      </p:pic>
      <p:sp>
        <p:nvSpPr>
          <p:cNvPr id="8" name="Rectangle 7">
            <a:extLst>
              <a:ext uri="{FF2B5EF4-FFF2-40B4-BE49-F238E27FC236}">
                <a16:creationId xmlns:a16="http://schemas.microsoft.com/office/drawing/2014/main" id="{0A414B9D-E47D-432B-8E22-B8DE182E5163}"/>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10" name="Picture 9" descr="Twitter_Orange.png">
            <a:extLst>
              <a:ext uri="{FF2B5EF4-FFF2-40B4-BE49-F238E27FC236}">
                <a16:creationId xmlns:a16="http://schemas.microsoft.com/office/drawing/2014/main" id="{AFE123B8-C411-44BB-8FAB-9DBF0411833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
        <p:nvSpPr>
          <p:cNvPr id="11" name="TextBox 10">
            <a:extLst>
              <a:ext uri="{FF2B5EF4-FFF2-40B4-BE49-F238E27FC236}">
                <a16:creationId xmlns:a16="http://schemas.microsoft.com/office/drawing/2014/main" id="{B762DD6F-F236-6482-6167-83C9B1882C54}"/>
              </a:ext>
            </a:extLst>
          </p:cNvPr>
          <p:cNvSpPr txBox="1"/>
          <p:nvPr userDrawn="1"/>
        </p:nvSpPr>
        <p:spPr>
          <a:xfrm>
            <a:off x="2717355" y="6202160"/>
            <a:ext cx="2084417" cy="338554"/>
          </a:xfrm>
          <a:prstGeom prst="rect">
            <a:avLst/>
          </a:prstGeom>
          <a:noFill/>
        </p:spPr>
        <p:txBody>
          <a:bodyPr wrap="none" rtlCol="0">
            <a:spAutoFit/>
          </a:bodyPr>
          <a:lstStyle/>
          <a:p>
            <a:pPr marL="0" indent="0" algn="r">
              <a:buNone/>
            </a:pPr>
            <a:r>
              <a:rPr lang="en-US" sz="1600" b="0" dirty="0">
                <a:solidFill>
                  <a:srgbClr val="E65225"/>
                </a:solidFill>
                <a:latin typeface="Proxima Nova" panose="02000506030000020004"/>
              </a:rPr>
              <a:t>http://</a:t>
            </a:r>
            <a:r>
              <a:rPr lang="en-AU" sz="1600" b="0" i="0" u="none" kern="1200" dirty="0">
                <a:solidFill>
                  <a:srgbClr val="E65225"/>
                </a:solidFill>
                <a:effectLst/>
                <a:latin typeface="Proxima Nova Semibold" panose="02000506030000020004" pitchFamily="2" charset="0"/>
                <a:ea typeface="+mn-ea"/>
                <a:cs typeface="+mn-cs"/>
              </a:rPr>
              <a:t>pz.tt/mobile23</a:t>
            </a:r>
            <a:endParaRPr lang="en-US" sz="1600" b="0" i="0" u="none" dirty="0">
              <a:solidFill>
                <a:srgbClr val="E65225"/>
              </a:solidFill>
              <a:latin typeface="Proxima Nova Semibold" panose="02000506030000020004" pitchFamily="2" charset="0"/>
            </a:endParaRPr>
          </a:p>
        </p:txBody>
      </p:sp>
    </p:spTree>
    <p:extLst>
      <p:ext uri="{BB962C8B-B14F-4D97-AF65-F5344CB8AC3E}">
        <p14:creationId xmlns:p14="http://schemas.microsoft.com/office/powerpoint/2010/main" val="1476973061"/>
      </p:ext>
    </p:extLst>
  </p:cSld>
  <p:clrMap bg1="lt1" tx1="dk1" bg2="lt2" tx2="dk2" accent1="accent1" accent2="accent2" accent3="accent3" accent4="accent4" accent5="accent5" accent6="accent6" hlink="hlink" folHlink="folHlink"/>
  <p:sldLayoutIdLst>
    <p:sldLayoutId id="2147483846" r:id="rId1"/>
    <p:sldLayoutId id="2147483848" r:id="rId2"/>
    <p:sldLayoutId id="214748384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13A64D-7FFB-BE49-BF12-7B56D36E5C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99833-5507-6D4D-BEAB-7F8F06B46A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789008-11D3-514E-9BDC-1EE581BF2D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C42E4-C94E-034E-B1CB-1E765C34D908}" type="datetimeFigureOut">
              <a:rPr lang="en-US" smtClean="0"/>
              <a:t>4/27/2023</a:t>
            </a:fld>
            <a:endParaRPr lang="en-US" dirty="0"/>
          </a:p>
        </p:txBody>
      </p:sp>
      <p:sp>
        <p:nvSpPr>
          <p:cNvPr id="5" name="Footer Placeholder 4">
            <a:extLst>
              <a:ext uri="{FF2B5EF4-FFF2-40B4-BE49-F238E27FC236}">
                <a16:creationId xmlns:a16="http://schemas.microsoft.com/office/drawing/2014/main" id="{16FBB10C-FBCF-2144-8F08-549DE6B31E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B63EF26-0F88-A44B-AA1E-7D0C0D5B28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D9C83-CD24-0842-B6CC-914DB33C7B15}" type="slidenum">
              <a:rPr lang="en-US" smtClean="0"/>
              <a:t>‹#›</a:t>
            </a:fld>
            <a:endParaRPr lang="en-US" dirty="0"/>
          </a:p>
        </p:txBody>
      </p:sp>
      <p:pic>
        <p:nvPicPr>
          <p:cNvPr id="7" name="Picture 6">
            <a:extLst>
              <a:ext uri="{FF2B5EF4-FFF2-40B4-BE49-F238E27FC236}">
                <a16:creationId xmlns:a16="http://schemas.microsoft.com/office/drawing/2014/main" id="{3DC72521-8E14-4D3B-B31A-E09F9E805685}"/>
              </a:ext>
            </a:extLst>
          </p:cNvPr>
          <p:cNvPicPr>
            <a:picLocks noChangeAspect="1"/>
          </p:cNvPicPr>
          <p:nvPr userDrawn="1"/>
        </p:nvPicPr>
        <p:blipFill>
          <a:blip r:embed="rId15"/>
          <a:stretch>
            <a:fillRect/>
          </a:stretch>
        </p:blipFill>
        <p:spPr>
          <a:xfrm>
            <a:off x="10075826" y="6033155"/>
            <a:ext cx="1893054" cy="694791"/>
          </a:xfrm>
          <a:prstGeom prst="rect">
            <a:avLst/>
          </a:prstGeom>
        </p:spPr>
      </p:pic>
      <p:sp>
        <p:nvSpPr>
          <p:cNvPr id="8" name="Rectangle 7">
            <a:extLst>
              <a:ext uri="{FF2B5EF4-FFF2-40B4-BE49-F238E27FC236}">
                <a16:creationId xmlns:a16="http://schemas.microsoft.com/office/drawing/2014/main" id="{0A414B9D-E47D-432B-8E22-B8DE182E5163}"/>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10" name="Picture 9" descr="Twitter_Orange.png">
            <a:extLst>
              <a:ext uri="{FF2B5EF4-FFF2-40B4-BE49-F238E27FC236}">
                <a16:creationId xmlns:a16="http://schemas.microsoft.com/office/drawing/2014/main" id="{AFE123B8-C411-44BB-8FAB-9DBF0411833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
        <p:nvSpPr>
          <p:cNvPr id="9" name="TextBox 8">
            <a:extLst>
              <a:ext uri="{FF2B5EF4-FFF2-40B4-BE49-F238E27FC236}">
                <a16:creationId xmlns:a16="http://schemas.microsoft.com/office/drawing/2014/main" id="{D1828F77-F348-1C9D-AEA5-29384B41D180}"/>
              </a:ext>
            </a:extLst>
          </p:cNvPr>
          <p:cNvSpPr txBox="1"/>
          <p:nvPr userDrawn="1"/>
        </p:nvSpPr>
        <p:spPr>
          <a:xfrm>
            <a:off x="2717355" y="6202160"/>
            <a:ext cx="2084417" cy="338554"/>
          </a:xfrm>
          <a:prstGeom prst="rect">
            <a:avLst/>
          </a:prstGeom>
          <a:noFill/>
        </p:spPr>
        <p:txBody>
          <a:bodyPr wrap="none" rtlCol="0">
            <a:spAutoFit/>
          </a:bodyPr>
          <a:lstStyle/>
          <a:p>
            <a:pPr marL="0" indent="0" algn="r">
              <a:buNone/>
            </a:pPr>
            <a:r>
              <a:rPr lang="en-US" sz="1600" b="0" dirty="0">
                <a:solidFill>
                  <a:srgbClr val="E65225"/>
                </a:solidFill>
                <a:latin typeface="Proxima Nova" panose="02000506030000020004"/>
              </a:rPr>
              <a:t>http://</a:t>
            </a:r>
            <a:r>
              <a:rPr lang="en-AU" sz="1600" b="0" i="0" u="none" kern="1200" dirty="0">
                <a:solidFill>
                  <a:srgbClr val="E65225"/>
                </a:solidFill>
                <a:effectLst/>
                <a:latin typeface="Proxima Nova Semibold" panose="02000506030000020004" pitchFamily="2" charset="0"/>
                <a:ea typeface="+mn-ea"/>
                <a:cs typeface="+mn-cs"/>
              </a:rPr>
              <a:t>pz.tt/mobile23</a:t>
            </a:r>
            <a:endParaRPr lang="en-US" sz="1600" b="0" i="0" u="none" dirty="0">
              <a:solidFill>
                <a:srgbClr val="E65225"/>
              </a:solidFill>
              <a:latin typeface="Proxima Nova Semibold" panose="02000506030000020004" pitchFamily="2" charset="0"/>
            </a:endParaRPr>
          </a:p>
        </p:txBody>
      </p:sp>
    </p:spTree>
    <p:extLst>
      <p:ext uri="{BB962C8B-B14F-4D97-AF65-F5344CB8AC3E}">
        <p14:creationId xmlns:p14="http://schemas.microsoft.com/office/powerpoint/2010/main" val="8149894"/>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D50400-1BF3-C246-A2E9-054443878FFD}"/>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8" name="Picture 7" descr="Twitter_Orange.png">
            <a:extLst>
              <a:ext uri="{FF2B5EF4-FFF2-40B4-BE49-F238E27FC236}">
                <a16:creationId xmlns:a16="http://schemas.microsoft.com/office/drawing/2014/main" id="{88C8C900-0613-B845-AA7B-5F88A223BD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pic>
        <p:nvPicPr>
          <p:cNvPr id="4" name="Picture 3">
            <a:extLst>
              <a:ext uri="{FF2B5EF4-FFF2-40B4-BE49-F238E27FC236}">
                <a16:creationId xmlns:a16="http://schemas.microsoft.com/office/drawing/2014/main" id="{7D1A0BDD-A914-8841-83A0-934968778369}"/>
              </a:ext>
            </a:extLst>
          </p:cNvPr>
          <p:cNvPicPr>
            <a:picLocks noChangeAspect="1"/>
          </p:cNvPicPr>
          <p:nvPr userDrawn="1"/>
        </p:nvPicPr>
        <p:blipFill>
          <a:blip r:embed="rId4"/>
          <a:stretch>
            <a:fillRect/>
          </a:stretch>
        </p:blipFill>
        <p:spPr>
          <a:xfrm>
            <a:off x="10075826" y="6033155"/>
            <a:ext cx="1893054" cy="694791"/>
          </a:xfrm>
          <a:prstGeom prst="rect">
            <a:avLst/>
          </a:prstGeom>
        </p:spPr>
      </p:pic>
      <p:sp>
        <p:nvSpPr>
          <p:cNvPr id="2" name="TextBox 1">
            <a:extLst>
              <a:ext uri="{FF2B5EF4-FFF2-40B4-BE49-F238E27FC236}">
                <a16:creationId xmlns:a16="http://schemas.microsoft.com/office/drawing/2014/main" id="{E0D68071-5DB3-1147-8547-57F160E0BB96}"/>
              </a:ext>
            </a:extLst>
          </p:cNvPr>
          <p:cNvSpPr txBox="1"/>
          <p:nvPr userDrawn="1"/>
        </p:nvSpPr>
        <p:spPr>
          <a:xfrm>
            <a:off x="2352575" y="6202160"/>
            <a:ext cx="2448025" cy="338554"/>
          </a:xfrm>
          <a:prstGeom prst="rect">
            <a:avLst/>
          </a:prstGeom>
          <a:noFill/>
        </p:spPr>
        <p:txBody>
          <a:bodyPr wrap="square" rtlCol="0">
            <a:spAutoFit/>
          </a:bodyPr>
          <a:lstStyle/>
          <a:p>
            <a:pPr marL="0" indent="0" algn="r">
              <a:buNone/>
            </a:pPr>
            <a:r>
              <a:rPr lang="en-US" sz="1600" b="0" dirty="0">
                <a:solidFill>
                  <a:srgbClr val="E65225"/>
                </a:solidFill>
                <a:latin typeface="Proxima Nova" panose="02000506030000020004"/>
              </a:rPr>
              <a:t>http://</a:t>
            </a:r>
            <a:r>
              <a:rPr lang="en-AU" sz="1600" b="0" i="0" u="none" kern="1200" dirty="0">
                <a:solidFill>
                  <a:srgbClr val="E65225"/>
                </a:solidFill>
                <a:effectLst/>
                <a:latin typeface="Proxima Nova Semibold" panose="02000506030000020004" pitchFamily="2" charset="0"/>
                <a:ea typeface="+mn-ea"/>
                <a:cs typeface="+mn-cs"/>
              </a:rPr>
              <a:t>pz.tt/mobile23</a:t>
            </a:r>
            <a:endParaRPr lang="en-US" sz="1600" b="0" i="0" u="none" dirty="0">
              <a:solidFill>
                <a:srgbClr val="E65225"/>
              </a:solidFill>
              <a:latin typeface="Proxima Nova Semibold" panose="02000506030000020004" pitchFamily="2" charset="0"/>
            </a:endParaRPr>
          </a:p>
        </p:txBody>
      </p:sp>
    </p:spTree>
    <p:extLst>
      <p:ext uri="{BB962C8B-B14F-4D97-AF65-F5344CB8AC3E}">
        <p14:creationId xmlns:p14="http://schemas.microsoft.com/office/powerpoint/2010/main" val="773369152"/>
      </p:ext>
    </p:extLst>
  </p:cSld>
  <p:clrMap bg1="lt1" tx1="dk1" bg2="lt2" tx2="dk2" accent1="accent1" accent2="accent2" accent3="accent3" accent4="accent4" accent5="accent5" accent6="accent6" hlink="hlink" folHlink="folHlink"/>
  <p:sldLayoutIdLst>
    <p:sldLayoutId id="2147483865"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13A64D-7FFB-BE49-BF12-7B56D36E5C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99833-5507-6D4D-BEAB-7F8F06B46A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789008-11D3-514E-9BDC-1EE581BF2D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C42E4-C94E-034E-B1CB-1E765C34D908}" type="datetimeFigureOut">
              <a:rPr lang="en-US" smtClean="0"/>
              <a:t>4/27/2023</a:t>
            </a:fld>
            <a:endParaRPr lang="en-US" dirty="0"/>
          </a:p>
        </p:txBody>
      </p:sp>
      <p:sp>
        <p:nvSpPr>
          <p:cNvPr id="5" name="Footer Placeholder 4">
            <a:extLst>
              <a:ext uri="{FF2B5EF4-FFF2-40B4-BE49-F238E27FC236}">
                <a16:creationId xmlns:a16="http://schemas.microsoft.com/office/drawing/2014/main" id="{16FBB10C-FBCF-2144-8F08-549DE6B31E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B63EF26-0F88-A44B-AA1E-7D0C0D5B28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D9C83-CD24-0842-B6CC-914DB33C7B15}" type="slidenum">
              <a:rPr lang="en-US" smtClean="0"/>
              <a:t>‹#›</a:t>
            </a:fld>
            <a:endParaRPr lang="en-US" dirty="0"/>
          </a:p>
        </p:txBody>
      </p:sp>
      <p:pic>
        <p:nvPicPr>
          <p:cNvPr id="7" name="Picture 6">
            <a:extLst>
              <a:ext uri="{FF2B5EF4-FFF2-40B4-BE49-F238E27FC236}">
                <a16:creationId xmlns:a16="http://schemas.microsoft.com/office/drawing/2014/main" id="{3DC72521-8E14-4D3B-B31A-E09F9E805685}"/>
              </a:ext>
            </a:extLst>
          </p:cNvPr>
          <p:cNvPicPr>
            <a:picLocks noChangeAspect="1"/>
          </p:cNvPicPr>
          <p:nvPr userDrawn="1"/>
        </p:nvPicPr>
        <p:blipFill>
          <a:blip r:embed="rId11"/>
          <a:stretch>
            <a:fillRect/>
          </a:stretch>
        </p:blipFill>
        <p:spPr>
          <a:xfrm>
            <a:off x="10075826" y="6033155"/>
            <a:ext cx="1893054" cy="694791"/>
          </a:xfrm>
          <a:prstGeom prst="rect">
            <a:avLst/>
          </a:prstGeom>
        </p:spPr>
      </p:pic>
      <p:sp>
        <p:nvSpPr>
          <p:cNvPr id="8" name="Rectangle 7">
            <a:extLst>
              <a:ext uri="{FF2B5EF4-FFF2-40B4-BE49-F238E27FC236}">
                <a16:creationId xmlns:a16="http://schemas.microsoft.com/office/drawing/2014/main" id="{0A414B9D-E47D-432B-8E22-B8DE182E5163}"/>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10" name="Picture 9" descr="Twitter_Orange.png">
            <a:extLst>
              <a:ext uri="{FF2B5EF4-FFF2-40B4-BE49-F238E27FC236}">
                <a16:creationId xmlns:a16="http://schemas.microsoft.com/office/drawing/2014/main" id="{AFE123B8-C411-44BB-8FAB-9DBF0411833D}"/>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
        <p:nvSpPr>
          <p:cNvPr id="11" name="TextBox 10">
            <a:extLst>
              <a:ext uri="{FF2B5EF4-FFF2-40B4-BE49-F238E27FC236}">
                <a16:creationId xmlns:a16="http://schemas.microsoft.com/office/drawing/2014/main" id="{0B3FF2F0-B558-7BEE-7D86-3F511B8532B4}"/>
              </a:ext>
            </a:extLst>
          </p:cNvPr>
          <p:cNvSpPr txBox="1"/>
          <p:nvPr userDrawn="1"/>
        </p:nvSpPr>
        <p:spPr>
          <a:xfrm>
            <a:off x="2352575" y="6202160"/>
            <a:ext cx="2422779" cy="338554"/>
          </a:xfrm>
          <a:prstGeom prst="rect">
            <a:avLst/>
          </a:prstGeom>
          <a:noFill/>
        </p:spPr>
        <p:txBody>
          <a:bodyPr wrap="square" rtlCol="0">
            <a:spAutoFit/>
          </a:bodyPr>
          <a:lstStyle/>
          <a:p>
            <a:pPr marL="0" indent="0" algn="r">
              <a:buNone/>
            </a:pPr>
            <a:r>
              <a:rPr lang="en-US" sz="1600" b="0" dirty="0">
                <a:solidFill>
                  <a:srgbClr val="E65225"/>
                </a:solidFill>
                <a:latin typeface="Proxima Nova" panose="02000506030000020004"/>
              </a:rPr>
              <a:t>http://</a:t>
            </a:r>
            <a:r>
              <a:rPr lang="en-AU" sz="1600" b="0" i="0" u="none" kern="1200" dirty="0">
                <a:solidFill>
                  <a:srgbClr val="E65225"/>
                </a:solidFill>
                <a:effectLst/>
                <a:latin typeface="Proxima Nova Semibold" panose="02000506030000020004" pitchFamily="2" charset="0"/>
                <a:ea typeface="+mn-ea"/>
                <a:cs typeface="+mn-cs"/>
              </a:rPr>
              <a:t>pz.tt/mobile23</a:t>
            </a:r>
            <a:endParaRPr lang="en-US" sz="1600" b="0" i="0" u="none" dirty="0">
              <a:solidFill>
                <a:srgbClr val="E65225"/>
              </a:solidFill>
              <a:latin typeface="Proxima Nova Semibold" panose="02000506030000020004" pitchFamily="2" charset="0"/>
            </a:endParaRPr>
          </a:p>
        </p:txBody>
      </p:sp>
    </p:spTree>
    <p:extLst>
      <p:ext uri="{BB962C8B-B14F-4D97-AF65-F5344CB8AC3E}">
        <p14:creationId xmlns:p14="http://schemas.microsoft.com/office/powerpoint/2010/main" val="22180737"/>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54.xml"/><Relationship Id="rId4" Type="http://schemas.openxmlformats.org/officeDocument/2006/relationships/image" Target="../media/image2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10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10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10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10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1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11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cid:4c53d579-3b1a-4d55-8da6-ecc16237899c" TargetMode="External"/><Relationship Id="rId5" Type="http://schemas.openxmlformats.org/officeDocument/2006/relationships/image" Target="../media/image68.png"/><Relationship Id="rId4" Type="http://schemas.openxmlformats.org/officeDocument/2006/relationships/image" Target="cid:6520d670-565d-4af5-8044-5977f6618e24"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4.xml"/><Relationship Id="rId5" Type="http://schemas.openxmlformats.org/officeDocument/2006/relationships/image" Target="../media/image72.jpg"/><Relationship Id="rId4" Type="http://schemas.openxmlformats.org/officeDocument/2006/relationships/image" Target="../media/image71.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68.xml"/><Relationship Id="rId5" Type="http://schemas.openxmlformats.org/officeDocument/2006/relationships/image" Target="../media/image31.png"/><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hyperlink" Target="https://webaim.org/projects/screenreadersurvey7/" TargetMode="Externa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www.w3.org/WAI/WCAG21/Understanding/pointer-gestures.html" TargetMode="External"/><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cid:c5aa3b84-4a5e-4c89-a8a1-2e7bac857c99"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cid:40a0a4c9-9916-4b40-b264-8e667f7c2acc"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3" Type="http://schemas.openxmlformats.org/officeDocument/2006/relationships/hyperlink" Target="https://www.w3.org/TR/WCAG21/#target-size" TargetMode="External"/><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8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cid:e9f6c90f-ddf6-4400-9ee3-dfcbd2e4e96c"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9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9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6.xml.rels><?xml version="1.0" encoding="UTF-8" standalone="yes"?>
<Relationships xmlns="http://schemas.openxmlformats.org/package/2006/relationships"><Relationship Id="rId3" Type="http://schemas.openxmlformats.org/officeDocument/2006/relationships/hyperlink" Target="https://www.w3.org/WAI/WCAG21/Understanding/pointer-gestures.html" TargetMode="External"/><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9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openxmlformats.org/officeDocument/2006/relationships/image" Target="../media/image55.png"/></Relationships>
</file>

<file path=ppt/slides/_rels/slide9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9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40.xml"/><Relationship Id="rId4" Type="http://schemas.openxmlformats.org/officeDocument/2006/relationships/image" Target="cid:5e56682f-b4b9-4be8-b8d0-e0a522f44fa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1"/>
        <p:cNvGrpSpPr/>
        <p:nvPr/>
      </p:nvGrpSpPr>
      <p:grpSpPr>
        <a:xfrm>
          <a:off x="0" y="0"/>
          <a:ext cx="0" cy="0"/>
          <a:chOff x="0" y="0"/>
          <a:chExt cx="0" cy="0"/>
        </a:xfrm>
      </p:grpSpPr>
      <p:pic>
        <p:nvPicPr>
          <p:cNvPr id="1026" name="Picture 2" descr="Gian Wild">
            <a:extLst>
              <a:ext uri="{FF2B5EF4-FFF2-40B4-BE49-F238E27FC236}">
                <a16:creationId xmlns:a16="http://schemas.microsoft.com/office/drawing/2014/main" id="{FF4D73E9-B2D7-5F98-23D2-B5207D14D4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6162" y="3798349"/>
            <a:ext cx="2038051" cy="20380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42" name="Google Shape;142;p19"/>
          <p:cNvSpPr txBox="1"/>
          <p:nvPr/>
        </p:nvSpPr>
        <p:spPr>
          <a:xfrm>
            <a:off x="6600388" y="1021600"/>
            <a:ext cx="5081250" cy="2904900"/>
          </a:xfrm>
          <a:prstGeom prst="rect">
            <a:avLst/>
          </a:prstGeom>
          <a:noFill/>
          <a:ln>
            <a:noFill/>
          </a:ln>
        </p:spPr>
        <p:txBody>
          <a:bodyPr spcFirstLastPara="1" wrap="square" lIns="0" tIns="0" rIns="0" bIns="0" anchor="ctr" anchorCtr="0">
            <a:noAutofit/>
          </a:bodyPr>
          <a:lstStyle/>
          <a:p>
            <a:pPr algn="r" defTabSz="457200">
              <a:buClr>
                <a:srgbClr val="66BDFF"/>
              </a:buClr>
              <a:buSzPts val="10000"/>
            </a:pPr>
            <a:r>
              <a:rPr lang="en-GB" sz="3600" b="1" kern="0" dirty="0">
                <a:solidFill>
                  <a:srgbClr val="652966"/>
                </a:solidFill>
                <a:latin typeface="Averia Serif Libre"/>
                <a:ea typeface="Averia Serif Libre"/>
                <a:cs typeface="Averia Serif Libre"/>
                <a:sym typeface="Averia Serif Libre"/>
              </a:rPr>
              <a:t>Mobile accessibility: building accessible mobile sites and native apps for accessibility</a:t>
            </a:r>
            <a:endParaRPr sz="3600" kern="0" dirty="0">
              <a:solidFill>
                <a:srgbClr val="652966"/>
              </a:solidFill>
              <a:latin typeface="Arial"/>
              <a:ea typeface="Arial"/>
              <a:cs typeface="Arial"/>
              <a:sym typeface="Arial"/>
            </a:endParaRPr>
          </a:p>
        </p:txBody>
      </p:sp>
      <p:sp>
        <p:nvSpPr>
          <p:cNvPr id="143" name="Google Shape;143;p19"/>
          <p:cNvSpPr txBox="1"/>
          <p:nvPr/>
        </p:nvSpPr>
        <p:spPr>
          <a:xfrm>
            <a:off x="8634688" y="570013"/>
            <a:ext cx="2989500" cy="207000"/>
          </a:xfrm>
          <a:prstGeom prst="rect">
            <a:avLst/>
          </a:prstGeom>
          <a:noFill/>
          <a:ln>
            <a:noFill/>
          </a:ln>
        </p:spPr>
        <p:txBody>
          <a:bodyPr spcFirstLastPara="1" wrap="square" lIns="0" tIns="0" rIns="0" bIns="0" anchor="ctr" anchorCtr="0">
            <a:noAutofit/>
          </a:bodyPr>
          <a:lstStyle/>
          <a:p>
            <a:pPr algn="r" defTabSz="457200">
              <a:buClr>
                <a:srgbClr val="FFFFFF"/>
              </a:buClr>
              <a:buSzPts val="2400"/>
            </a:pPr>
            <a:r>
              <a:rPr lang="en-US" sz="1200" b="1" kern="0" dirty="0">
                <a:solidFill>
                  <a:srgbClr val="652966"/>
                </a:solidFill>
                <a:latin typeface="Poppins"/>
                <a:ea typeface="Poppins"/>
                <a:cs typeface="Poppins"/>
                <a:sym typeface="Poppins"/>
              </a:rPr>
              <a:t>Design, Front-End     </a:t>
            </a:r>
            <a:r>
              <a:rPr lang="en-US" sz="1200" kern="0" dirty="0">
                <a:solidFill>
                  <a:srgbClr val="652966"/>
                </a:solidFill>
                <a:latin typeface="Poppins"/>
                <a:ea typeface="Poppins"/>
                <a:cs typeface="Poppins"/>
                <a:sym typeface="Poppins"/>
              </a:rPr>
              <a:t>|   April 26, 2023</a:t>
            </a:r>
            <a:endParaRPr sz="700" kern="0" dirty="0">
              <a:solidFill>
                <a:srgbClr val="652966"/>
              </a:solidFill>
              <a:latin typeface="Arial"/>
              <a:ea typeface="Arial"/>
              <a:cs typeface="Arial"/>
              <a:sym typeface="Arial"/>
            </a:endParaRPr>
          </a:p>
        </p:txBody>
      </p:sp>
      <p:sp>
        <p:nvSpPr>
          <p:cNvPr id="145" name="Google Shape;145;p19"/>
          <p:cNvSpPr txBox="1"/>
          <p:nvPr/>
        </p:nvSpPr>
        <p:spPr>
          <a:xfrm>
            <a:off x="7817413" y="4037025"/>
            <a:ext cx="4024200" cy="1569646"/>
          </a:xfrm>
          <a:prstGeom prst="rect">
            <a:avLst/>
          </a:prstGeom>
          <a:noFill/>
          <a:ln>
            <a:noFill/>
          </a:ln>
        </p:spPr>
        <p:txBody>
          <a:bodyPr spcFirstLastPara="1" wrap="square" lIns="45713" tIns="45713" rIns="45713" bIns="45713" anchor="t" anchorCtr="0">
            <a:spAutoFit/>
          </a:bodyPr>
          <a:lstStyle/>
          <a:p>
            <a:pPr defTabSz="457200">
              <a:buClr>
                <a:srgbClr val="000000"/>
              </a:buClr>
            </a:pPr>
            <a:r>
              <a:rPr lang="en-AU" sz="2400" b="1" kern="0" dirty="0">
                <a:solidFill>
                  <a:srgbClr val="000000"/>
                </a:solidFill>
                <a:latin typeface="Poppins"/>
                <a:ea typeface="Poppins"/>
                <a:cs typeface="Poppins"/>
                <a:sym typeface="Poppins"/>
              </a:rPr>
              <a:t>Gian Wild</a:t>
            </a:r>
            <a:endParaRPr sz="2400" b="1" kern="0" dirty="0">
              <a:solidFill>
                <a:srgbClr val="000000"/>
              </a:solidFill>
              <a:latin typeface="Poppins"/>
              <a:ea typeface="Poppins"/>
              <a:cs typeface="Poppins"/>
              <a:sym typeface="Poppins"/>
            </a:endParaRPr>
          </a:p>
          <a:p>
            <a:pPr defTabSz="457200">
              <a:buClr>
                <a:srgbClr val="000000"/>
              </a:buClr>
            </a:pPr>
            <a:r>
              <a:rPr lang="en-US" sz="2400" kern="0" dirty="0">
                <a:solidFill>
                  <a:srgbClr val="000000"/>
                </a:solidFill>
                <a:latin typeface="Poppins"/>
                <a:ea typeface="Poppins"/>
                <a:cs typeface="Poppins"/>
                <a:sym typeface="Poppins"/>
              </a:rPr>
              <a:t>CEO</a:t>
            </a:r>
            <a:endParaRPr sz="2400" kern="0" dirty="0">
              <a:solidFill>
                <a:srgbClr val="000000"/>
              </a:solidFill>
              <a:latin typeface="Poppins"/>
              <a:ea typeface="Poppins"/>
              <a:cs typeface="Poppins"/>
              <a:sym typeface="Poppins"/>
            </a:endParaRPr>
          </a:p>
          <a:p>
            <a:pPr defTabSz="457200">
              <a:buClr>
                <a:srgbClr val="000000"/>
              </a:buClr>
            </a:pPr>
            <a:r>
              <a:rPr lang="en-US" sz="2400" kern="0" dirty="0">
                <a:solidFill>
                  <a:srgbClr val="000000"/>
                </a:solidFill>
                <a:latin typeface="Poppins"/>
                <a:ea typeface="Poppins"/>
                <a:cs typeface="Poppins"/>
                <a:sym typeface="Poppins"/>
              </a:rPr>
              <a:t>at AccessibilityOz</a:t>
            </a:r>
            <a:endParaRPr sz="2400" kern="0" dirty="0">
              <a:solidFill>
                <a:srgbClr val="000000"/>
              </a:solidFill>
              <a:latin typeface="Poppins"/>
              <a:ea typeface="Poppins"/>
              <a:cs typeface="Poppins"/>
              <a:sym typeface="Poppins"/>
            </a:endParaRPr>
          </a:p>
          <a:p>
            <a:pPr defTabSz="457200">
              <a:buClr>
                <a:srgbClr val="000000"/>
              </a:buClr>
            </a:pPr>
            <a:r>
              <a:rPr lang="en-US" sz="2400" kern="0" dirty="0">
                <a:solidFill>
                  <a:srgbClr val="000000"/>
                </a:solidFill>
                <a:latin typeface="Poppins"/>
                <a:ea typeface="Poppins"/>
                <a:cs typeface="Poppins"/>
                <a:sym typeface="Poppins"/>
              </a:rPr>
              <a:t>@accessibilityoz</a:t>
            </a:r>
            <a:endParaRPr sz="2400" kern="0" dirty="0">
              <a:solidFill>
                <a:srgbClr val="000000"/>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034C49F8-869D-463D-ADA6-278F83A080D3}"/>
              </a:ext>
            </a:extLst>
          </p:cNvPr>
          <p:cNvSpPr>
            <a:spLocks noGrp="1"/>
          </p:cNvSpPr>
          <p:nvPr>
            <p:ph type="title" idx="4294967295"/>
          </p:nvPr>
        </p:nvSpPr>
        <p:spPr/>
        <p:txBody>
          <a:bodyPr/>
          <a:lstStyle/>
          <a:p>
            <a:r>
              <a:rPr lang="en-US" dirty="0"/>
              <a:t>About Gian, continued</a:t>
            </a:r>
          </a:p>
        </p:txBody>
      </p:sp>
      <p:sp>
        <p:nvSpPr>
          <p:cNvPr id="2" name="TextBox 1">
            <a:extLst>
              <a:ext uri="{FF2B5EF4-FFF2-40B4-BE49-F238E27FC236}">
                <a16:creationId xmlns:a16="http://schemas.microsoft.com/office/drawing/2014/main" id="{6DE7F4CE-2D2F-4450-B4D0-2BEA0BE44DF4}"/>
              </a:ext>
            </a:extLst>
          </p:cNvPr>
          <p:cNvSpPr txBox="1"/>
          <p:nvPr/>
        </p:nvSpPr>
        <p:spPr>
          <a:xfrm>
            <a:off x="2928602" y="805709"/>
            <a:ext cx="287382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roxima Nova Medium" panose="02000506030000020004" pitchFamily="2" charset="0"/>
                <a:ea typeface="+mn-ea"/>
                <a:cs typeface="+mn-cs"/>
              </a:rPr>
              <a:t>Founded AccessibilityOz</a:t>
            </a:r>
          </a:p>
        </p:txBody>
      </p:sp>
      <p:sp>
        <p:nvSpPr>
          <p:cNvPr id="4" name="TextBox 3">
            <a:extLst>
              <a:ext uri="{FF2B5EF4-FFF2-40B4-BE49-F238E27FC236}">
                <a16:creationId xmlns:a16="http://schemas.microsoft.com/office/drawing/2014/main" id="{90A61A86-1178-4F53-9CE7-F2A753DE9667}"/>
              </a:ext>
            </a:extLst>
          </p:cNvPr>
          <p:cNvSpPr txBox="1"/>
          <p:nvPr/>
        </p:nvSpPr>
        <p:spPr>
          <a:xfrm>
            <a:off x="6420205" y="1992663"/>
            <a:ext cx="34624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roxima Nova Medium" panose="02000506030000020004" pitchFamily="2" charset="0"/>
                <a:ea typeface="+mn-ea"/>
                <a:cs typeface="+mn-cs"/>
              </a:rPr>
              <a:t>Released OzPlayer</a:t>
            </a:r>
          </a:p>
        </p:txBody>
      </p:sp>
      <p:sp>
        <p:nvSpPr>
          <p:cNvPr id="3" name="TextBox 2">
            <a:extLst>
              <a:ext uri="{FF2B5EF4-FFF2-40B4-BE49-F238E27FC236}">
                <a16:creationId xmlns:a16="http://schemas.microsoft.com/office/drawing/2014/main" id="{7DBF48E4-C498-453C-8A72-8C0FB25D1A4B}"/>
              </a:ext>
            </a:extLst>
          </p:cNvPr>
          <p:cNvSpPr txBox="1"/>
          <p:nvPr/>
        </p:nvSpPr>
        <p:spPr>
          <a:xfrm>
            <a:off x="2884154" y="2722074"/>
            <a:ext cx="287382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roxima Nova Medium" panose="02000506030000020004" pitchFamily="2" charset="0"/>
                <a:ea typeface="+mn-ea"/>
                <a:cs typeface="+mn-cs"/>
              </a:rPr>
              <a:t>Released OzArt</a:t>
            </a:r>
          </a:p>
        </p:txBody>
      </p:sp>
      <p:sp>
        <p:nvSpPr>
          <p:cNvPr id="5" name="TextBox 4">
            <a:extLst>
              <a:ext uri="{FF2B5EF4-FFF2-40B4-BE49-F238E27FC236}">
                <a16:creationId xmlns:a16="http://schemas.microsoft.com/office/drawing/2014/main" id="{CE31E4F2-C1BF-492D-9369-631388F3C348}"/>
              </a:ext>
            </a:extLst>
          </p:cNvPr>
          <p:cNvSpPr txBox="1"/>
          <p:nvPr/>
        </p:nvSpPr>
        <p:spPr>
          <a:xfrm>
            <a:off x="6438722" y="3804616"/>
            <a:ext cx="27788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roxima Nova Medium" panose="02000506030000020004" pitchFamily="2" charset="0"/>
                <a:ea typeface="+mn-ea"/>
                <a:cs typeface="+mn-cs"/>
              </a:rPr>
              <a:t>Spoke at the United Nations </a:t>
            </a:r>
            <a:br>
              <a:rPr kumimoji="0" lang="en-US" sz="1600" b="0" i="0" u="none" strike="noStrike" kern="1200" cap="none" spc="0" normalizeH="0" baseline="0" noProof="0" dirty="0">
                <a:ln>
                  <a:noFill/>
                </a:ln>
                <a:solidFill>
                  <a:prstClr val="black"/>
                </a:solidFill>
                <a:effectLst/>
                <a:uLnTx/>
                <a:uFillTx/>
                <a:latin typeface="Proxima Nova Medium" panose="02000506030000020004" pitchFamily="2" charset="0"/>
                <a:ea typeface="+mn-ea"/>
                <a:cs typeface="+mn-cs"/>
              </a:rPr>
            </a:br>
            <a:r>
              <a:rPr kumimoji="0" lang="en-US" sz="1600" b="0" i="0" u="none" strike="noStrike" kern="1200" cap="none" spc="0" normalizeH="0" baseline="0" noProof="0" dirty="0">
                <a:ln>
                  <a:noFill/>
                </a:ln>
                <a:solidFill>
                  <a:prstClr val="black"/>
                </a:solidFill>
                <a:effectLst/>
                <a:uLnTx/>
                <a:uFillTx/>
                <a:latin typeface="Proxima Nova Medium" panose="02000506030000020004" pitchFamily="2" charset="0"/>
                <a:ea typeface="+mn-ea"/>
                <a:cs typeface="+mn-cs"/>
              </a:rPr>
              <a:t>on web accessibility</a:t>
            </a:r>
          </a:p>
        </p:txBody>
      </p:sp>
      <p:sp>
        <p:nvSpPr>
          <p:cNvPr id="6" name="TextBox 5">
            <a:extLst>
              <a:ext uri="{FF2B5EF4-FFF2-40B4-BE49-F238E27FC236}">
                <a16:creationId xmlns:a16="http://schemas.microsoft.com/office/drawing/2014/main" id="{22B58E1C-D070-4F9B-896B-00D5FBC4AB1F}"/>
              </a:ext>
            </a:extLst>
          </p:cNvPr>
          <p:cNvSpPr txBox="1"/>
          <p:nvPr/>
        </p:nvSpPr>
        <p:spPr>
          <a:xfrm>
            <a:off x="3551527" y="4805990"/>
            <a:ext cx="2300356"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roxima Nova Medium" panose="02000506030000020004" pitchFamily="2" charset="0"/>
                <a:ea typeface="+mn-ea"/>
                <a:cs typeface="+mn-cs"/>
              </a:rPr>
              <a:t>Nominated for </a:t>
            </a:r>
            <a:br>
              <a:rPr kumimoji="0" lang="en-US" sz="1600" b="0" i="0" u="none" strike="noStrike" kern="1200" cap="none" spc="0" normalizeH="0" baseline="0" noProof="0" dirty="0">
                <a:ln>
                  <a:noFill/>
                </a:ln>
                <a:solidFill>
                  <a:prstClr val="black"/>
                </a:solidFill>
                <a:effectLst/>
                <a:uLnTx/>
                <a:uFillTx/>
                <a:latin typeface="Proxima Nova Medium" panose="02000506030000020004" pitchFamily="2" charset="0"/>
                <a:ea typeface="+mn-ea"/>
                <a:cs typeface="+mn-cs"/>
              </a:rPr>
            </a:br>
            <a:r>
              <a:rPr kumimoji="0" lang="en-US" sz="1600" b="0" i="0" u="none" strike="noStrike" kern="1200" cap="none" spc="0" normalizeH="0" baseline="0" noProof="0" dirty="0">
                <a:ln>
                  <a:noFill/>
                </a:ln>
                <a:solidFill>
                  <a:prstClr val="black"/>
                </a:solidFill>
                <a:effectLst/>
                <a:uLnTx/>
                <a:uFillTx/>
                <a:latin typeface="Proxima Nova Medium" panose="02000506030000020004" pitchFamily="2" charset="0"/>
                <a:ea typeface="+mn-ea"/>
                <a:cs typeface="+mn-cs"/>
              </a:rPr>
              <a:t>Australian of the Year</a:t>
            </a:r>
          </a:p>
        </p:txBody>
      </p:sp>
      <p:sp>
        <p:nvSpPr>
          <p:cNvPr id="8" name="TextBox 7">
            <a:extLst>
              <a:ext uri="{FF2B5EF4-FFF2-40B4-BE49-F238E27FC236}">
                <a16:creationId xmlns:a16="http://schemas.microsoft.com/office/drawing/2014/main" id="{C048ADD6-C564-4D5C-A198-3E2AC2129322}"/>
              </a:ext>
            </a:extLst>
          </p:cNvPr>
          <p:cNvSpPr txBox="1"/>
          <p:nvPr/>
        </p:nvSpPr>
        <p:spPr>
          <a:xfrm>
            <a:off x="6443415" y="5024936"/>
            <a:ext cx="277882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Inducted into the Centre for Accessibility’s Hall of Fame as Accessibility Person of the Year 2019</a:t>
            </a:r>
            <a:endParaRPr kumimoji="0" lang="en-US" sz="1600" b="0" i="0" u="none" strike="noStrike" kern="1200" cap="none" spc="0" normalizeH="0" baseline="0" noProof="0" dirty="0">
              <a:ln>
                <a:noFill/>
              </a:ln>
              <a:solidFill>
                <a:prstClr val="black"/>
              </a:solidFill>
              <a:effectLst/>
              <a:uLnTx/>
              <a:uFillTx/>
              <a:latin typeface="Proxima Nova Medium" panose="02000506030000020004" pitchFamily="2" charset="0"/>
              <a:ea typeface="+mn-ea"/>
              <a:cs typeface="+mn-cs"/>
            </a:endParaRPr>
          </a:p>
        </p:txBody>
      </p:sp>
      <p:sp>
        <p:nvSpPr>
          <p:cNvPr id="7" name="TextBox 6">
            <a:extLst>
              <a:ext uri="{FF2B5EF4-FFF2-40B4-BE49-F238E27FC236}">
                <a16:creationId xmlns:a16="http://schemas.microsoft.com/office/drawing/2014/main" id="{08AB778B-3E25-4630-B89E-757953B5FF5D}"/>
              </a:ext>
            </a:extLst>
          </p:cNvPr>
          <p:cNvSpPr txBox="1"/>
          <p:nvPr/>
        </p:nvSpPr>
        <p:spPr>
          <a:xfrm>
            <a:off x="5620315" y="6247819"/>
            <a:ext cx="102745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roxima Nova Medium" panose="02000506030000020004" pitchFamily="2" charset="0"/>
                <a:ea typeface="+mn-ea"/>
                <a:cs typeface="+mn-cs"/>
              </a:rPr>
              <a:t>2023</a:t>
            </a:r>
          </a:p>
        </p:txBody>
      </p:sp>
    </p:spTree>
    <p:extLst>
      <p:ext uri="{BB962C8B-B14F-4D97-AF65-F5344CB8AC3E}">
        <p14:creationId xmlns:p14="http://schemas.microsoft.com/office/powerpoint/2010/main" val="8447442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FA7F3-CD5A-45D1-B0EE-6502E375C95D}"/>
              </a:ext>
            </a:extLst>
          </p:cNvPr>
          <p:cNvSpPr>
            <a:spLocks noGrp="1"/>
          </p:cNvSpPr>
          <p:nvPr>
            <p:ph type="title" idx="4294967295"/>
          </p:nvPr>
        </p:nvSpPr>
        <p:spPr>
          <a:xfrm>
            <a:off x="752384" y="2850147"/>
            <a:ext cx="4238715" cy="1798955"/>
          </a:xfrm>
        </p:spPr>
        <p:txBody>
          <a:bodyPr/>
          <a:lstStyle/>
          <a:p>
            <a:pPr rtl="0" eaLnBrk="1" latinLnBrk="0" hangingPunct="1">
              <a:lnSpc>
                <a:spcPct val="100000"/>
              </a:lnSpc>
            </a:pPr>
            <a:r>
              <a:rPr lang="en-US" sz="4000" b="1" kern="1200" dirty="0">
                <a:solidFill>
                  <a:srgbClr val="000000"/>
                </a:solidFill>
                <a:effectLst/>
                <a:latin typeface="Proxima Nova" panose="02000506030000020004"/>
                <a:ea typeface="Lato" panose="020F0502020204030203" pitchFamily="34" charset="0"/>
                <a:cs typeface="Lato" panose="020F0502020204030203" pitchFamily="34" charset="0"/>
              </a:rPr>
              <a:t>Audio and video</a:t>
            </a:r>
            <a:endParaRPr lang="en-US" dirty="0"/>
          </a:p>
        </p:txBody>
      </p:sp>
    </p:spTree>
    <p:extLst>
      <p:ext uri="{BB962C8B-B14F-4D97-AF65-F5344CB8AC3E}">
        <p14:creationId xmlns:p14="http://schemas.microsoft.com/office/powerpoint/2010/main" val="6469173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9C080F-0510-4EF0-9F49-7858D204E098}"/>
              </a:ext>
            </a:extLst>
          </p:cNvPr>
          <p:cNvSpPr>
            <a:spLocks noGrp="1"/>
          </p:cNvSpPr>
          <p:nvPr>
            <p:ph type="title" idx="4294967295"/>
          </p:nvPr>
        </p:nvSpPr>
        <p:spPr>
          <a:xfrm>
            <a:off x="838200" y="410845"/>
            <a:ext cx="10515600" cy="1325563"/>
          </a:xfrm>
        </p:spPr>
        <p:txBody>
          <a:bodyPr/>
          <a:lstStyle/>
          <a:p>
            <a:pPr algn="ctr"/>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Audio and video</a:t>
            </a:r>
            <a:endParaRPr lang="en-US" dirty="0"/>
          </a:p>
        </p:txBody>
      </p:sp>
      <p:sp>
        <p:nvSpPr>
          <p:cNvPr id="3" name="TextBox 2">
            <a:extLst>
              <a:ext uri="{FF2B5EF4-FFF2-40B4-BE49-F238E27FC236}">
                <a16:creationId xmlns:a16="http://schemas.microsoft.com/office/drawing/2014/main" id="{A0F93E1A-A84B-416E-B9B6-59D7E277DBB5}"/>
              </a:ext>
            </a:extLst>
          </p:cNvPr>
          <p:cNvSpPr txBox="1"/>
          <p:nvPr/>
        </p:nvSpPr>
        <p:spPr>
          <a:xfrm>
            <a:off x="508001" y="1614858"/>
            <a:ext cx="6308435" cy="2010807"/>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6.1: Transcript</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6.2: Captions</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6.3: Live audio and video</a:t>
            </a:r>
          </a:p>
        </p:txBody>
      </p:sp>
    </p:spTree>
    <p:extLst>
      <p:ext uri="{BB962C8B-B14F-4D97-AF65-F5344CB8AC3E}">
        <p14:creationId xmlns:p14="http://schemas.microsoft.com/office/powerpoint/2010/main" val="8163029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A45AD-98C5-4252-B107-C5A33AB316D5}"/>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6.1: Transcript</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All video and audio have an accessible transcript.</a:t>
            </a:r>
          </a:p>
        </p:txBody>
      </p:sp>
    </p:spTree>
    <p:extLst>
      <p:ext uri="{BB962C8B-B14F-4D97-AF65-F5344CB8AC3E}">
        <p14:creationId xmlns:p14="http://schemas.microsoft.com/office/powerpoint/2010/main" val="4701916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2382-D00F-4E57-A4E0-695D01CFC741}"/>
              </a:ext>
            </a:extLst>
          </p:cNvPr>
          <p:cNvSpPr>
            <a:spLocks noGrp="1"/>
          </p:cNvSpPr>
          <p:nvPr>
            <p:ph type="title" idx="4294967295"/>
          </p:nvPr>
        </p:nvSpPr>
        <p:spPr>
          <a:xfrm>
            <a:off x="838200" y="410845"/>
            <a:ext cx="10515600" cy="1325563"/>
          </a:xfrm>
        </p:spPr>
        <p:txBody>
          <a:bodyPr/>
          <a:lstStyle/>
          <a:p>
            <a:pPr algn="ctr"/>
            <a:r>
              <a:rPr lang="en-US" dirty="0">
                <a:solidFill>
                  <a:srgbClr val="000000"/>
                </a:solidFill>
                <a:latin typeface="Proxima Nova Extrabold" panose="02000506030000020004"/>
                <a:ea typeface="Lato Black" panose="020F0A02020204030203" pitchFamily="34" charset="0"/>
                <a:cs typeface="Lato Black" panose="020F0A02020204030203" pitchFamily="34" charset="0"/>
              </a:rPr>
              <a:t>6.1: Transcript</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5113253" cy="1421928"/>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There is no text transcript alternative to the video or audio file</a:t>
            </a:r>
          </a:p>
        </p:txBody>
      </p:sp>
      <p:pic>
        <p:nvPicPr>
          <p:cNvPr id="7" name="Picture Placeholder 6" descr="Nancy Drew episode playing, only the title of the episode and a very brief description is shown">
            <a:extLst>
              <a:ext uri="{FF2B5EF4-FFF2-40B4-BE49-F238E27FC236}">
                <a16:creationId xmlns:a16="http://schemas.microsoft.com/office/drawing/2014/main" id="{3DCF5804-5939-43BB-9E18-59C3B7117E7A}"/>
              </a:ext>
            </a:extLst>
          </p:cNvPr>
          <p:cNvPicPr>
            <a:picLocks noGrp="1"/>
          </p:cNvPicPr>
          <p:nvPr>
            <p:ph type="pic" sz="quarter" idx="23"/>
          </p:nvPr>
        </p:nvPicPr>
        <p:blipFill>
          <a:blip r:embed="rId3">
            <a:extLst>
              <a:ext uri="{28A0092B-C50C-407E-A947-70E740481C1C}">
                <a14:useLocalDpi xmlns:a14="http://schemas.microsoft.com/office/drawing/2010/main" val="0"/>
              </a:ext>
            </a:extLst>
          </a:blip>
          <a:srcRect t="7044" b="7044"/>
          <a:stretch>
            <a:fillRect/>
          </a:stretch>
        </p:blipFill>
        <p:spPr bwMode="auto">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052195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2382-D00F-4E57-A4E0-695D01CFC741}"/>
              </a:ext>
            </a:extLst>
          </p:cNvPr>
          <p:cNvSpPr>
            <a:spLocks noGrp="1"/>
          </p:cNvSpPr>
          <p:nvPr>
            <p:ph type="title" idx="4294967295"/>
          </p:nvPr>
        </p:nvSpPr>
        <p:spPr>
          <a:xfrm>
            <a:off x="838200" y="410845"/>
            <a:ext cx="10515600" cy="1325563"/>
          </a:xfrm>
        </p:spPr>
        <p:txBody>
          <a:bodyPr/>
          <a:lstStyle/>
          <a:p>
            <a:pPr algn="ctr"/>
            <a:r>
              <a:rPr lang="en-US" dirty="0">
                <a:solidFill>
                  <a:srgbClr val="000000"/>
                </a:solidFill>
                <a:latin typeface="Proxima Nova Extrabold" panose="02000506030000020004"/>
                <a:ea typeface="Lato Black" panose="020F0A02020204030203" pitchFamily="34" charset="0"/>
                <a:cs typeface="Lato Black" panose="020F0A02020204030203" pitchFamily="34" charset="0"/>
              </a:rPr>
              <a:t>6.1: Transcript</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5113253" cy="1421928"/>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The transcript is a direct transcription of the captions only</a:t>
            </a:r>
          </a:p>
        </p:txBody>
      </p:sp>
      <p:pic>
        <p:nvPicPr>
          <p:cNvPr id="8" name="Picture Placeholder 7" descr="Video playing about original computers with a photo of a large structure, text reads &quot;The earliest computers were made out of wood and metal with mechanical levers&quot;">
            <a:extLst>
              <a:ext uri="{FF2B5EF4-FFF2-40B4-BE49-F238E27FC236}">
                <a16:creationId xmlns:a16="http://schemas.microsoft.com/office/drawing/2014/main" id="{CAC78E8C-9CD8-4FB4-8F9B-1FAE3C878724}"/>
              </a:ext>
            </a:extLst>
          </p:cNvPr>
          <p:cNvPicPr>
            <a:picLocks noGrp="1"/>
          </p:cNvPicPr>
          <p:nvPr>
            <p:ph type="pic" sz="quarter" idx="23"/>
          </p:nvPr>
        </p:nvPicPr>
        <p:blipFill>
          <a:blip r:embed="rId3">
            <a:extLst>
              <a:ext uri="{28A0092B-C50C-407E-A947-70E740481C1C}">
                <a14:useLocalDpi xmlns:a14="http://schemas.microsoft.com/office/drawing/2010/main" val="0"/>
              </a:ext>
            </a:extLst>
          </a:blip>
          <a:srcRect/>
          <a:stretch>
            <a:fillRect/>
          </a:stretch>
        </p:blipFill>
        <p:spPr bwMode="auto">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481720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2E344-9F6F-4D93-AF2D-3D7CC37388B5}"/>
              </a:ext>
            </a:extLst>
          </p:cNvPr>
          <p:cNvSpPr>
            <a:spLocks noGrp="1"/>
          </p:cNvSpPr>
          <p:nvPr>
            <p:ph type="title" idx="4294967295"/>
          </p:nvPr>
        </p:nvSpPr>
        <p:spPr>
          <a:xfrm>
            <a:off x="838200" y="410845"/>
            <a:ext cx="10515600" cy="1325563"/>
          </a:xfrm>
        </p:spPr>
        <p:txBody>
          <a:bodyPr/>
          <a:lstStyle/>
          <a:p>
            <a:pPr algn="ctr"/>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6.1: Transcript</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511325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Pass – Transcript is available and accurate</a:t>
            </a:r>
          </a:p>
        </p:txBody>
      </p:sp>
      <p:pic>
        <p:nvPicPr>
          <p:cNvPr id="7" name="Picture Placeholder 5" descr="Video is playing, underneath is the name of the exercise and then the text &quot;Sit in a chair with your feet flat on the floor. Take a deep breath in and lift your toes up. Hold this position, then relax.&quot;">
            <a:extLst>
              <a:ext uri="{FF2B5EF4-FFF2-40B4-BE49-F238E27FC236}">
                <a16:creationId xmlns:a16="http://schemas.microsoft.com/office/drawing/2014/main" id="{C26BC515-EC86-4FAD-89D6-C6197291E233}"/>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7200" y="2103967"/>
            <a:ext cx="2146038" cy="37380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377976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0353D-7B68-444F-A750-C2306368476E}"/>
              </a:ext>
            </a:extLst>
          </p:cNvPr>
          <p:cNvSpPr>
            <a:spLocks noGrp="1"/>
          </p:cNvSpPr>
          <p:nvPr>
            <p:ph type="title" idx="4294967295"/>
          </p:nvPr>
        </p:nvSpPr>
        <p:spPr>
          <a:xfrm>
            <a:off x="752385" y="2809547"/>
            <a:ext cx="1981200" cy="1325563"/>
          </a:xfrm>
        </p:spPr>
        <p:txBody>
          <a:bodyPr>
            <a:normAutofit/>
          </a:bodyPr>
          <a:lstStyle/>
          <a:p>
            <a:r>
              <a:rPr lang="en-US" sz="4000" b="1" dirty="0">
                <a:latin typeface="Proxima Nova" panose="02000506030000020004" pitchFamily="2" charset="77"/>
                <a:ea typeface="Lato" charset="0"/>
                <a:cs typeface="Lato" charset="0"/>
              </a:rPr>
              <a:t>Forms</a:t>
            </a:r>
          </a:p>
        </p:txBody>
      </p:sp>
    </p:spTree>
    <p:extLst>
      <p:ext uri="{BB962C8B-B14F-4D97-AF65-F5344CB8AC3E}">
        <p14:creationId xmlns:p14="http://schemas.microsoft.com/office/powerpoint/2010/main" val="14552999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9C080F-0510-4EF0-9F49-7858D204E098}"/>
              </a:ext>
            </a:extLst>
          </p:cNvPr>
          <p:cNvSpPr>
            <a:spLocks noGrp="1"/>
          </p:cNvSpPr>
          <p:nvPr>
            <p:ph type="title" idx="4294967295"/>
          </p:nvPr>
        </p:nvSpPr>
        <p:spPr>
          <a:xfrm>
            <a:off x="838200" y="410845"/>
            <a:ext cx="10515600" cy="1325563"/>
          </a:xfrm>
        </p:spPr>
        <p:txBody>
          <a:bodyPr/>
          <a:lstStyle/>
          <a:p>
            <a:pPr algn="ctr"/>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Forms</a:t>
            </a:r>
            <a:endParaRPr lang="en-US" dirty="0"/>
          </a:p>
        </p:txBody>
      </p:sp>
      <p:sp>
        <p:nvSpPr>
          <p:cNvPr id="3" name="TextBox 2">
            <a:extLst>
              <a:ext uri="{FF2B5EF4-FFF2-40B4-BE49-F238E27FC236}">
                <a16:creationId xmlns:a16="http://schemas.microsoft.com/office/drawing/2014/main" id="{A0F93E1A-A84B-416E-B9B6-59D7E277DBB5}"/>
              </a:ext>
            </a:extLst>
          </p:cNvPr>
          <p:cNvSpPr txBox="1"/>
          <p:nvPr/>
        </p:nvSpPr>
        <p:spPr>
          <a:xfrm>
            <a:off x="508001" y="1614858"/>
            <a:ext cx="5706532" cy="4483279"/>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7.1: CAPTCHAs</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7.2: Context-sensitive help</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7.3: Error prevention</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7.4: Positioned field labels</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AU" sz="3600" b="0" i="0" u="none" strike="noStrike" kern="1200" cap="none" spc="0" normalizeH="0" baseline="0" noProof="0" dirty="0">
              <a:ln>
                <a:noFill/>
              </a:ln>
              <a:solidFill>
                <a:prstClr val="black"/>
              </a:solidFill>
              <a:effectLst/>
              <a:uLnTx/>
              <a:uFillTx/>
              <a:latin typeface="Proxima Nova"/>
              <a:ea typeface="+mn-ea"/>
              <a:cs typeface="+mn-cs"/>
            </a:endParaRPr>
          </a:p>
        </p:txBody>
      </p:sp>
      <p:sp>
        <p:nvSpPr>
          <p:cNvPr id="4" name="TextBox 3">
            <a:extLst>
              <a:ext uri="{FF2B5EF4-FFF2-40B4-BE49-F238E27FC236}">
                <a16:creationId xmlns:a16="http://schemas.microsoft.com/office/drawing/2014/main" id="{FC86B555-C858-488E-A9EE-CF07AACE8531}"/>
              </a:ext>
            </a:extLst>
          </p:cNvPr>
          <p:cNvSpPr txBox="1"/>
          <p:nvPr/>
        </p:nvSpPr>
        <p:spPr>
          <a:xfrm>
            <a:off x="6214533" y="1614858"/>
            <a:ext cx="5672667" cy="2564805"/>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7.5: Visible field labels</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7.6: Accessible name</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7.7: Form and keyboard interaction</a:t>
            </a:r>
          </a:p>
        </p:txBody>
      </p:sp>
    </p:spTree>
    <p:extLst>
      <p:ext uri="{BB962C8B-B14F-4D97-AF65-F5344CB8AC3E}">
        <p14:creationId xmlns:p14="http://schemas.microsoft.com/office/powerpoint/2010/main" val="32374334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62483-C8F1-4993-841F-5DF4EC5276DD}"/>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7.4: Positioned field labels</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Field labels are positioned adjacent to their input field and appear closest to their respective input field in relation to other field labels and other input fields.</a:t>
            </a:r>
          </a:p>
        </p:txBody>
      </p:sp>
    </p:spTree>
    <p:extLst>
      <p:ext uri="{BB962C8B-B14F-4D97-AF65-F5344CB8AC3E}">
        <p14:creationId xmlns:p14="http://schemas.microsoft.com/office/powerpoint/2010/main" val="32980539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60FC-A993-410E-9426-95888DFD3240}"/>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7.4: Positioned field labels</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511325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Input fields equidistant to field labels</a:t>
            </a:r>
          </a:p>
        </p:txBody>
      </p:sp>
      <p:pic>
        <p:nvPicPr>
          <p:cNvPr id="6" name="Picture Placeholder 5" descr="Yes, radio button and No are equally spaced so it is not clear which text the radio button applies to">
            <a:extLst>
              <a:ext uri="{FF2B5EF4-FFF2-40B4-BE49-F238E27FC236}">
                <a16:creationId xmlns:a16="http://schemas.microsoft.com/office/drawing/2014/main" id="{3270B9E8-7242-4AAD-A26F-2FA6536EB41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794500" y="2053167"/>
            <a:ext cx="2197076" cy="3826933"/>
          </a:xfrm>
          <a:prstGeom prst="rect">
            <a:avLst/>
          </a:prstGeom>
        </p:spPr>
      </p:pic>
      <p:sp>
        <p:nvSpPr>
          <p:cNvPr id="8" name="Rectangle 7">
            <a:extLst>
              <a:ext uri="{FF2B5EF4-FFF2-40B4-BE49-F238E27FC236}">
                <a16:creationId xmlns:a16="http://schemas.microsoft.com/office/drawing/2014/main" id="{AEDD9615-7B0C-4FB5-9697-18940368B75A}"/>
              </a:ext>
              <a:ext uri="{C183D7F6-B498-43B3-948B-1728B52AA6E4}">
                <adec:decorative xmlns:adec="http://schemas.microsoft.com/office/drawing/2017/decorative" val="1"/>
              </a:ext>
            </a:extLst>
          </p:cNvPr>
          <p:cNvSpPr/>
          <p:nvPr/>
        </p:nvSpPr>
        <p:spPr>
          <a:xfrm>
            <a:off x="7026413" y="3112868"/>
            <a:ext cx="927155" cy="3034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27248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7E748B-36D4-4097-9B21-A91E1F77AA70}"/>
              </a:ext>
            </a:extLst>
          </p:cNvPr>
          <p:cNvSpPr txBox="1">
            <a:spLocks noGrp="1"/>
          </p:cNvSpPr>
          <p:nvPr>
            <p:ph type="title" idx="4294967295"/>
          </p:nvPr>
        </p:nvSpPr>
        <p:spPr>
          <a:xfrm>
            <a:off x="692541" y="3260724"/>
            <a:ext cx="4347210" cy="29000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4400" b="1" i="0" u="none" strike="noStrike" kern="1200" cap="none" spc="0" normalizeH="0" baseline="0" noProof="0" dirty="0">
                <a:ln>
                  <a:noFill/>
                </a:ln>
                <a:solidFill>
                  <a:schemeClr val="tx1"/>
                </a:solidFill>
                <a:effectLst/>
                <a:uLnTx/>
                <a:uFillTx/>
                <a:latin typeface="+mn-lt"/>
                <a:ea typeface="+mn-ea"/>
                <a:cs typeface="+mn-cs"/>
              </a:rPr>
              <a:t>A little background…</a:t>
            </a:r>
            <a:endParaRPr kumimoji="0" lang="en-AU" sz="36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2496263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60FC-A993-410E-9426-95888DFD3240}"/>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7.4: Positioned field labels</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5113253" cy="1421928"/>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Differentiation has been provided but it is not sufficient</a:t>
            </a:r>
          </a:p>
        </p:txBody>
      </p:sp>
      <p:pic>
        <p:nvPicPr>
          <p:cNvPr id="7" name="Picture Placeholder 6" descr="Three fields: Settings, Account and Key, which are all visually close to two different input fields. A line separates the fields but it is very hard to see.">
            <a:extLst>
              <a:ext uri="{FF2B5EF4-FFF2-40B4-BE49-F238E27FC236}">
                <a16:creationId xmlns:a16="http://schemas.microsoft.com/office/drawing/2014/main" id="{5346F219-594E-4E37-B3E0-BD6CCEB359D8}"/>
              </a:ext>
            </a:extLst>
          </p:cNvPr>
          <p:cNvPicPr>
            <a:picLocks noGrp="1"/>
          </p:cNvPicPr>
          <p:nvPr>
            <p:ph type="pic" sz="quarter" idx="23"/>
          </p:nvPr>
        </p:nvPicPr>
        <p:blipFill>
          <a:blip r:embed="rId3">
            <a:extLst>
              <a:ext uri="{28A0092B-C50C-407E-A947-70E740481C1C}">
                <a14:useLocalDpi xmlns:a14="http://schemas.microsoft.com/office/drawing/2010/main" val="0"/>
              </a:ext>
            </a:extLst>
          </a:blip>
          <a:srcRect/>
          <a:stretch>
            <a:fillRect/>
          </a:stretch>
        </p:blipFill>
        <p:spPr bwMode="auto">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126542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60FC-A993-410E-9426-95888DFD3240}"/>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7.4: Positioned field labels</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5113253" cy="1421928"/>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Pass – Input fields are located close to their field labels</a:t>
            </a:r>
          </a:p>
        </p:txBody>
      </p:sp>
      <p:pic>
        <p:nvPicPr>
          <p:cNvPr id="6" name="Picture 5" descr="Field &quot;Select a receipt type&quot; is visually associated with the input field as it is located closer to it than any other fields">
            <a:extLst>
              <a:ext uri="{FF2B5EF4-FFF2-40B4-BE49-F238E27FC236}">
                <a16:creationId xmlns:a16="http://schemas.microsoft.com/office/drawing/2014/main" id="{8A704A77-6E57-4AD4-AE8A-AD5EDBECFAF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835139" y="2085277"/>
            <a:ext cx="2041231" cy="3757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351526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60FC-A993-410E-9426-95888DFD3240}"/>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7.4: Positioned field labels</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5113253" cy="1421928"/>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Pass – Input fields are located close to their field labels</a:t>
            </a:r>
          </a:p>
        </p:txBody>
      </p:sp>
      <p:pic>
        <p:nvPicPr>
          <p:cNvPr id="3" name="id-66280694-0C0D-4BB7-B890-33742424681B" descr="Contact details form.">
            <a:extLst>
              <a:ext uri="{FF2B5EF4-FFF2-40B4-BE49-F238E27FC236}">
                <a16:creationId xmlns:a16="http://schemas.microsoft.com/office/drawing/2014/main" id="{7066125E-4CDD-46A5-8A81-C8C9C9A382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788894" y="2066330"/>
            <a:ext cx="2176686" cy="391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698719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BCADE-A794-4B6B-BFEB-92EB7FBE36CC}"/>
              </a:ext>
            </a:extLst>
          </p:cNvPr>
          <p:cNvSpPr>
            <a:spLocks noGrp="1"/>
          </p:cNvSpPr>
          <p:nvPr>
            <p:ph type="title" idx="4294967295"/>
          </p:nvPr>
        </p:nvSpPr>
        <p:spPr>
          <a:xfrm>
            <a:off x="568411" y="3218979"/>
            <a:ext cx="5959475" cy="1782762"/>
          </a:xfrm>
        </p:spPr>
        <p:txBody>
          <a:bodyPr>
            <a:noAutofit/>
          </a:bodyPr>
          <a:lstStyle/>
          <a:p>
            <a:pPr rtl="0" eaLnBrk="1" latinLnBrk="0" hangingPunct="1">
              <a:lnSpc>
                <a:spcPct val="100000"/>
              </a:lnSpc>
            </a:pPr>
            <a:r>
              <a:rPr lang="en-US" sz="3900" b="1" kern="1200" dirty="0">
                <a:solidFill>
                  <a:srgbClr val="FFFFFF"/>
                </a:solidFill>
                <a:effectLst/>
                <a:latin typeface="Proxima Nova" panose="02000506030000020004"/>
                <a:ea typeface="MS Mincho" panose="02020609040205080304" pitchFamily="49" charset="-128"/>
                <a:cs typeface="Arial" panose="020B0604020202020204" pitchFamily="34" charset="0"/>
              </a:rPr>
              <a:t>Test mobile assistive technology and feature support</a:t>
            </a:r>
            <a:endParaRPr lang="en-US" sz="3900" dirty="0"/>
          </a:p>
        </p:txBody>
      </p:sp>
    </p:spTree>
    <p:extLst>
      <p:ext uri="{BB962C8B-B14F-4D97-AF65-F5344CB8AC3E}">
        <p14:creationId xmlns:p14="http://schemas.microsoft.com/office/powerpoint/2010/main" val="10998742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2CFF-3908-4548-8D0B-579B48FA01DE}"/>
              </a:ext>
            </a:extLst>
          </p:cNvPr>
          <p:cNvSpPr>
            <a:spLocks noGrp="1"/>
          </p:cNvSpPr>
          <p:nvPr>
            <p:ph type="title" idx="4294967295"/>
          </p:nvPr>
        </p:nvSpPr>
        <p:spPr>
          <a:xfrm>
            <a:off x="0" y="410845"/>
            <a:ext cx="121920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Test mobile assistive technology and features</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904390"/>
            <a:ext cx="105156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All actionable items and content can be accessed and activated by the following assistive technologies (or when the following feature is </a:t>
            </a:r>
            <a:r>
              <a:rPr kumimoji="0" lang="en-US" sz="3200" b="0" i="0" u="none" strike="noStrike" kern="1200" cap="none" spc="0" normalizeH="0" baseline="0" noProof="0">
                <a:ln>
                  <a:noFill/>
                </a:ln>
                <a:solidFill>
                  <a:prstClr val="black"/>
                </a:solidFill>
                <a:effectLst/>
                <a:uLnTx/>
                <a:uFillTx/>
                <a:latin typeface="Proxima Nova"/>
                <a:ea typeface="+mn-ea"/>
                <a:cs typeface="+mn-cs"/>
              </a:rPr>
              <a:t>enabled)</a:t>
            </a:r>
            <a:endParaRPr kumimoji="0" lang="en-US" sz="3200" b="0" i="0" u="none" strike="noStrike" kern="1200" cap="none" spc="0" normalizeH="0" baseline="0" noProof="0" dirty="0">
              <a:ln>
                <a:noFill/>
              </a:ln>
              <a:solidFill>
                <a:prstClr val="black"/>
              </a:solidFill>
              <a:effectLst/>
              <a:uLnTx/>
              <a:uFillTx/>
              <a:latin typeface="Proxima Nova"/>
              <a:ea typeface="+mn-ea"/>
              <a:cs typeface="+mn-cs"/>
            </a:endParaRPr>
          </a:p>
        </p:txBody>
      </p:sp>
    </p:spTree>
    <p:extLst>
      <p:ext uri="{BB962C8B-B14F-4D97-AF65-F5344CB8AC3E}">
        <p14:creationId xmlns:p14="http://schemas.microsoft.com/office/powerpoint/2010/main" val="20420518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427272-9CC5-4F6C-80DA-C79D37655CDB}"/>
              </a:ext>
            </a:extLst>
          </p:cNvPr>
          <p:cNvSpPr>
            <a:spLocks noGrp="1"/>
          </p:cNvSpPr>
          <p:nvPr>
            <p:ph type="title" idx="4294967295"/>
          </p:nvPr>
        </p:nvSpPr>
        <p:spPr>
          <a:xfrm>
            <a:off x="0" y="410845"/>
            <a:ext cx="12192000" cy="1325563"/>
          </a:xfrm>
        </p:spPr>
        <p:txBody>
          <a:bodyPr/>
          <a:lstStyle/>
          <a:p>
            <a:pPr algn="ctr" rtl="0" eaLnBrk="1" latinLnBrk="0" hangingPunct="1"/>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Android assistive technologies and features</a:t>
            </a:r>
            <a:endParaRPr lang="en-US" dirty="0"/>
          </a:p>
        </p:txBody>
      </p:sp>
      <p:sp>
        <p:nvSpPr>
          <p:cNvPr id="3" name="TextBox 2">
            <a:extLst>
              <a:ext uri="{FF2B5EF4-FFF2-40B4-BE49-F238E27FC236}">
                <a16:creationId xmlns:a16="http://schemas.microsoft.com/office/drawing/2014/main" id="{A0F93E1A-A84B-416E-B9B6-59D7E277DBB5}"/>
              </a:ext>
            </a:extLst>
          </p:cNvPr>
          <p:cNvSpPr txBox="1"/>
          <p:nvPr/>
        </p:nvSpPr>
        <p:spPr>
          <a:xfrm>
            <a:off x="932253" y="2224458"/>
            <a:ext cx="5469275" cy="2893100"/>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TalkBack</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Keyboard</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Keyboard and switch</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Magnification</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Remove animations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C86B555-C858-488E-A9EE-CF07AACE8531}"/>
              </a:ext>
            </a:extLst>
          </p:cNvPr>
          <p:cNvSpPr txBox="1"/>
          <p:nvPr/>
        </p:nvSpPr>
        <p:spPr>
          <a:xfrm>
            <a:off x="6401528" y="2224458"/>
            <a:ext cx="4972068" cy="4167295"/>
          </a:xfrm>
          <a:prstGeom prst="rect">
            <a:avLst/>
          </a:prstGeom>
          <a:noFill/>
        </p:spPr>
        <p:txBody>
          <a:bodyPr wrap="square" rtlCol="0">
            <a:spAutoFit/>
          </a:bodyPr>
          <a:lstStyle/>
          <a:p>
            <a:pPr marL="342900" marR="0" lvl="0" indent="-342900" algn="l" defTabSz="914377"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Invert colours</a:t>
            </a:r>
          </a:p>
          <a:p>
            <a:pPr marL="342900" marR="0" lvl="0" indent="-342900" algn="l" defTabSz="914377"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Grayscale</a:t>
            </a:r>
          </a:p>
          <a:p>
            <a:pPr marL="342900" marR="0" lvl="0" indent="-342900" algn="l" defTabSz="914377"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Increase display size</a:t>
            </a:r>
          </a:p>
          <a:p>
            <a:pPr marL="342900" marR="0" lvl="0" indent="-342900" algn="l" defTabSz="914377"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Increase text size (with Chrome)</a:t>
            </a:r>
          </a:p>
          <a:p>
            <a:pPr marL="342900" marR="0" lvl="0" indent="-342900" algn="l" defTabSz="914377"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Simplified view (mobile sites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51536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1E02FF-D3CB-4CB2-BBDA-EC735A3798A4}"/>
              </a:ext>
            </a:extLst>
          </p:cNvPr>
          <p:cNvSpPr>
            <a:spLocks noGrp="1"/>
          </p:cNvSpPr>
          <p:nvPr>
            <p:ph type="title" idx="4294967295"/>
          </p:nvPr>
        </p:nvSpPr>
        <p:spPr>
          <a:xfrm>
            <a:off x="0" y="410845"/>
            <a:ext cx="12192000" cy="1325563"/>
          </a:xfrm>
        </p:spPr>
        <p:txBody>
          <a:bodyPr/>
          <a:lstStyle/>
          <a:p>
            <a:pPr algn="ctr" rtl="0" eaLnBrk="1" latinLnBrk="0" hangingPunct="1"/>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iPhone assistive technologies and features</a:t>
            </a:r>
            <a:endParaRPr lang="en-US" dirty="0"/>
          </a:p>
        </p:txBody>
      </p:sp>
      <p:sp>
        <p:nvSpPr>
          <p:cNvPr id="3" name="TextBox 2">
            <a:extLst>
              <a:ext uri="{FF2B5EF4-FFF2-40B4-BE49-F238E27FC236}">
                <a16:creationId xmlns:a16="http://schemas.microsoft.com/office/drawing/2014/main" id="{A0F93E1A-A84B-416E-B9B6-59D7E277DBB5}"/>
              </a:ext>
            </a:extLst>
          </p:cNvPr>
          <p:cNvSpPr txBox="1"/>
          <p:nvPr/>
        </p:nvSpPr>
        <p:spPr>
          <a:xfrm>
            <a:off x="932253" y="2224458"/>
            <a:ext cx="5469275" cy="2893100"/>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VoiceOver</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Keyboard</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Keyboard and switch</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Zoom</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Reduce Motion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C86B555-C858-488E-A9EE-CF07AACE8531}"/>
              </a:ext>
            </a:extLst>
          </p:cNvPr>
          <p:cNvSpPr txBox="1"/>
          <p:nvPr/>
        </p:nvSpPr>
        <p:spPr>
          <a:xfrm>
            <a:off x="6401528" y="2224458"/>
            <a:ext cx="4972068" cy="2517612"/>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Invert colours</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Grayscale</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Reader view (mobile site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3787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1E02FF-D3CB-4CB2-BBDA-EC735A3798A4}"/>
              </a:ext>
            </a:extLst>
          </p:cNvPr>
          <p:cNvSpPr>
            <a:spLocks noGrp="1"/>
          </p:cNvSpPr>
          <p:nvPr>
            <p:ph type="title" idx="4294967295"/>
          </p:nvPr>
        </p:nvSpPr>
        <p:spPr>
          <a:xfrm>
            <a:off x="0" y="410845"/>
            <a:ext cx="12192000" cy="1325563"/>
          </a:xfrm>
        </p:spPr>
        <p:txBody>
          <a:bodyPr/>
          <a:lstStyle/>
          <a:p>
            <a:pPr algn="ctr" rtl="0" eaLnBrk="1" latinLnBrk="0" hangingPunct="1"/>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iPad assistive technologies and features</a:t>
            </a:r>
            <a:endParaRPr lang="en-US" dirty="0"/>
          </a:p>
        </p:txBody>
      </p:sp>
      <p:sp>
        <p:nvSpPr>
          <p:cNvPr id="3" name="TextBox 2">
            <a:extLst>
              <a:ext uri="{FF2B5EF4-FFF2-40B4-BE49-F238E27FC236}">
                <a16:creationId xmlns:a16="http://schemas.microsoft.com/office/drawing/2014/main" id="{A0F93E1A-A84B-416E-B9B6-59D7E277DBB5}"/>
              </a:ext>
            </a:extLst>
          </p:cNvPr>
          <p:cNvSpPr txBox="1"/>
          <p:nvPr/>
        </p:nvSpPr>
        <p:spPr>
          <a:xfrm>
            <a:off x="932253" y="2224458"/>
            <a:ext cx="5469275" cy="2893100"/>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VoiceOver</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Keyboard</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Keyboard and switch</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Zoom</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Reduce Motion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C86B555-C858-488E-A9EE-CF07AACE8531}"/>
              </a:ext>
            </a:extLst>
          </p:cNvPr>
          <p:cNvSpPr txBox="1"/>
          <p:nvPr/>
        </p:nvSpPr>
        <p:spPr>
          <a:xfrm>
            <a:off x="6401528" y="2224458"/>
            <a:ext cx="4972068" cy="2517612"/>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Invert colours</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Grayscale</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Reader view (mobile site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0165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0353D-7B68-444F-A750-C2306368476E}"/>
              </a:ext>
            </a:extLst>
          </p:cNvPr>
          <p:cNvSpPr>
            <a:spLocks noGrp="1"/>
          </p:cNvSpPr>
          <p:nvPr>
            <p:ph type="title" idx="4294967295"/>
          </p:nvPr>
        </p:nvSpPr>
        <p:spPr>
          <a:xfrm>
            <a:off x="752385" y="2809547"/>
            <a:ext cx="4486880" cy="2133156"/>
          </a:xfrm>
        </p:spPr>
        <p:txBody>
          <a:bodyPr>
            <a:normAutofit/>
          </a:bodyPr>
          <a:lstStyle/>
          <a:p>
            <a:r>
              <a:rPr lang="en-US" sz="4000" b="1" dirty="0">
                <a:latin typeface="Proxima Nova" panose="02000506030000020004" pitchFamily="2" charset="77"/>
                <a:ea typeface="Lato" charset="0"/>
                <a:cs typeface="Lato" charset="0"/>
              </a:rPr>
              <a:t>VoiceOver and </a:t>
            </a:r>
            <a:r>
              <a:rPr lang="en-US" sz="4000" b="1" dirty="0" err="1">
                <a:latin typeface="Proxima Nova" panose="02000506030000020004" pitchFamily="2" charset="77"/>
                <a:ea typeface="Lato" charset="0"/>
                <a:cs typeface="Lato" charset="0"/>
              </a:rPr>
              <a:t>TalkBack</a:t>
            </a:r>
            <a:endParaRPr lang="en-US" sz="4000" b="1" dirty="0">
              <a:latin typeface="Proxima Nova" panose="02000506030000020004" pitchFamily="2" charset="77"/>
              <a:ea typeface="Lato" charset="0"/>
              <a:cs typeface="Lato" charset="0"/>
            </a:endParaRPr>
          </a:p>
        </p:txBody>
      </p:sp>
    </p:spTree>
    <p:extLst>
      <p:ext uri="{BB962C8B-B14F-4D97-AF65-F5344CB8AC3E}">
        <p14:creationId xmlns:p14="http://schemas.microsoft.com/office/powerpoint/2010/main" val="18841247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9C080F-0510-4EF0-9F49-7858D204E098}"/>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VoiceOver (iOS)</a:t>
            </a:r>
          </a:p>
        </p:txBody>
      </p:sp>
      <p:sp>
        <p:nvSpPr>
          <p:cNvPr id="10" name="TextBox 9">
            <a:extLst>
              <a:ext uri="{FF2B5EF4-FFF2-40B4-BE49-F238E27FC236}">
                <a16:creationId xmlns:a16="http://schemas.microsoft.com/office/drawing/2014/main" id="{4036AC79-9E09-4D8C-964E-3B2EDAD3EA73}"/>
              </a:ext>
            </a:extLst>
          </p:cNvPr>
          <p:cNvSpPr txBox="1"/>
          <p:nvPr/>
        </p:nvSpPr>
        <p:spPr>
          <a:xfrm>
            <a:off x="838200" y="1904390"/>
            <a:ext cx="105156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All actionable items and content can be accessed and activated by VoiceOver on iOS.</a:t>
            </a:r>
          </a:p>
        </p:txBody>
      </p:sp>
    </p:spTree>
    <p:extLst>
      <p:ext uri="{BB962C8B-B14F-4D97-AF65-F5344CB8AC3E}">
        <p14:creationId xmlns:p14="http://schemas.microsoft.com/office/powerpoint/2010/main" val="602114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AAD1B-83D3-4CF7-BEB2-9026F73D7800}"/>
              </a:ext>
            </a:extLst>
          </p:cNvPr>
          <p:cNvSpPr>
            <a:spLocks noGrp="1"/>
          </p:cNvSpPr>
          <p:nvPr>
            <p:ph type="title" idx="4294967295"/>
          </p:nvPr>
        </p:nvSpPr>
        <p:spPr>
          <a:xfrm>
            <a:off x="0" y="4830445"/>
            <a:ext cx="12192000" cy="1325563"/>
          </a:xfrm>
        </p:spPr>
        <p:txBody>
          <a:bodyPr/>
          <a:lstStyle/>
          <a:p>
            <a:pPr algn="ctr" rtl="0" eaLnBrk="1" latinLnBrk="0" hangingPunct="1"/>
            <a:r>
              <a:rPr lang="en-US" sz="4400" b="1" kern="1200" dirty="0">
                <a:solidFill>
                  <a:srgbClr val="FFFFFF"/>
                </a:solidFill>
                <a:effectLst/>
                <a:latin typeface="Proxima Nova" panose="02000506030000020004"/>
                <a:ea typeface="Lato" panose="020F0502020204030203" pitchFamily="34" charset="0"/>
                <a:cs typeface="Lato" panose="020F0502020204030203" pitchFamily="34" charset="0"/>
              </a:rPr>
              <a:t>Why did we develop this methodology?</a:t>
            </a:r>
            <a:endParaRPr lang="en-US" dirty="0"/>
          </a:p>
        </p:txBody>
      </p:sp>
    </p:spTree>
    <p:extLst>
      <p:ext uri="{BB962C8B-B14F-4D97-AF65-F5344CB8AC3E}">
        <p14:creationId xmlns:p14="http://schemas.microsoft.com/office/powerpoint/2010/main" val="215517355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4C025-0E40-4ADA-8DDD-86103E1C27FB}"/>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VoiceOver (iOS)</a:t>
            </a:r>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511325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Link not identified properly</a:t>
            </a:r>
          </a:p>
        </p:txBody>
      </p:sp>
      <p:pic>
        <p:nvPicPr>
          <p:cNvPr id="4" name="Picture Placeholder 3" descr="Screenshot of news blog. Social media icons along the top of the screen are indicated.">
            <a:extLst>
              <a:ext uri="{FF2B5EF4-FFF2-40B4-BE49-F238E27FC236}">
                <a16:creationId xmlns:a16="http://schemas.microsoft.com/office/drawing/2014/main" id="{0FF96F9B-A758-4095-BD0E-E0F6C73DAFB6}"/>
              </a:ext>
            </a:extLst>
          </p:cNvPr>
          <p:cNvPicPr>
            <a:picLocks noGrp="1" noChangeAspect="1"/>
          </p:cNvPicPr>
          <p:nvPr>
            <p:ph type="pic" sz="quarter" idx="23"/>
          </p:nvPr>
        </p:nvPicPr>
        <p:blipFill>
          <a:blip r:embed="rId3"/>
          <a:srcRect t="8161" b="8161"/>
          <a:stretch>
            <a:fillRect/>
          </a:stretch>
        </p:blipFill>
        <p:spPr>
          <a:xfrm>
            <a:off x="6789738" y="2052638"/>
            <a:ext cx="2163762" cy="3821112"/>
          </a:xfrm>
          <a:prstGeom prst="rect">
            <a:avLst/>
          </a:prstGeom>
        </p:spPr>
      </p:pic>
      <p:sp>
        <p:nvSpPr>
          <p:cNvPr id="8" name="Rectangle 7">
            <a:extLst>
              <a:ext uri="{FF2B5EF4-FFF2-40B4-BE49-F238E27FC236}">
                <a16:creationId xmlns:a16="http://schemas.microsoft.com/office/drawing/2014/main" id="{DE49D980-3A4C-442F-904F-EAFA1A9EF1B7}"/>
              </a:ext>
              <a:ext uri="{C183D7F6-B498-43B3-948B-1728B52AA6E4}">
                <adec:decorative xmlns:adec="http://schemas.microsoft.com/office/drawing/2017/decorative" val="1"/>
              </a:ext>
            </a:extLst>
          </p:cNvPr>
          <p:cNvSpPr/>
          <p:nvPr/>
        </p:nvSpPr>
        <p:spPr>
          <a:xfrm>
            <a:off x="7260590" y="2439288"/>
            <a:ext cx="1254760" cy="4182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82621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4C025-0E40-4ADA-8DDD-86103E1C27FB}"/>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VoiceOver (iOS)</a:t>
            </a:r>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511325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Coronavirus card is not actionable</a:t>
            </a:r>
          </a:p>
        </p:txBody>
      </p:sp>
      <p:pic>
        <p:nvPicPr>
          <p:cNvPr id="2050" name="id-63A4F83D-776A-402B-BCD8-9AB7A731772B" descr="Card pop-up reads &quot;COVID-19 (coronavirus). See our response to the coronavirus pandemic.&quot; The &quot;Coronavirus response&quot; button is not actionable.">
            <a:extLst>
              <a:ext uri="{FF2B5EF4-FFF2-40B4-BE49-F238E27FC236}">
                <a16:creationId xmlns:a16="http://schemas.microsoft.com/office/drawing/2014/main" id="{5D042208-4E36-4F48-8355-82CA176A87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797170" y="2052705"/>
            <a:ext cx="2165864" cy="382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288ADDDE-E78C-447F-B44D-F13D7A6E181C}"/>
              </a:ext>
              <a:ext uri="{C183D7F6-B498-43B3-948B-1728B52AA6E4}">
                <adec:decorative xmlns:adec="http://schemas.microsoft.com/office/drawing/2017/decorative" val="1"/>
              </a:ext>
            </a:extLst>
          </p:cNvPr>
          <p:cNvSpPr/>
          <p:nvPr/>
        </p:nvSpPr>
        <p:spPr>
          <a:xfrm>
            <a:off x="6519553" y="2312543"/>
            <a:ext cx="2695699" cy="15123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63744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4C025-0E40-4ADA-8DDD-86103E1C27FB}"/>
              </a:ext>
            </a:extLst>
          </p:cNvPr>
          <p:cNvSpPr>
            <a:spLocks noGrp="1"/>
          </p:cNvSpPr>
          <p:nvPr>
            <p:ph type="title" idx="4294967295"/>
          </p:nvPr>
        </p:nvSpPr>
        <p:spPr>
          <a:xfrm>
            <a:off x="0" y="411163"/>
            <a:ext cx="12192000" cy="1325562"/>
          </a:xfrm>
        </p:spPr>
        <p:txBody>
          <a:bodyPr/>
          <a:lstStyle/>
          <a:p>
            <a:pPr algn="ctr" defTabSz="914377">
              <a:defRPr/>
            </a:pPr>
            <a:r>
              <a:rPr lang="en-US" b="1" dirty="0" err="1">
                <a:solidFill>
                  <a:srgbClr val="E65225"/>
                </a:solidFill>
                <a:latin typeface="Calibri" panose="020F0502020204030204" pitchFamily="34" charset="0"/>
                <a:cs typeface="Calibri" panose="020F0502020204030204" pitchFamily="34" charset="0"/>
              </a:rPr>
              <a:t>TalkBack</a:t>
            </a:r>
            <a:r>
              <a:rPr lang="en-US" b="1" dirty="0">
                <a:solidFill>
                  <a:srgbClr val="E65225"/>
                </a:solidFill>
                <a:latin typeface="Calibri" panose="020F0502020204030204" pitchFamily="34" charset="0"/>
                <a:cs typeface="Calibri" panose="020F0502020204030204" pitchFamily="34" charset="0"/>
              </a:rPr>
              <a:t> (Android)</a:t>
            </a:r>
          </a:p>
        </p:txBody>
      </p:sp>
      <p:sp>
        <p:nvSpPr>
          <p:cNvPr id="5" name="Rectangle 4">
            <a:extLst>
              <a:ext uri="{FF2B5EF4-FFF2-40B4-BE49-F238E27FC236}">
                <a16:creationId xmlns:a16="http://schemas.microsoft.com/office/drawing/2014/main" id="{2AD89AC0-4AF2-4E5D-9052-33FE148C7B31}"/>
              </a:ext>
            </a:extLst>
          </p:cNvPr>
          <p:cNvSpPr/>
          <p:nvPr/>
        </p:nvSpPr>
        <p:spPr>
          <a:xfrm>
            <a:off x="982748" y="2496437"/>
            <a:ext cx="4419432" cy="1421928"/>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Activation does not move focus to next logical item </a:t>
            </a:r>
          </a:p>
        </p:txBody>
      </p:sp>
      <p:pic>
        <p:nvPicPr>
          <p:cNvPr id="10" name="Picture 9" descr="Screenshot of an empty crossword puzzle. Seven across is selected. The clue, &quot;Remove from a blackboard,&quot; is receiving focus.">
            <a:extLst>
              <a:ext uri="{FF2B5EF4-FFF2-40B4-BE49-F238E27FC236}">
                <a16:creationId xmlns:a16="http://schemas.microsoft.com/office/drawing/2014/main" id="{36774562-F589-4888-8807-66039DE0EB11}"/>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622504" y="2125362"/>
            <a:ext cx="2154231" cy="38183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Screenshot of an empty crossword puzzle. Four down is selected. The clue, &quot;Part of an escalator,&quot; is receiving focus.">
            <a:extLst>
              <a:ext uri="{FF2B5EF4-FFF2-40B4-BE49-F238E27FC236}">
                <a16:creationId xmlns:a16="http://schemas.microsoft.com/office/drawing/2014/main" id="{7EC841C3-5A57-47F7-91D0-D2B3156F7F79}"/>
              </a:ext>
            </a:extLst>
          </p:cNvPr>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8775570" y="2123698"/>
            <a:ext cx="2154231" cy="38183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5987261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7E748B-36D4-4097-9B21-A91E1F77AA70}"/>
              </a:ext>
            </a:extLst>
          </p:cNvPr>
          <p:cNvSpPr txBox="1">
            <a:spLocks noGrp="1"/>
          </p:cNvSpPr>
          <p:nvPr>
            <p:ph type="title" idx="4294967295"/>
          </p:nvPr>
        </p:nvSpPr>
        <p:spPr>
          <a:xfrm>
            <a:off x="543697" y="3260725"/>
            <a:ext cx="3804466" cy="29003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4400" b="1" i="0" u="none" strike="noStrike" kern="1200" cap="none" spc="0" normalizeH="0" baseline="0" noProof="0" dirty="0">
                <a:ln>
                  <a:noFill/>
                </a:ln>
                <a:solidFill>
                  <a:schemeClr val="bg1"/>
                </a:solidFill>
                <a:effectLst/>
                <a:uLnTx/>
                <a:uFillTx/>
                <a:latin typeface="+mn-lt"/>
                <a:ea typeface="+mn-ea"/>
                <a:cs typeface="+mn-cs"/>
              </a:rPr>
              <a:t>What’s next?</a:t>
            </a:r>
            <a:endParaRPr kumimoji="0" lang="en-AU" sz="36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77070247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FE722-BA02-46DF-AB0F-581214BB25C4}"/>
              </a:ext>
            </a:extLst>
          </p:cNvPr>
          <p:cNvSpPr>
            <a:spLocks noGrp="1"/>
          </p:cNvSpPr>
          <p:nvPr>
            <p:ph type="title" idx="4294967295"/>
          </p:nvPr>
        </p:nvSpPr>
        <p:spPr>
          <a:xfrm>
            <a:off x="838200" y="4834642"/>
            <a:ext cx="10515600" cy="1325563"/>
          </a:xfrm>
        </p:spPr>
        <p:txBody>
          <a:bodyPr/>
          <a:lstStyle/>
          <a:p>
            <a:pPr algn="ctr" rtl="0" eaLnBrk="1" latinLnBrk="0" hangingPunct="1"/>
            <a:r>
              <a:rPr lang="en-US" sz="4400" b="1" kern="1200" dirty="0">
                <a:solidFill>
                  <a:srgbClr val="FFFFFF"/>
                </a:solidFill>
                <a:effectLst/>
                <a:latin typeface="Proxima Nova" panose="02000506030000020004"/>
                <a:ea typeface="Lato" panose="020F0502020204030203" pitchFamily="34" charset="0"/>
                <a:cs typeface="Lato" panose="020F0502020204030203" pitchFamily="34" charset="0"/>
              </a:rPr>
              <a:t>Updates from WCAG2.2</a:t>
            </a:r>
            <a:endParaRPr lang="en-US" dirty="0"/>
          </a:p>
        </p:txBody>
      </p:sp>
    </p:spTree>
    <p:extLst>
      <p:ext uri="{BB962C8B-B14F-4D97-AF65-F5344CB8AC3E}">
        <p14:creationId xmlns:p14="http://schemas.microsoft.com/office/powerpoint/2010/main" val="21365500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2CFF-3908-4548-8D0B-579B48FA01DE}"/>
              </a:ext>
            </a:extLst>
          </p:cNvPr>
          <p:cNvSpPr>
            <a:spLocks noGrp="1"/>
          </p:cNvSpPr>
          <p:nvPr>
            <p:ph type="title" idx="4294967295"/>
          </p:nvPr>
        </p:nvSpPr>
        <p:spPr>
          <a:xfrm>
            <a:off x="0" y="410845"/>
            <a:ext cx="121920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Updates from WCAG2.2</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904390"/>
            <a:ext cx="10515600" cy="20467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Proxima Nova"/>
                <a:ea typeface="Times New Roman" panose="02020603050405020304" pitchFamily="18" charset="0"/>
                <a:cs typeface="Times New Roman" panose="02020603050405020304" pitchFamily="18" charset="0"/>
              </a:rPr>
              <a:t>The two additional </a:t>
            </a:r>
            <a:r>
              <a:rPr kumimoji="0" lang="en-US" sz="2800" b="1" i="0" u="none" strike="noStrike" kern="1200" cap="none" spc="0" normalizeH="0" baseline="0" noProof="0" dirty="0">
                <a:ln>
                  <a:noFill/>
                </a:ln>
                <a:solidFill>
                  <a:prstClr val="black"/>
                </a:solidFill>
                <a:effectLst/>
                <a:uLnTx/>
                <a:uFillTx/>
                <a:latin typeface="Proxima Nova"/>
                <a:ea typeface="Times New Roman" panose="02020603050405020304" pitchFamily="18" charset="0"/>
                <a:cs typeface="Times New Roman" panose="02020603050405020304" pitchFamily="18" charset="0"/>
              </a:rPr>
              <a:t>Level A</a:t>
            </a:r>
            <a:r>
              <a:rPr kumimoji="0" lang="en-US" sz="2800" b="0" i="0" u="none" strike="noStrike" kern="1200" cap="none" spc="0" normalizeH="0" baseline="0" noProof="0" dirty="0">
                <a:ln>
                  <a:noFill/>
                </a:ln>
                <a:solidFill>
                  <a:prstClr val="black"/>
                </a:solidFill>
                <a:effectLst/>
                <a:uLnTx/>
                <a:uFillTx/>
                <a:latin typeface="Proxima Nova"/>
                <a:ea typeface="Times New Roman" panose="02020603050405020304" pitchFamily="18" charset="0"/>
                <a:cs typeface="Times New Roman" panose="02020603050405020304" pitchFamily="18" charset="0"/>
              </a:rPr>
              <a:t> success criteria are (my description):</a:t>
            </a:r>
            <a:endParaRPr kumimoji="0" lang="en-AU" sz="2800" b="0" i="0" u="none" strike="noStrike" kern="1200" cap="none" spc="0" normalizeH="0" baseline="0" noProof="0" dirty="0">
              <a:ln>
                <a:noFill/>
              </a:ln>
              <a:solidFill>
                <a:prstClr val="black"/>
              </a:solidFill>
              <a:effectLst/>
              <a:uLnTx/>
              <a:uFillTx/>
              <a:latin typeface="Proxima Nova"/>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Proxima Nova"/>
                <a:ea typeface="Times New Roman" panose="02020603050405020304" pitchFamily="18" charset="0"/>
                <a:cs typeface="Times New Roman" panose="02020603050405020304" pitchFamily="18" charset="0"/>
              </a:rPr>
              <a:t>3.2.6: Consistent help – providing consistent help mechanisms</a:t>
            </a:r>
            <a:endParaRPr kumimoji="0" lang="en-AU" sz="2800" b="0" i="0" u="none" strike="noStrike" kern="1200" cap="none" spc="0" normalizeH="0" baseline="0" noProof="0" dirty="0">
              <a:ln>
                <a:noFill/>
              </a:ln>
              <a:solidFill>
                <a:prstClr val="black"/>
              </a:solidFill>
              <a:effectLst/>
              <a:uLnTx/>
              <a:uFillTx/>
              <a:latin typeface="Proxima Nova"/>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Proxima Nova"/>
                <a:ea typeface="Times New Roman" panose="02020603050405020304" pitchFamily="18" charset="0"/>
                <a:cs typeface="Times New Roman" panose="02020603050405020304" pitchFamily="18" charset="0"/>
              </a:rPr>
              <a:t>3.3.9: Redundant Entry - Information previously entered is auto-populated</a:t>
            </a:r>
            <a:endParaRPr kumimoji="0" lang="en-AU" sz="2800" b="0" i="0" u="none" strike="noStrike" kern="1200" cap="none" spc="0" normalizeH="0" baseline="0" noProof="0" dirty="0">
              <a:ln>
                <a:noFill/>
              </a:ln>
              <a:solidFill>
                <a:prstClr val="black"/>
              </a:solidFill>
              <a:effectLst/>
              <a:uLnTx/>
              <a:uFillTx/>
              <a:latin typeface="Proxima Nova"/>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53981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2CFF-3908-4548-8D0B-579B48FA01DE}"/>
              </a:ext>
            </a:extLst>
          </p:cNvPr>
          <p:cNvSpPr>
            <a:spLocks noGrp="1"/>
          </p:cNvSpPr>
          <p:nvPr>
            <p:ph type="title" idx="4294967295"/>
          </p:nvPr>
        </p:nvSpPr>
        <p:spPr>
          <a:xfrm>
            <a:off x="0" y="410845"/>
            <a:ext cx="121920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Updates from WCAG2.2</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378873"/>
            <a:ext cx="10515600" cy="50013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The five additional </a:t>
            </a:r>
            <a:r>
              <a:rPr kumimoji="0" lang="en-US" sz="2800" b="1"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Level AA </a:t>
            </a:r>
            <a:r>
              <a:rPr kumimoji="0" lang="en-US"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success criteria are (my description):</a:t>
            </a:r>
            <a:endParaRPr kumimoji="0" lang="en-AU"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2.4.11: Focus Appearance – ensuring the keyboard focus indicator is visible to all</a:t>
            </a:r>
            <a:endParaRPr kumimoji="0" lang="en-AU"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endParaRPr>
          </a:p>
          <a:p>
            <a:pPr marL="342900" indent="-342900">
              <a:spcAft>
                <a:spcPts val="600"/>
              </a:spcAft>
              <a:buFont typeface="Symbol" panose="05050102010706020507" pitchFamily="18" charset="2"/>
              <a:buChar char=""/>
              <a:defRPr/>
            </a:pPr>
            <a:r>
              <a:rPr kumimoji="0" lang="en-US"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2.4.12: Focus Not Obscured – the current keyboard focus is not hidden</a:t>
            </a:r>
            <a:endParaRPr kumimoji="0" lang="en-AU"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2.5.7: Dragging Movements – dragging has an accessible alternative</a:t>
            </a:r>
            <a:endParaRPr kumimoji="0" lang="en-AU"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endParaRPr kumimoji="0" lang="en-AU"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120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Proxima Nova"/>
              <a:ea typeface="+mn-ea"/>
              <a:cs typeface="+mn-cs"/>
            </a:endParaRPr>
          </a:p>
        </p:txBody>
      </p:sp>
    </p:spTree>
    <p:extLst>
      <p:ext uri="{BB962C8B-B14F-4D97-AF65-F5344CB8AC3E}">
        <p14:creationId xmlns:p14="http://schemas.microsoft.com/office/powerpoint/2010/main" val="22771144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2CFF-3908-4548-8D0B-579B48FA01DE}"/>
              </a:ext>
            </a:extLst>
          </p:cNvPr>
          <p:cNvSpPr>
            <a:spLocks noGrp="1"/>
          </p:cNvSpPr>
          <p:nvPr>
            <p:ph type="title" idx="4294967295"/>
          </p:nvPr>
        </p:nvSpPr>
        <p:spPr>
          <a:xfrm>
            <a:off x="0" y="410845"/>
            <a:ext cx="121920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Updates from WCAG2.2</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378873"/>
            <a:ext cx="10515600" cy="32008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2.5.8: Target Size (Minimum) – targets have an adequate size</a:t>
            </a:r>
          </a:p>
          <a:p>
            <a:pPr marL="342900" indent="-342900">
              <a:spcAft>
                <a:spcPts val="600"/>
              </a:spcAft>
              <a:buFont typeface="Symbol" panose="05050102010706020507" pitchFamily="18" charset="2"/>
              <a:buChar char=""/>
              <a:defRPr/>
            </a:pPr>
            <a:r>
              <a:rPr kumimoji="0" lang="en-US"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3.3.7: Accessible Authentication – providing easy methods of authentication</a:t>
            </a:r>
            <a:endParaRPr kumimoji="0" lang="en-AU"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endParaRPr kumimoji="0" lang="en-AU"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120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Proxima Nova"/>
              <a:ea typeface="+mn-ea"/>
              <a:cs typeface="+mn-cs"/>
            </a:endParaRPr>
          </a:p>
        </p:txBody>
      </p:sp>
    </p:spTree>
    <p:extLst>
      <p:ext uri="{BB962C8B-B14F-4D97-AF65-F5344CB8AC3E}">
        <p14:creationId xmlns:p14="http://schemas.microsoft.com/office/powerpoint/2010/main" val="68332093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2CFF-3908-4548-8D0B-579B48FA01DE}"/>
              </a:ext>
            </a:extLst>
          </p:cNvPr>
          <p:cNvSpPr>
            <a:spLocks noGrp="1"/>
          </p:cNvSpPr>
          <p:nvPr>
            <p:ph type="title" idx="4294967295"/>
          </p:nvPr>
        </p:nvSpPr>
        <p:spPr>
          <a:xfrm>
            <a:off x="0" y="410845"/>
            <a:ext cx="121920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Updates from WCAG2.2</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904390"/>
            <a:ext cx="10515600"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The two additional </a:t>
            </a:r>
            <a:r>
              <a:rPr kumimoji="0" lang="en-US" sz="2800" b="1"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Level AAA </a:t>
            </a:r>
            <a:r>
              <a:rPr kumimoji="0" lang="en-US"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success criteria is (my description):</a:t>
            </a:r>
            <a:endParaRPr kumimoji="0" lang="en-AU"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endParaRPr>
          </a:p>
          <a:p>
            <a:pPr marL="342900" indent="-342900">
              <a:spcAft>
                <a:spcPts val="600"/>
              </a:spcAft>
              <a:buFont typeface="Symbol" panose="05050102010706020507" pitchFamily="18" charset="2"/>
              <a:buChar char=""/>
              <a:defRPr/>
            </a:pPr>
            <a:r>
              <a:rPr kumimoji="0" lang="en-US"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2.4.13: Focus Not Obscured (Enhanced) – the entire keyboard focus is visible</a:t>
            </a:r>
          </a:p>
          <a:p>
            <a:pPr marL="342900" indent="-342900">
              <a:spcAft>
                <a:spcPts val="600"/>
              </a:spcAft>
              <a:buFont typeface="Symbol" panose="05050102010706020507" pitchFamily="18" charset="2"/>
              <a:buChar char=""/>
              <a:defRPr/>
            </a:pPr>
            <a:r>
              <a:rPr kumimoji="0" lang="en-US"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3.3.8: Accessible Authentication (Enhanced) – providing easy methods of authentication</a:t>
            </a:r>
            <a:endParaRPr kumimoji="0" lang="en-AU"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endParaRPr>
          </a:p>
          <a:p>
            <a:pPr marL="342900" indent="-342900">
              <a:spcAft>
                <a:spcPts val="600"/>
              </a:spcAft>
              <a:buFont typeface="Symbol" panose="05050102010706020507" pitchFamily="18" charset="2"/>
              <a:buChar char=""/>
              <a:defRPr/>
            </a:pPr>
            <a:endParaRPr kumimoji="0" lang="en-AU"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120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Proxima Nova"/>
              <a:ea typeface="+mn-ea"/>
              <a:cs typeface="+mn-cs"/>
            </a:endParaRPr>
          </a:p>
        </p:txBody>
      </p:sp>
    </p:spTree>
    <p:extLst>
      <p:ext uri="{BB962C8B-B14F-4D97-AF65-F5344CB8AC3E}">
        <p14:creationId xmlns:p14="http://schemas.microsoft.com/office/powerpoint/2010/main" val="262779033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FE722-BA02-46DF-AB0F-581214BB25C4}"/>
              </a:ext>
            </a:extLst>
          </p:cNvPr>
          <p:cNvSpPr>
            <a:spLocks noGrp="1"/>
          </p:cNvSpPr>
          <p:nvPr>
            <p:ph type="title" idx="4294967295"/>
          </p:nvPr>
        </p:nvSpPr>
        <p:spPr>
          <a:xfrm>
            <a:off x="838200" y="4834642"/>
            <a:ext cx="10515600" cy="1325563"/>
          </a:xfrm>
        </p:spPr>
        <p:txBody>
          <a:bodyPr/>
          <a:lstStyle/>
          <a:p>
            <a:pPr algn="ctr" rtl="0" eaLnBrk="1" latinLnBrk="0" hangingPunct="1"/>
            <a:r>
              <a:rPr lang="en-US" sz="4400" b="1" kern="1200" dirty="0">
                <a:solidFill>
                  <a:srgbClr val="FFFFFF"/>
                </a:solidFill>
                <a:effectLst/>
                <a:latin typeface="Proxima Nova" panose="02000506030000020004"/>
                <a:ea typeface="Lato" panose="020F0502020204030203" pitchFamily="34" charset="0"/>
                <a:cs typeface="Lato" panose="020F0502020204030203" pitchFamily="34" charset="0"/>
              </a:rPr>
              <a:t>Additional assistive technologies / mobile features</a:t>
            </a:r>
            <a:endParaRPr lang="en-US" dirty="0"/>
          </a:p>
        </p:txBody>
      </p:sp>
    </p:spTree>
    <p:extLst>
      <p:ext uri="{BB962C8B-B14F-4D97-AF65-F5344CB8AC3E}">
        <p14:creationId xmlns:p14="http://schemas.microsoft.com/office/powerpoint/2010/main" val="1189392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ABE482-6DD2-4CF6-9D38-6B9A9FEBEF98}"/>
              </a:ext>
            </a:extLst>
          </p:cNvPr>
          <p:cNvSpPr>
            <a:spLocks noGrp="1"/>
          </p:cNvSpPr>
          <p:nvPr>
            <p:ph type="title" idx="4294967295"/>
          </p:nvPr>
        </p:nvSpPr>
        <p:spPr>
          <a:xfrm>
            <a:off x="0" y="380365"/>
            <a:ext cx="12192000" cy="1325563"/>
          </a:xfrm>
        </p:spPr>
        <p:txBody>
          <a:bodyPr>
            <a:normAutofit/>
          </a:bodyPr>
          <a:lstStyle/>
          <a:p>
            <a:pPr algn="ctr"/>
            <a:r>
              <a:rPr lang="en-US" b="1" dirty="0">
                <a:solidFill>
                  <a:srgbClr val="E65225"/>
                </a:solidFill>
                <a:latin typeface="Calibri" panose="020F0502020204030204" pitchFamily="34" charset="0"/>
                <a:cs typeface="Calibri" panose="020F0502020204030204" pitchFamily="34" charset="0"/>
              </a:rPr>
              <a:t>Introduction</a:t>
            </a:r>
          </a:p>
        </p:txBody>
      </p:sp>
      <p:sp>
        <p:nvSpPr>
          <p:cNvPr id="3" name="TextBox 2">
            <a:extLst>
              <a:ext uri="{FF2B5EF4-FFF2-40B4-BE49-F238E27FC236}">
                <a16:creationId xmlns:a16="http://schemas.microsoft.com/office/drawing/2014/main" id="{632641C2-B192-4757-B376-98E3112EC8C5}"/>
              </a:ext>
            </a:extLst>
          </p:cNvPr>
          <p:cNvSpPr txBox="1"/>
          <p:nvPr/>
        </p:nvSpPr>
        <p:spPr>
          <a:xfrm>
            <a:off x="886839" y="1708638"/>
            <a:ext cx="10173884" cy="3816429"/>
          </a:xfrm>
          <a:prstGeom prst="rect">
            <a:avLst/>
          </a:prstGeom>
          <a:noFill/>
        </p:spPr>
        <p:txBody>
          <a:bodyPr wrap="square" rtlCol="0">
            <a:spAutoFit/>
          </a:bodyPr>
          <a:lstStyle/>
          <a:p>
            <a:r>
              <a:rPr lang="en-US" sz="3200" dirty="0">
                <a:latin typeface="Proxima Nova"/>
              </a:rPr>
              <a:t>ICT Accessibility Testing Symposium has developed a methodology for evaluating the accessibility of mobile web sites. This document is an amalgamation of accepted mobile accessibility testing standards from around the world, including additional developments from the ICT Accessibility Testing Symposium’s Mobile Sub-Committee.</a:t>
            </a:r>
            <a:endParaRPr lang="en-AU" sz="3200" dirty="0">
              <a:latin typeface="Proxima Nova"/>
            </a:endParaRPr>
          </a:p>
          <a:p>
            <a:endParaRPr lang="en-US" dirty="0"/>
          </a:p>
        </p:txBody>
      </p:sp>
    </p:spTree>
    <p:extLst>
      <p:ext uri="{BB962C8B-B14F-4D97-AF65-F5344CB8AC3E}">
        <p14:creationId xmlns:p14="http://schemas.microsoft.com/office/powerpoint/2010/main" val="370648439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2CFF-3908-4548-8D0B-579B48FA01DE}"/>
              </a:ext>
            </a:extLst>
          </p:cNvPr>
          <p:cNvSpPr>
            <a:spLocks noGrp="1"/>
          </p:cNvSpPr>
          <p:nvPr>
            <p:ph type="title" idx="4294967295"/>
          </p:nvPr>
        </p:nvSpPr>
        <p:spPr>
          <a:xfrm>
            <a:off x="0" y="410845"/>
            <a:ext cx="12192000" cy="1325563"/>
          </a:xfrm>
        </p:spPr>
        <p:txBody>
          <a:bodyPr>
            <a:normAutofit/>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Additional assistive technologies / mobile features</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904390"/>
            <a:ext cx="10515600" cy="27699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Some additional assistive technologies / mobile features</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Voice Control</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Increasing text size / font color from Reader View</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Testing with a mouse</a:t>
            </a:r>
          </a:p>
          <a:p>
            <a:pPr marL="0" marR="0" lvl="0" indent="0" algn="l" defTabSz="914400" rtl="0" eaLnBrk="1" fontAlgn="auto" latinLnBrk="0" hangingPunct="1">
              <a:lnSpc>
                <a:spcPct val="100000"/>
              </a:lnSpc>
              <a:spcBef>
                <a:spcPts val="600"/>
              </a:spcBef>
              <a:spcAft>
                <a:spcPts val="120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Proxima Nova"/>
              <a:ea typeface="+mn-ea"/>
              <a:cs typeface="+mn-cs"/>
            </a:endParaRPr>
          </a:p>
        </p:txBody>
      </p:sp>
    </p:spTree>
    <p:extLst>
      <p:ext uri="{BB962C8B-B14F-4D97-AF65-F5344CB8AC3E}">
        <p14:creationId xmlns:p14="http://schemas.microsoft.com/office/powerpoint/2010/main" val="132611879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FE722-BA02-46DF-AB0F-581214BB25C4}"/>
              </a:ext>
            </a:extLst>
          </p:cNvPr>
          <p:cNvSpPr>
            <a:spLocks noGrp="1"/>
          </p:cNvSpPr>
          <p:nvPr>
            <p:ph type="title" idx="4294967295"/>
          </p:nvPr>
        </p:nvSpPr>
        <p:spPr>
          <a:xfrm>
            <a:off x="838200" y="4834642"/>
            <a:ext cx="10515600" cy="1325563"/>
          </a:xfrm>
        </p:spPr>
        <p:txBody>
          <a:bodyPr/>
          <a:lstStyle/>
          <a:p>
            <a:pPr algn="ctr" rtl="0" eaLnBrk="1" latinLnBrk="0" hangingPunct="1"/>
            <a:r>
              <a:rPr lang="en-US" sz="4400" b="1" kern="1200" dirty="0">
                <a:solidFill>
                  <a:srgbClr val="FFFFFF"/>
                </a:solidFill>
                <a:effectLst/>
                <a:latin typeface="Proxima Nova" panose="02000506030000020004"/>
                <a:ea typeface="Lato" panose="020F0502020204030203" pitchFamily="34" charset="0"/>
                <a:cs typeface="Lato" panose="020F0502020204030203" pitchFamily="34" charset="0"/>
              </a:rPr>
              <a:t>Review of existing test cases</a:t>
            </a:r>
            <a:endParaRPr lang="en-US" dirty="0"/>
          </a:p>
        </p:txBody>
      </p:sp>
    </p:spTree>
    <p:extLst>
      <p:ext uri="{BB962C8B-B14F-4D97-AF65-F5344CB8AC3E}">
        <p14:creationId xmlns:p14="http://schemas.microsoft.com/office/powerpoint/2010/main" val="85822674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2CFF-3908-4548-8D0B-579B48FA01DE}"/>
              </a:ext>
            </a:extLst>
          </p:cNvPr>
          <p:cNvSpPr>
            <a:spLocks noGrp="1"/>
          </p:cNvSpPr>
          <p:nvPr>
            <p:ph type="title" idx="4294967295"/>
          </p:nvPr>
        </p:nvSpPr>
        <p:spPr>
          <a:xfrm>
            <a:off x="0" y="410845"/>
            <a:ext cx="12192000" cy="1325563"/>
          </a:xfrm>
        </p:spPr>
        <p:txBody>
          <a:bodyPr>
            <a:normAutofit/>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Review of existing test cases</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904390"/>
            <a:ext cx="10515600" cy="26930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Some test cases need review, for example:</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Text-to-Speech traps were only in the Native App methodology, however they have begun to occur on Mobile Sites</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endParaRPr kumimoji="0" lang="en-AU"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120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Proxima Nova"/>
              <a:ea typeface="+mn-ea"/>
              <a:cs typeface="+mn-cs"/>
            </a:endParaRPr>
          </a:p>
        </p:txBody>
      </p:sp>
    </p:spTree>
    <p:extLst>
      <p:ext uri="{BB962C8B-B14F-4D97-AF65-F5344CB8AC3E}">
        <p14:creationId xmlns:p14="http://schemas.microsoft.com/office/powerpoint/2010/main" val="159825406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FE722-BA02-46DF-AB0F-581214BB25C4}"/>
              </a:ext>
            </a:extLst>
          </p:cNvPr>
          <p:cNvSpPr>
            <a:spLocks noGrp="1"/>
          </p:cNvSpPr>
          <p:nvPr>
            <p:ph type="title" idx="4294967295"/>
          </p:nvPr>
        </p:nvSpPr>
        <p:spPr>
          <a:xfrm>
            <a:off x="838200" y="4834642"/>
            <a:ext cx="10515600" cy="1325563"/>
          </a:xfrm>
        </p:spPr>
        <p:txBody>
          <a:bodyPr/>
          <a:lstStyle/>
          <a:p>
            <a:pPr algn="ctr" rtl="0" eaLnBrk="1" latinLnBrk="0" hangingPunct="1"/>
            <a:r>
              <a:rPr lang="en-US" sz="4400" b="1" kern="1200" dirty="0">
                <a:solidFill>
                  <a:srgbClr val="FFFFFF"/>
                </a:solidFill>
                <a:effectLst/>
                <a:latin typeface="Proxima Nova" panose="02000506030000020004"/>
                <a:ea typeface="Lato" panose="020F0502020204030203" pitchFamily="34" charset="0"/>
                <a:cs typeface="Lato" panose="020F0502020204030203" pitchFamily="34" charset="0"/>
              </a:rPr>
              <a:t>Removal of some assistive technologies / mobile features</a:t>
            </a:r>
            <a:endParaRPr lang="en-US" dirty="0"/>
          </a:p>
        </p:txBody>
      </p:sp>
    </p:spTree>
    <p:extLst>
      <p:ext uri="{BB962C8B-B14F-4D97-AF65-F5344CB8AC3E}">
        <p14:creationId xmlns:p14="http://schemas.microsoft.com/office/powerpoint/2010/main" val="19806063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2CFF-3908-4548-8D0B-579B48FA01DE}"/>
              </a:ext>
            </a:extLst>
          </p:cNvPr>
          <p:cNvSpPr>
            <a:spLocks noGrp="1"/>
          </p:cNvSpPr>
          <p:nvPr>
            <p:ph type="title" idx="4294967295"/>
          </p:nvPr>
        </p:nvSpPr>
        <p:spPr>
          <a:xfrm>
            <a:off x="0" y="410845"/>
            <a:ext cx="12192000" cy="1325563"/>
          </a:xfrm>
        </p:spPr>
        <p:txBody>
          <a:bodyPr>
            <a:normAutofit/>
          </a:bodyPr>
          <a:lstStyle/>
          <a:p>
            <a:pPr algn="ctr" defTabSz="914377">
              <a:defRPr/>
            </a:pPr>
            <a:r>
              <a:rPr lang="en-US" sz="3600" b="1" dirty="0">
                <a:solidFill>
                  <a:srgbClr val="E65225"/>
                </a:solidFill>
                <a:latin typeface="Calibri" panose="020F0502020204030204" pitchFamily="34" charset="0"/>
                <a:cs typeface="Calibri" panose="020F0502020204030204" pitchFamily="34" charset="0"/>
              </a:rPr>
              <a:t>Removal of some assistive technologies / mobile features</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640230"/>
            <a:ext cx="10515600"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Certain types of tests tend to generate the same results and need to be removed:</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Grayscale (in iOS and Android), Color Inversion (in Android), and Invert </a:t>
            </a:r>
            <a:r>
              <a:rPr kumimoji="0" lang="en-AU" sz="2800" b="0" i="0" u="none" strike="noStrike" kern="1200" cap="none" spc="0" normalizeH="0" baseline="0" noProof="0" dirty="0" err="1">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Colors</a:t>
            </a:r>
            <a:r>
              <a:rPr kumimoji="0" lang="en-AU"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 (in iOS) always fail together or pass together</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Reduce Motion (iOS) and Remove Animations (in Android) always fail together or pass together</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Classic Invert doesn’t provide any additional testing information to Smart Invert</a:t>
            </a:r>
          </a:p>
          <a:p>
            <a:pPr marL="0" marR="0" lvl="0" indent="0" algn="l" defTabSz="914400" rtl="0" eaLnBrk="1" fontAlgn="auto" latinLnBrk="0" hangingPunct="1">
              <a:lnSpc>
                <a:spcPct val="100000"/>
              </a:lnSpc>
              <a:spcBef>
                <a:spcPts val="600"/>
              </a:spcBef>
              <a:spcAft>
                <a:spcPts val="120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Proxima Nova"/>
              <a:ea typeface="+mn-ea"/>
              <a:cs typeface="+mn-cs"/>
            </a:endParaRPr>
          </a:p>
        </p:txBody>
      </p:sp>
    </p:spTree>
    <p:extLst>
      <p:ext uri="{BB962C8B-B14F-4D97-AF65-F5344CB8AC3E}">
        <p14:creationId xmlns:p14="http://schemas.microsoft.com/office/powerpoint/2010/main" val="171606187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FE722-BA02-46DF-AB0F-581214BB25C4}"/>
              </a:ext>
            </a:extLst>
          </p:cNvPr>
          <p:cNvSpPr>
            <a:spLocks noGrp="1"/>
          </p:cNvSpPr>
          <p:nvPr>
            <p:ph type="title" idx="4294967295"/>
          </p:nvPr>
        </p:nvSpPr>
        <p:spPr>
          <a:xfrm>
            <a:off x="838200" y="4834642"/>
            <a:ext cx="10515600" cy="1325563"/>
          </a:xfrm>
        </p:spPr>
        <p:txBody>
          <a:bodyPr/>
          <a:lstStyle/>
          <a:p>
            <a:pPr algn="ctr" rtl="0" eaLnBrk="1" latinLnBrk="0" hangingPunct="1"/>
            <a:r>
              <a:rPr lang="en-US" sz="4400" b="1" kern="1200" dirty="0">
                <a:solidFill>
                  <a:srgbClr val="FFFFFF"/>
                </a:solidFill>
                <a:effectLst/>
                <a:latin typeface="Proxima Nova" panose="02000506030000020004"/>
                <a:ea typeface="Lato" panose="020F0502020204030203" pitchFamily="34" charset="0"/>
                <a:cs typeface="Lato" panose="020F0502020204030203" pitchFamily="34" charset="0"/>
              </a:rPr>
              <a:t>Creation of online resource</a:t>
            </a:r>
            <a:endParaRPr lang="en-US" dirty="0"/>
          </a:p>
        </p:txBody>
      </p:sp>
    </p:spTree>
    <p:extLst>
      <p:ext uri="{BB962C8B-B14F-4D97-AF65-F5344CB8AC3E}">
        <p14:creationId xmlns:p14="http://schemas.microsoft.com/office/powerpoint/2010/main" val="150501466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2CFF-3908-4548-8D0B-579B48FA01DE}"/>
              </a:ext>
            </a:extLst>
          </p:cNvPr>
          <p:cNvSpPr>
            <a:spLocks noGrp="1"/>
          </p:cNvSpPr>
          <p:nvPr>
            <p:ph type="title" idx="4294967295"/>
          </p:nvPr>
        </p:nvSpPr>
        <p:spPr>
          <a:xfrm>
            <a:off x="0" y="410845"/>
            <a:ext cx="12192000" cy="1325563"/>
          </a:xfrm>
        </p:spPr>
        <p:txBody>
          <a:bodyPr>
            <a:normAutofit/>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Creation of online resource</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904390"/>
            <a:ext cx="10515600" cy="42165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Currently these are Word documents, but it would be better to be a web site which is:</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Searchable</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Easily updated</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More likely to be used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Proxima Nova" panose="02000506030000020004"/>
                <a:ea typeface="Times New Roman" panose="02020603050405020304" pitchFamily="18" charset="0"/>
                <a:cs typeface="Times New Roman" panose="02020603050405020304" pitchFamily="18" charset="0"/>
              </a:rPr>
              <a:t>AND</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Times New Roman" panose="02020603050405020304" pitchFamily="18" charset="0"/>
              </a:rPr>
              <a:t>More accessible!</a:t>
            </a:r>
          </a:p>
          <a:p>
            <a:pPr marL="0" marR="0" lvl="0" indent="0" algn="l" defTabSz="914400" rtl="0" eaLnBrk="1" fontAlgn="auto" latinLnBrk="0" hangingPunct="1">
              <a:lnSpc>
                <a:spcPct val="100000"/>
              </a:lnSpc>
              <a:spcBef>
                <a:spcPts val="600"/>
              </a:spcBef>
              <a:spcAft>
                <a:spcPts val="120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Proxima Nova"/>
              <a:ea typeface="+mn-ea"/>
              <a:cs typeface="+mn-cs"/>
            </a:endParaRPr>
          </a:p>
        </p:txBody>
      </p:sp>
    </p:spTree>
    <p:extLst>
      <p:ext uri="{BB962C8B-B14F-4D97-AF65-F5344CB8AC3E}">
        <p14:creationId xmlns:p14="http://schemas.microsoft.com/office/powerpoint/2010/main" val="350375272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F77B-7C88-3A33-A1C2-4B3FC0F3987E}"/>
              </a:ext>
            </a:extLst>
          </p:cNvPr>
          <p:cNvSpPr txBox="1">
            <a:spLocks noGrp="1"/>
          </p:cNvSpPr>
          <p:nvPr>
            <p:ph type="title" idx="4294967295"/>
          </p:nvPr>
        </p:nvSpPr>
        <p:spPr>
          <a:xfrm>
            <a:off x="1008652" y="4194175"/>
            <a:ext cx="10174695" cy="19665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Proxima Nova" panose="02000506030000020004"/>
                <a:ea typeface="Lato" panose="020F0502020204030203" pitchFamily="34" charset="0"/>
                <a:cs typeface="Lato" panose="020F0502020204030203" pitchFamily="34" charset="0"/>
              </a:rPr>
              <a:t>Thank you for coming today</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1001170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B13678-9D8C-E1FF-11F1-3DE029528FA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AU" dirty="0"/>
              <a:t>Get involved in the mobile committee</a:t>
            </a:r>
          </a:p>
        </p:txBody>
      </p:sp>
      <p:sp>
        <p:nvSpPr>
          <p:cNvPr id="2" name="Title 1">
            <a:extLst>
              <a:ext uri="{FF2B5EF4-FFF2-40B4-BE49-F238E27FC236}">
                <a16:creationId xmlns:a16="http://schemas.microsoft.com/office/drawing/2014/main" id="{1BC31631-24AD-B871-6ECC-9D3C8C5EA44B}"/>
              </a:ext>
            </a:extLst>
          </p:cNvPr>
          <p:cNvSpPr txBox="1">
            <a:spLocks/>
          </p:cNvSpPr>
          <p:nvPr/>
        </p:nvSpPr>
        <p:spPr>
          <a:xfrm>
            <a:off x="772069" y="3223260"/>
            <a:ext cx="4151623" cy="279771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Proxima Nova"/>
                <a:ea typeface="+mj-ea"/>
                <a:cs typeface="+mj-cs"/>
              </a:rPr>
              <a:t>Get involved!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black"/>
              </a:solidFill>
              <a:effectLst/>
              <a:uLnTx/>
              <a:uFillTx/>
              <a:latin typeface="Proxima Nova"/>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3200" b="1" dirty="0">
                <a:solidFill>
                  <a:prstClr val="black"/>
                </a:solidFill>
                <a:latin typeface="Proxima Nova"/>
              </a:rPr>
              <a:t>mobile23</a:t>
            </a:r>
            <a:r>
              <a:rPr kumimoji="0" lang="en-GB" sz="3200" b="1" i="0" u="none" strike="noStrike" kern="1200" cap="none" spc="0" normalizeH="0" baseline="0" noProof="0" dirty="0">
                <a:ln>
                  <a:noFill/>
                </a:ln>
                <a:solidFill>
                  <a:prstClr val="black"/>
                </a:solidFill>
                <a:effectLst/>
                <a:uLnTx/>
                <a:uFillTx/>
                <a:latin typeface="Proxima Nova"/>
                <a:ea typeface="+mj-ea"/>
                <a:cs typeface="+mj-cs"/>
              </a:rPr>
              <a:t>@</a:t>
            </a:r>
            <a:br>
              <a:rPr kumimoji="0" lang="en-GB" sz="3200" b="1" i="0" u="none" strike="noStrike" kern="1200" cap="none" spc="0" normalizeH="0" baseline="0" noProof="0" dirty="0">
                <a:ln>
                  <a:noFill/>
                </a:ln>
                <a:solidFill>
                  <a:prstClr val="black"/>
                </a:solidFill>
                <a:effectLst/>
                <a:uLnTx/>
                <a:uFillTx/>
                <a:latin typeface="Proxima Nova"/>
                <a:ea typeface="+mj-ea"/>
                <a:cs typeface="+mj-cs"/>
              </a:rPr>
            </a:br>
            <a:r>
              <a:rPr kumimoji="0" lang="en-GB" sz="3200" b="1" i="0" u="none" strike="noStrike" kern="1200" cap="none" spc="0" normalizeH="0" baseline="0" noProof="0" dirty="0">
                <a:ln>
                  <a:noFill/>
                </a:ln>
                <a:solidFill>
                  <a:prstClr val="black"/>
                </a:solidFill>
                <a:effectLst/>
                <a:uLnTx/>
                <a:uFillTx/>
                <a:latin typeface="Proxima Nova"/>
                <a:ea typeface="+mj-ea"/>
                <a:cs typeface="+mj-cs"/>
              </a:rPr>
              <a:t>accessibilityoz.com</a:t>
            </a:r>
            <a:endParaRPr kumimoji="0" lang="en-AU" sz="3200" b="1" i="0" u="none" strike="noStrike" kern="1200" cap="none" spc="0" normalizeH="0" baseline="0" noProof="0" dirty="0">
              <a:ln>
                <a:noFill/>
              </a:ln>
              <a:solidFill>
                <a:prstClr val="black"/>
              </a:solidFill>
              <a:effectLst/>
              <a:uLnTx/>
              <a:uFillTx/>
              <a:latin typeface="Proxima Nova"/>
              <a:ea typeface="+mj-ea"/>
              <a:cs typeface="+mj-cs"/>
            </a:endParaRPr>
          </a:p>
        </p:txBody>
      </p:sp>
    </p:spTree>
    <p:extLst>
      <p:ext uri="{BB962C8B-B14F-4D97-AF65-F5344CB8AC3E}">
        <p14:creationId xmlns:p14="http://schemas.microsoft.com/office/powerpoint/2010/main" val="387211605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7"/>
          <p:cNvSpPr txBox="1"/>
          <p:nvPr/>
        </p:nvSpPr>
        <p:spPr>
          <a:xfrm>
            <a:off x="1054650" y="1597200"/>
            <a:ext cx="10082700" cy="3663600"/>
          </a:xfrm>
          <a:prstGeom prst="rect">
            <a:avLst/>
          </a:prstGeom>
          <a:noFill/>
          <a:ln>
            <a:noFill/>
          </a:ln>
        </p:spPr>
        <p:txBody>
          <a:bodyPr spcFirstLastPara="1" wrap="square" lIns="0" tIns="0" rIns="0" bIns="0" anchor="ctr" anchorCtr="0">
            <a:noAutofit/>
          </a:bodyPr>
          <a:lstStyle/>
          <a:p>
            <a:pPr algn="ctr" defTabSz="457200">
              <a:buClr>
                <a:srgbClr val="FFEB36"/>
              </a:buClr>
              <a:buSzPts val="10000"/>
            </a:pPr>
            <a:r>
              <a:rPr lang="en-US" sz="5000" b="1" kern="0" dirty="0">
                <a:solidFill>
                  <a:srgbClr val="66BDFF"/>
                </a:solidFill>
                <a:latin typeface="Averia Serif Libre"/>
                <a:ea typeface="Averia Serif Libre"/>
                <a:cs typeface="Averia Serif Libre"/>
                <a:sym typeface="Averia Serif Libre"/>
              </a:rPr>
              <a:t>PLEASE PROVIDE YOUR FEEDBACK!</a:t>
            </a:r>
            <a:endParaRPr sz="5000" b="1" kern="0" dirty="0">
              <a:solidFill>
                <a:srgbClr val="66BDFF"/>
              </a:solidFill>
              <a:latin typeface="Averia Serif Libre"/>
              <a:ea typeface="Averia Serif Libre"/>
              <a:cs typeface="Averia Serif Libre"/>
              <a:sym typeface="Averia Serif Libre"/>
            </a:endParaRPr>
          </a:p>
          <a:p>
            <a:pPr algn="ctr" defTabSz="457200">
              <a:buClr>
                <a:srgbClr val="FFEB36"/>
              </a:buClr>
              <a:buSzPts val="10000"/>
            </a:pPr>
            <a:endParaRPr sz="2500" b="1" kern="0" dirty="0">
              <a:solidFill>
                <a:srgbClr val="FFEB36"/>
              </a:solidFill>
              <a:latin typeface="Averia Serif Libre"/>
              <a:ea typeface="Averia Serif Libre"/>
              <a:cs typeface="Averia Serif Libre"/>
              <a:sym typeface="Averia Serif Libre"/>
            </a:endParaRPr>
          </a:p>
          <a:p>
            <a:pPr algn="ctr" defTabSz="457200">
              <a:buClr>
                <a:srgbClr val="FFEB36"/>
              </a:buClr>
              <a:buSzPts val="10000"/>
            </a:pPr>
            <a:r>
              <a:rPr lang="en-US" sz="2500" kern="0" dirty="0">
                <a:solidFill>
                  <a:srgbClr val="F8F9FA"/>
                </a:solidFill>
                <a:latin typeface="Poppins"/>
                <a:ea typeface="Poppins"/>
                <a:cs typeface="Poppins"/>
                <a:sym typeface="Poppins"/>
              </a:rPr>
              <a:t>https://mid.camp/6894</a:t>
            </a:r>
            <a:endParaRPr sz="2500" kern="0" dirty="0">
              <a:solidFill>
                <a:srgbClr val="F8F9FA"/>
              </a:solidFill>
              <a:latin typeface="Poppins"/>
              <a:ea typeface="Poppins"/>
              <a:cs typeface="Poppins"/>
              <a:sym typeface="Poppins"/>
            </a:endParaRPr>
          </a:p>
          <a:p>
            <a:pPr algn="ctr" defTabSz="457200">
              <a:buClr>
                <a:srgbClr val="FFEB36"/>
              </a:buClr>
              <a:buSzPts val="10000"/>
            </a:pPr>
            <a:endParaRPr sz="2500" b="1" kern="0" dirty="0">
              <a:solidFill>
                <a:srgbClr val="FFFFFF"/>
              </a:solidFill>
              <a:latin typeface="Averia Serif Libre"/>
              <a:ea typeface="Averia Serif Libre"/>
              <a:cs typeface="Averia Serif Libre"/>
              <a:sym typeface="Averia Serif Libre"/>
            </a:endParaRPr>
          </a:p>
          <a:p>
            <a:pPr defTabSz="457200">
              <a:buClr>
                <a:srgbClr val="FFEB36"/>
              </a:buClr>
              <a:buSzPts val="10000"/>
            </a:pPr>
            <a:endParaRPr sz="3000" kern="0" dirty="0">
              <a:solidFill>
                <a:srgbClr val="F8F9FA"/>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D11AEF-61D4-41E0-AF1F-4863F02DD9C4}"/>
              </a:ext>
            </a:extLst>
          </p:cNvPr>
          <p:cNvSpPr>
            <a:spLocks noGrp="1"/>
          </p:cNvSpPr>
          <p:nvPr>
            <p:ph type="title" idx="4294967295"/>
          </p:nvPr>
        </p:nvSpPr>
        <p:spPr>
          <a:xfrm>
            <a:off x="0" y="380365"/>
            <a:ext cx="12192000" cy="1325563"/>
          </a:xfrm>
        </p:spPr>
        <p:txBody>
          <a:bodyPr>
            <a:normAutofit/>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Mobile accessibility features</a:t>
            </a:r>
          </a:p>
        </p:txBody>
      </p:sp>
      <p:sp>
        <p:nvSpPr>
          <p:cNvPr id="3" name="TextBox 2">
            <a:extLst>
              <a:ext uri="{FF2B5EF4-FFF2-40B4-BE49-F238E27FC236}">
                <a16:creationId xmlns:a16="http://schemas.microsoft.com/office/drawing/2014/main" id="{A0F93E1A-A84B-416E-B9B6-59D7E277DBB5}"/>
              </a:ext>
            </a:extLst>
          </p:cNvPr>
          <p:cNvSpPr txBox="1"/>
          <p:nvPr/>
        </p:nvSpPr>
        <p:spPr>
          <a:xfrm>
            <a:off x="932253" y="2038194"/>
            <a:ext cx="5469275" cy="4619726"/>
          </a:xfrm>
          <a:prstGeom prst="rect">
            <a:avLst/>
          </a:prstGeom>
          <a:noFill/>
        </p:spPr>
        <p:txBody>
          <a:bodyPr wrap="square" rtlCol="0">
            <a:spAutoFit/>
          </a:bodyPr>
          <a:lstStyle/>
          <a:p>
            <a:pPr marL="571500" indent="-571500">
              <a:lnSpc>
                <a:spcPct val="90000"/>
              </a:lnSpc>
              <a:spcBef>
                <a:spcPts val="600"/>
              </a:spcBef>
              <a:buFont typeface="Arial" panose="020B0604020202020204" pitchFamily="34" charset="0"/>
              <a:buChar char="•"/>
            </a:pPr>
            <a:r>
              <a:rPr lang="en-US" sz="3200" dirty="0">
                <a:solidFill>
                  <a:srgbClr val="000000"/>
                </a:solidFill>
                <a:latin typeface="Proxima Nova" panose="02000506030000020004"/>
                <a:ea typeface="ＭＳ Ｐゴシック" pitchFamily="-107" charset="-128"/>
              </a:rPr>
              <a:t>Native screen readers</a:t>
            </a:r>
          </a:p>
          <a:p>
            <a:pPr marL="1028700" lvl="1" indent="-571500">
              <a:lnSpc>
                <a:spcPct val="90000"/>
              </a:lnSpc>
              <a:spcBef>
                <a:spcPts val="600"/>
              </a:spcBef>
              <a:buFont typeface="Courier New" panose="02070309020205020404" pitchFamily="49" charset="0"/>
              <a:buChar char="o"/>
            </a:pPr>
            <a:r>
              <a:rPr lang="en-US" sz="3200" dirty="0">
                <a:solidFill>
                  <a:srgbClr val="000000"/>
                </a:solidFill>
                <a:latin typeface="Proxima Nova" panose="02000506030000020004"/>
                <a:ea typeface="ＭＳ Ｐゴシック" pitchFamily="-107" charset="-128"/>
              </a:rPr>
              <a:t>TalkBack (Android)</a:t>
            </a:r>
          </a:p>
          <a:p>
            <a:pPr marL="1028700" lvl="1" indent="-571500">
              <a:lnSpc>
                <a:spcPct val="90000"/>
              </a:lnSpc>
              <a:spcBef>
                <a:spcPts val="600"/>
              </a:spcBef>
              <a:buFont typeface="Courier New" panose="02070309020205020404" pitchFamily="49" charset="0"/>
              <a:buChar char="o"/>
            </a:pPr>
            <a:r>
              <a:rPr lang="en-US" sz="3200" dirty="0">
                <a:solidFill>
                  <a:srgbClr val="000000"/>
                </a:solidFill>
                <a:latin typeface="Proxima Nova" panose="02000506030000020004"/>
                <a:ea typeface="ＭＳ Ｐゴシック" pitchFamily="-107" charset="-128"/>
              </a:rPr>
              <a:t>VoiceOver (iOS)</a:t>
            </a:r>
          </a:p>
          <a:p>
            <a:pPr marL="571500" indent="-571500">
              <a:lnSpc>
                <a:spcPct val="90000"/>
              </a:lnSpc>
              <a:spcBef>
                <a:spcPts val="600"/>
              </a:spcBef>
              <a:buFont typeface="Arial" panose="020B0604020202020204" pitchFamily="34" charset="0"/>
              <a:buChar char="•"/>
            </a:pPr>
            <a:r>
              <a:rPr lang="en-US" sz="3200" dirty="0">
                <a:solidFill>
                  <a:srgbClr val="000000"/>
                </a:solidFill>
                <a:latin typeface="Proxima Nova" panose="02000506030000020004"/>
                <a:ea typeface="ＭＳ Ｐゴシック" pitchFamily="-107" charset="-128"/>
              </a:rPr>
              <a:t>Volume control</a:t>
            </a:r>
          </a:p>
          <a:p>
            <a:pPr marL="571500" indent="-571500">
              <a:lnSpc>
                <a:spcPct val="90000"/>
              </a:lnSpc>
              <a:spcBef>
                <a:spcPts val="600"/>
              </a:spcBef>
              <a:buFont typeface="Arial" panose="020B0604020202020204" pitchFamily="34" charset="0"/>
              <a:buChar char="•"/>
            </a:pPr>
            <a:r>
              <a:rPr lang="en-US" sz="3200" dirty="0">
                <a:solidFill>
                  <a:srgbClr val="000000"/>
                </a:solidFill>
                <a:latin typeface="Proxima Nova" panose="02000506030000020004"/>
                <a:ea typeface="ＭＳ Ｐゴシック" pitchFamily="-107" charset="-128"/>
              </a:rPr>
              <a:t>Haptic keyboard</a:t>
            </a:r>
          </a:p>
          <a:p>
            <a:pPr marL="571500" indent="-571500">
              <a:lnSpc>
                <a:spcPct val="90000"/>
              </a:lnSpc>
              <a:spcBef>
                <a:spcPts val="600"/>
              </a:spcBef>
              <a:buFont typeface="Arial" panose="020B0604020202020204" pitchFamily="34" charset="0"/>
              <a:buChar char="•"/>
            </a:pPr>
            <a:r>
              <a:rPr lang="en-US" sz="3200" dirty="0">
                <a:solidFill>
                  <a:srgbClr val="000000"/>
                </a:solidFill>
                <a:latin typeface="Proxima Nova" panose="02000506030000020004"/>
                <a:ea typeface="ＭＳ Ｐゴシック" pitchFamily="-107" charset="-128"/>
              </a:rPr>
              <a:t>Visual, auditory and vibrational notifications</a:t>
            </a:r>
          </a:p>
          <a:p>
            <a:pPr marL="571500" indent="-571500">
              <a:lnSpc>
                <a:spcPct val="90000"/>
              </a:lnSpc>
              <a:spcBef>
                <a:spcPts val="600"/>
              </a:spcBef>
              <a:buFont typeface="Arial" panose="020B0604020202020204" pitchFamily="34" charset="0"/>
              <a:buChar char="•"/>
            </a:pPr>
            <a:r>
              <a:rPr lang="en-US" sz="3200" dirty="0">
                <a:solidFill>
                  <a:srgbClr val="000000"/>
                </a:solidFill>
                <a:latin typeface="Proxima Nova" panose="02000506030000020004"/>
                <a:ea typeface="ＭＳ Ｐゴシック" pitchFamily="-107" charset="-128"/>
              </a:rPr>
              <a:t>Screen rotation</a:t>
            </a:r>
          </a:p>
          <a:p>
            <a:pPr marL="571500" indent="-571500">
              <a:lnSpc>
                <a:spcPct val="90000"/>
              </a:lnSpc>
              <a:spcBef>
                <a:spcPts val="600"/>
              </a:spcBef>
              <a:buFont typeface="Arial" panose="020B0604020202020204" pitchFamily="34" charset="0"/>
              <a:buChar char="•"/>
            </a:pPr>
            <a:endParaRPr lang="en-US" sz="3200" dirty="0">
              <a:solidFill>
                <a:srgbClr val="000000"/>
              </a:solidFill>
              <a:latin typeface="Proxima Nova" panose="02000506030000020004"/>
              <a:ea typeface="ＭＳ Ｐゴシック" pitchFamily="-107" charset="-128"/>
            </a:endParaRPr>
          </a:p>
        </p:txBody>
      </p:sp>
      <p:sp>
        <p:nvSpPr>
          <p:cNvPr id="4" name="TextBox 3">
            <a:extLst>
              <a:ext uri="{FF2B5EF4-FFF2-40B4-BE49-F238E27FC236}">
                <a16:creationId xmlns:a16="http://schemas.microsoft.com/office/drawing/2014/main" id="{FC86B555-C858-488E-A9EE-CF07AACE8531}"/>
              </a:ext>
            </a:extLst>
          </p:cNvPr>
          <p:cNvSpPr txBox="1"/>
          <p:nvPr/>
        </p:nvSpPr>
        <p:spPr>
          <a:xfrm>
            <a:off x="6401528" y="2038194"/>
            <a:ext cx="4972068" cy="4819781"/>
          </a:xfrm>
          <a:prstGeom prst="rect">
            <a:avLst/>
          </a:prstGeom>
          <a:noFill/>
        </p:spPr>
        <p:txBody>
          <a:bodyPr wrap="square" rtlCol="0">
            <a:spAutoFit/>
          </a:bodyPr>
          <a:lstStyle/>
          <a:p>
            <a:pPr marL="342900" marR="0" lvl="0" indent="-342900" defTabSz="914377" fontAlgn="auto">
              <a:lnSpc>
                <a:spcPct val="90000"/>
              </a:lnSpc>
              <a:spcBef>
                <a:spcPts val="600"/>
              </a:spcBef>
              <a:spcAft>
                <a:spcPts val="0"/>
              </a:spcAft>
              <a:buClrTx/>
              <a:buSzTx/>
              <a:buFont typeface="Arial" panose="020B0604020202020204" pitchFamily="34" charset="0"/>
              <a:buChar char="•"/>
              <a:tabLst/>
              <a:defRPr/>
            </a:pPr>
            <a:r>
              <a:rPr lang="en-US" sz="3200" dirty="0">
                <a:solidFill>
                  <a:srgbClr val="000000"/>
                </a:solidFill>
                <a:latin typeface="Proxima Nova" panose="02000506030000020004"/>
                <a:ea typeface="ＭＳ Ｐゴシック" pitchFamily="-107" charset="-128"/>
              </a:rPr>
              <a:t>Mono audio</a:t>
            </a:r>
          </a:p>
          <a:p>
            <a:pPr marL="342900" marR="0" lvl="0" indent="-342900" defTabSz="914377" fontAlgn="auto">
              <a:lnSpc>
                <a:spcPct val="90000"/>
              </a:lnSpc>
              <a:spcBef>
                <a:spcPts val="600"/>
              </a:spcBef>
              <a:spcAft>
                <a:spcPts val="0"/>
              </a:spcAft>
              <a:buClrTx/>
              <a:buSzTx/>
              <a:buFont typeface="Arial" panose="020B0604020202020204" pitchFamily="34" charset="0"/>
              <a:buChar char="•"/>
              <a:tabLst/>
              <a:defRPr/>
            </a:pPr>
            <a:r>
              <a:rPr lang="en-US" sz="3200" dirty="0">
                <a:solidFill>
                  <a:srgbClr val="000000"/>
                </a:solidFill>
                <a:latin typeface="Proxima Nova" panose="02000506030000020004"/>
                <a:ea typeface="ＭＳ Ｐゴシック" pitchFamily="-107" charset="-128"/>
              </a:rPr>
              <a:t>Voice Control</a:t>
            </a:r>
          </a:p>
          <a:p>
            <a:pPr marL="342900" marR="0" lvl="0" indent="-342900" defTabSz="914377" fontAlgn="auto">
              <a:lnSpc>
                <a:spcPct val="90000"/>
              </a:lnSpc>
              <a:spcBef>
                <a:spcPts val="600"/>
              </a:spcBef>
              <a:spcAft>
                <a:spcPts val="0"/>
              </a:spcAft>
              <a:buClrTx/>
              <a:buSzTx/>
              <a:buFont typeface="Arial" panose="020B0604020202020204" pitchFamily="34" charset="0"/>
              <a:buChar char="•"/>
              <a:tabLst/>
              <a:defRPr/>
            </a:pPr>
            <a:r>
              <a:rPr lang="en-US" sz="3200" dirty="0">
                <a:solidFill>
                  <a:srgbClr val="000000"/>
                </a:solidFill>
                <a:latin typeface="Proxima Nova" panose="02000506030000020004"/>
                <a:ea typeface="ＭＳ Ｐゴシック" pitchFamily="-107" charset="-128"/>
              </a:rPr>
              <a:t>Increase text and display size</a:t>
            </a:r>
          </a:p>
          <a:p>
            <a:pPr marL="342900" marR="0" lvl="0" indent="-342900" defTabSz="914377" fontAlgn="auto">
              <a:lnSpc>
                <a:spcPct val="90000"/>
              </a:lnSpc>
              <a:spcBef>
                <a:spcPts val="600"/>
              </a:spcBef>
              <a:spcAft>
                <a:spcPts val="0"/>
              </a:spcAft>
              <a:buClrTx/>
              <a:buSzTx/>
              <a:buFont typeface="Arial" panose="020B0604020202020204" pitchFamily="34" charset="0"/>
              <a:buChar char="•"/>
              <a:tabLst/>
              <a:defRPr/>
            </a:pPr>
            <a:r>
              <a:rPr lang="en-US" sz="3200" dirty="0">
                <a:solidFill>
                  <a:srgbClr val="000000"/>
                </a:solidFill>
                <a:latin typeface="Proxima Nova" panose="02000506030000020004"/>
                <a:ea typeface="ＭＳ Ｐゴシック" pitchFamily="-107" charset="-128"/>
              </a:rPr>
              <a:t>Reduction of motion</a:t>
            </a:r>
          </a:p>
          <a:p>
            <a:pPr marL="342900" indent="-342900" defTabSz="914377">
              <a:lnSpc>
                <a:spcPct val="90000"/>
              </a:lnSpc>
              <a:spcBef>
                <a:spcPts val="600"/>
              </a:spcBef>
              <a:buFont typeface="Arial" panose="020B0604020202020204" pitchFamily="34" charset="0"/>
              <a:buChar char="•"/>
              <a:defRPr/>
            </a:pPr>
            <a:r>
              <a:rPr lang="en-US" sz="3200" dirty="0">
                <a:solidFill>
                  <a:srgbClr val="000000"/>
                </a:solidFill>
                <a:latin typeface="Proxima Nova" panose="02000506030000020004"/>
                <a:ea typeface="ＭＳ Ｐゴシック" pitchFamily="-107" charset="-128"/>
              </a:rPr>
              <a:t>Zoom</a:t>
            </a:r>
          </a:p>
          <a:p>
            <a:pPr marL="342900" indent="-342900" defTabSz="914377">
              <a:lnSpc>
                <a:spcPct val="90000"/>
              </a:lnSpc>
              <a:spcBef>
                <a:spcPts val="600"/>
              </a:spcBef>
              <a:buFont typeface="Arial" panose="020B0604020202020204" pitchFamily="34" charset="0"/>
              <a:buChar char="•"/>
              <a:defRPr/>
            </a:pPr>
            <a:r>
              <a:rPr lang="en-US" sz="3200" dirty="0">
                <a:solidFill>
                  <a:srgbClr val="000000"/>
                </a:solidFill>
                <a:latin typeface="Proxima Nova" panose="02000506030000020004"/>
                <a:ea typeface="ＭＳ Ｐゴシック" pitchFamily="-107" charset="-128"/>
              </a:rPr>
              <a:t>Reader view / Simplified view</a:t>
            </a:r>
          </a:p>
          <a:p>
            <a:pPr marL="342900" marR="0" lvl="0" indent="-342900" defTabSz="914377" fontAlgn="auto">
              <a:lnSpc>
                <a:spcPct val="90000"/>
              </a:lnSpc>
              <a:spcBef>
                <a:spcPts val="600"/>
              </a:spcBef>
              <a:spcAft>
                <a:spcPts val="0"/>
              </a:spcAft>
              <a:buClrTx/>
              <a:buSzTx/>
              <a:buFont typeface="Arial" panose="020B0604020202020204" pitchFamily="34" charset="0"/>
              <a:buChar char="•"/>
              <a:tabLst/>
              <a:defRPr/>
            </a:pPr>
            <a:endParaRPr lang="en-US" sz="3200" dirty="0">
              <a:solidFill>
                <a:srgbClr val="000000"/>
              </a:solidFill>
              <a:latin typeface="Proxima Nova" panose="02000506030000020004"/>
              <a:ea typeface="ＭＳ Ｐゴシック" pitchFamily="-107" charset="-128"/>
            </a:endParaRPr>
          </a:p>
          <a:p>
            <a:endParaRPr lang="en-US" dirty="0"/>
          </a:p>
        </p:txBody>
      </p:sp>
    </p:spTree>
    <p:extLst>
      <p:ext uri="{BB962C8B-B14F-4D97-AF65-F5344CB8AC3E}">
        <p14:creationId xmlns:p14="http://schemas.microsoft.com/office/powerpoint/2010/main" val="61368025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930209F7-068F-A2C0-CD7B-04453589AB44}"/>
              </a:ext>
            </a:extLst>
          </p:cNvPr>
          <p:cNvSpPr>
            <a:spLocks noGrp="1"/>
          </p:cNvSpPr>
          <p:nvPr>
            <p:ph type="title" idx="4294967295"/>
          </p:nvPr>
        </p:nvSpPr>
        <p:spPr>
          <a:xfrm>
            <a:off x="819150" y="682090"/>
            <a:ext cx="10515600" cy="1325563"/>
          </a:xfrm>
        </p:spPr>
        <p:txBody>
          <a:bodyPr/>
          <a:lstStyle/>
          <a:p>
            <a:r>
              <a:rPr lang="en-AU" dirty="0"/>
              <a:t>Access this</a:t>
            </a:r>
            <a:r>
              <a:rPr lang="en-AU" baseline="0" dirty="0"/>
              <a:t> information</a:t>
            </a:r>
            <a:endParaRPr lang="en-AU" dirty="0"/>
          </a:p>
        </p:txBody>
      </p:sp>
      <p:sp>
        <p:nvSpPr>
          <p:cNvPr id="2" name="Text Placeholder 1">
            <a:extLst>
              <a:ext uri="{FF2B5EF4-FFF2-40B4-BE49-F238E27FC236}">
                <a16:creationId xmlns:a16="http://schemas.microsoft.com/office/drawing/2014/main" id="{A2B5D960-2DBE-5993-08D5-DB8F996F5454}"/>
              </a:ext>
            </a:extLst>
          </p:cNvPr>
          <p:cNvSpPr>
            <a:spLocks noGrp="1"/>
          </p:cNvSpPr>
          <p:nvPr>
            <p:ph type="body" sz="quarter" idx="10"/>
          </p:nvPr>
        </p:nvSpPr>
        <p:spPr>
          <a:xfrm>
            <a:off x="819150" y="3260724"/>
            <a:ext cx="4149725" cy="2898775"/>
          </a:xfrm>
        </p:spPr>
        <p:txBody>
          <a:bodyPr>
            <a:normAutofit/>
          </a:bodyPr>
          <a:lstStyle/>
          <a:p>
            <a:r>
              <a:rPr lang="en-AU" dirty="0"/>
              <a:t>Access this presentation and all links at </a:t>
            </a:r>
            <a:r>
              <a:rPr lang="en-AU" sz="3600" b="1" dirty="0"/>
              <a:t>pz.tt/mobile23</a:t>
            </a:r>
            <a:endParaRPr lang="en-AU" b="1" dirty="0"/>
          </a:p>
        </p:txBody>
      </p:sp>
    </p:spTree>
    <p:extLst>
      <p:ext uri="{BB962C8B-B14F-4D97-AF65-F5344CB8AC3E}">
        <p14:creationId xmlns:p14="http://schemas.microsoft.com/office/powerpoint/2010/main" val="401900686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04383-0F32-4BF7-9A61-2DD7794F833F}"/>
              </a:ext>
            </a:extLst>
          </p:cNvPr>
          <p:cNvSpPr>
            <a:spLocks noGrp="1"/>
          </p:cNvSpPr>
          <p:nvPr>
            <p:ph type="title" idx="4294967295"/>
          </p:nvPr>
        </p:nvSpPr>
        <p:spPr>
          <a:xfrm>
            <a:off x="0" y="349885"/>
            <a:ext cx="12192000" cy="1325563"/>
          </a:xfrm>
        </p:spPr>
        <p:txBody>
          <a:bodyPr>
            <a:normAutofit/>
          </a:bodyPr>
          <a:lstStyle/>
          <a:p>
            <a:pPr algn="ctr"/>
            <a:r>
              <a:rPr lang="en-US" dirty="0">
                <a:solidFill>
                  <a:prstClr val="black"/>
                </a:solidFill>
                <a:latin typeface="Proxima Nova Extrabold" panose="02000506030000020004" pitchFamily="2" charset="77"/>
                <a:ea typeface="Lato Black" charset="0"/>
                <a:cs typeface="Lato Black" charset="0"/>
              </a:rPr>
              <a:t>About our services</a:t>
            </a:r>
          </a:p>
        </p:txBody>
      </p:sp>
      <p:sp>
        <p:nvSpPr>
          <p:cNvPr id="12" name="TextBox 11" descr="Audits&#10;">
            <a:extLst>
              <a:ext uri="{FF2B5EF4-FFF2-40B4-BE49-F238E27FC236}">
                <a16:creationId xmlns:a16="http://schemas.microsoft.com/office/drawing/2014/main" id="{999BBA7E-74EE-41B6-ADD9-F1760DF5D355}"/>
              </a:ext>
            </a:extLst>
          </p:cNvPr>
          <p:cNvSpPr txBox="1"/>
          <p:nvPr/>
        </p:nvSpPr>
        <p:spPr>
          <a:xfrm>
            <a:off x="744730" y="3054639"/>
            <a:ext cx="2574744" cy="707886"/>
          </a:xfrm>
          <a:prstGeom prst="rect">
            <a:avLst/>
          </a:prstGeom>
          <a:noFill/>
        </p:spPr>
        <p:txBody>
          <a:bodyPr wrap="square" rtlCol="0" anchor="ctr"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Proxima Nova" panose="02000506030000020004" pitchFamily="2" charset="77"/>
                <a:ea typeface="Poppins SemiBold" charset="0"/>
                <a:cs typeface="Poppins SemiBold" charset="0"/>
              </a:rPr>
              <a:t>Website &amp; Application Audits</a:t>
            </a:r>
          </a:p>
        </p:txBody>
      </p:sp>
      <p:sp>
        <p:nvSpPr>
          <p:cNvPr id="13" name="TextBox 12" descr="Mobile &#10;Testing&#10;">
            <a:extLst>
              <a:ext uri="{FF2B5EF4-FFF2-40B4-BE49-F238E27FC236}">
                <a16:creationId xmlns:a16="http://schemas.microsoft.com/office/drawing/2014/main" id="{E3BD7405-C6E8-485C-9D7D-D54B157DD92A}"/>
              </a:ext>
            </a:extLst>
          </p:cNvPr>
          <p:cNvSpPr txBox="1"/>
          <p:nvPr/>
        </p:nvSpPr>
        <p:spPr>
          <a:xfrm>
            <a:off x="3243274" y="3085620"/>
            <a:ext cx="2574744" cy="707886"/>
          </a:xfrm>
          <a:prstGeom prst="rect">
            <a:avLst/>
          </a:prstGeom>
          <a:noFill/>
        </p:spPr>
        <p:txBody>
          <a:bodyPr wrap="square" rtlCol="0" anchor="ctr"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Proxima Nova" panose="02000506030000020004" pitchFamily="2" charset="77"/>
                <a:ea typeface="Poppins SemiBold" charset="0"/>
                <a:cs typeface="Poppins SemiBold" charset="0"/>
              </a:rPr>
              <a:t>Mobile</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Proxima Nova" panose="02000506030000020004" pitchFamily="2" charset="77"/>
                <a:ea typeface="Poppins SemiBold" charset="0"/>
                <a:cs typeface="Poppins SemiBold" charset="0"/>
              </a:rPr>
              <a:t>Testing</a:t>
            </a:r>
          </a:p>
        </p:txBody>
      </p:sp>
      <p:sp>
        <p:nvSpPr>
          <p:cNvPr id="14" name="TextBox 13" descr="CMS &#10;Testing&#10;">
            <a:extLst>
              <a:ext uri="{FF2B5EF4-FFF2-40B4-BE49-F238E27FC236}">
                <a16:creationId xmlns:a16="http://schemas.microsoft.com/office/drawing/2014/main" id="{6097E3FF-701A-467D-ABC6-D29F1E79E9DD}"/>
              </a:ext>
            </a:extLst>
          </p:cNvPr>
          <p:cNvSpPr txBox="1"/>
          <p:nvPr/>
        </p:nvSpPr>
        <p:spPr>
          <a:xfrm>
            <a:off x="5737608" y="3085620"/>
            <a:ext cx="2574744" cy="707886"/>
          </a:xfrm>
          <a:prstGeom prst="rect">
            <a:avLst/>
          </a:prstGeom>
          <a:noFill/>
        </p:spPr>
        <p:txBody>
          <a:bodyPr wrap="square" rtlCol="0" anchor="ctr"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Proxima Nova" panose="02000506030000020004" pitchFamily="2" charset="77"/>
                <a:ea typeface="Poppins SemiBold" charset="0"/>
                <a:cs typeface="Poppins SemiBold" charset="0"/>
              </a:rPr>
              <a:t>Accessible Word, PDF &amp; HTML</a:t>
            </a:r>
          </a:p>
        </p:txBody>
      </p:sp>
      <p:sp>
        <p:nvSpPr>
          <p:cNvPr id="15" name="TextBox 14" descr="Accessibility&#10;Design&#10;">
            <a:extLst>
              <a:ext uri="{FF2B5EF4-FFF2-40B4-BE49-F238E27FC236}">
                <a16:creationId xmlns:a16="http://schemas.microsoft.com/office/drawing/2014/main" id="{524F9206-98A7-4B96-97C0-5BDFE52FB4E4}"/>
              </a:ext>
            </a:extLst>
          </p:cNvPr>
          <p:cNvSpPr txBox="1"/>
          <p:nvPr/>
        </p:nvSpPr>
        <p:spPr>
          <a:xfrm>
            <a:off x="8241466" y="3085620"/>
            <a:ext cx="2574744" cy="707886"/>
          </a:xfrm>
          <a:prstGeom prst="rect">
            <a:avLst/>
          </a:prstGeom>
          <a:noFill/>
        </p:spPr>
        <p:txBody>
          <a:bodyPr wrap="square" rtlCol="0" anchor="ctr"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Proxima Nova" panose="02000506030000020004" pitchFamily="2" charset="77"/>
                <a:ea typeface="Poppins SemiBold" charset="0"/>
                <a:cs typeface="Poppins SemiBold" charset="0"/>
              </a:rPr>
              <a:t>On-site &amp; Online Training</a:t>
            </a:r>
          </a:p>
        </p:txBody>
      </p:sp>
      <p:sp>
        <p:nvSpPr>
          <p:cNvPr id="16" name="TextBox 15" descr="Video&#10;Accessibility&#10;">
            <a:extLst>
              <a:ext uri="{FF2B5EF4-FFF2-40B4-BE49-F238E27FC236}">
                <a16:creationId xmlns:a16="http://schemas.microsoft.com/office/drawing/2014/main" id="{6A1716BF-E6A4-4AD9-A09C-3E976A999371}"/>
              </a:ext>
            </a:extLst>
          </p:cNvPr>
          <p:cNvSpPr txBox="1"/>
          <p:nvPr/>
        </p:nvSpPr>
        <p:spPr>
          <a:xfrm>
            <a:off x="754255" y="5146164"/>
            <a:ext cx="2574744" cy="707886"/>
          </a:xfrm>
          <a:prstGeom prst="rect">
            <a:avLst/>
          </a:prstGeom>
          <a:noFill/>
        </p:spPr>
        <p:txBody>
          <a:bodyPr wrap="square" rtlCol="0" anchor="ctr"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Proxima Nova" panose="02000506030000020004" pitchFamily="2" charset="77"/>
                <a:ea typeface="Poppins SemiBold" charset="0"/>
                <a:cs typeface="Poppins SemiBold" charset="0"/>
              </a:rPr>
              <a:t>Video</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Proxima Nova" panose="02000506030000020004" pitchFamily="2" charset="77"/>
                <a:ea typeface="Poppins SemiBold" charset="0"/>
                <a:cs typeface="Poppins SemiBold" charset="0"/>
              </a:rPr>
              <a:t>Accessibility</a:t>
            </a:r>
          </a:p>
        </p:txBody>
      </p:sp>
      <p:sp>
        <p:nvSpPr>
          <p:cNvPr id="17" name="TextBox 16" descr="User&#10;Testing&#10;">
            <a:extLst>
              <a:ext uri="{FF2B5EF4-FFF2-40B4-BE49-F238E27FC236}">
                <a16:creationId xmlns:a16="http://schemas.microsoft.com/office/drawing/2014/main" id="{4A20070C-8A98-4B04-9F47-06F0791DBFE9}"/>
              </a:ext>
            </a:extLst>
          </p:cNvPr>
          <p:cNvSpPr txBox="1"/>
          <p:nvPr/>
        </p:nvSpPr>
        <p:spPr>
          <a:xfrm>
            <a:off x="3245931" y="5146164"/>
            <a:ext cx="2574744" cy="707886"/>
          </a:xfrm>
          <a:prstGeom prst="rect">
            <a:avLst/>
          </a:prstGeom>
          <a:noFill/>
        </p:spPr>
        <p:txBody>
          <a:bodyPr wrap="square" rtlCol="0" anchor="ctr"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Proxima Nova" panose="02000506030000020004" pitchFamily="2" charset="77"/>
                <a:ea typeface="Poppins SemiBold" charset="0"/>
                <a:cs typeface="Poppins SemiBold" charset="0"/>
              </a:rPr>
              <a:t>User</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Proxima Nova" panose="02000506030000020004" pitchFamily="2" charset="77"/>
                <a:ea typeface="Poppins SemiBold" charset="0"/>
                <a:cs typeface="Poppins SemiBold" charset="0"/>
              </a:rPr>
              <a:t>Testing</a:t>
            </a:r>
          </a:p>
        </p:txBody>
      </p:sp>
      <p:sp>
        <p:nvSpPr>
          <p:cNvPr id="18" name="TextBox 17" descr="Consultation&#10;">
            <a:extLst>
              <a:ext uri="{FF2B5EF4-FFF2-40B4-BE49-F238E27FC236}">
                <a16:creationId xmlns:a16="http://schemas.microsoft.com/office/drawing/2014/main" id="{F27534D7-5E2B-4375-B9D3-12A5D33E6B8B}"/>
              </a:ext>
            </a:extLst>
          </p:cNvPr>
          <p:cNvSpPr txBox="1"/>
          <p:nvPr/>
        </p:nvSpPr>
        <p:spPr>
          <a:xfrm>
            <a:off x="5747133" y="5146164"/>
            <a:ext cx="2574744" cy="707886"/>
          </a:xfrm>
          <a:prstGeom prst="rect">
            <a:avLst/>
          </a:prstGeom>
          <a:noFill/>
        </p:spPr>
        <p:txBody>
          <a:bodyPr wrap="square" rtlCol="0" anchor="ctr"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Proxima Nova" panose="02000506030000020004" pitchFamily="2" charset="77"/>
                <a:ea typeface="Poppins SemiBold" charset="0"/>
                <a:cs typeface="Poppins SemiBold" charset="0"/>
              </a:rPr>
              <a:t>Support hours &amp; OzWiki access</a:t>
            </a:r>
          </a:p>
        </p:txBody>
      </p:sp>
      <p:sp>
        <p:nvSpPr>
          <p:cNvPr id="20" name="TextBox 19" descr="Accessible&#10;Testing&#10;">
            <a:extLst>
              <a:ext uri="{FF2B5EF4-FFF2-40B4-BE49-F238E27FC236}">
                <a16:creationId xmlns:a16="http://schemas.microsoft.com/office/drawing/2014/main" id="{E3A26A15-F4AE-4095-8860-B7189DE8E4E7}"/>
              </a:ext>
            </a:extLst>
          </p:cNvPr>
          <p:cNvSpPr txBox="1"/>
          <p:nvPr/>
        </p:nvSpPr>
        <p:spPr>
          <a:xfrm>
            <a:off x="8241466" y="5060439"/>
            <a:ext cx="2574744" cy="1015663"/>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Proxima Nova" panose="02000506030000020004" pitchFamily="2" charset="77"/>
                <a:ea typeface="Poppins SemiBold" charset="0"/>
                <a:cs typeface="Poppins SemiBold" charset="0"/>
              </a:rPr>
              <a:t>Accessibility during web development</a:t>
            </a:r>
          </a:p>
        </p:txBody>
      </p:sp>
    </p:spTree>
    <p:extLst>
      <p:ext uri="{BB962C8B-B14F-4D97-AF65-F5344CB8AC3E}">
        <p14:creationId xmlns:p14="http://schemas.microsoft.com/office/powerpoint/2010/main" val="172416504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18983EA-2FFE-4529-AB9A-71B23C60529B}"/>
              </a:ext>
            </a:extLst>
          </p:cNvPr>
          <p:cNvSpPr>
            <a:spLocks noGrp="1"/>
          </p:cNvSpPr>
          <p:nvPr>
            <p:ph type="title" idx="4294967295"/>
          </p:nvPr>
        </p:nvSpPr>
        <p:spPr>
          <a:xfrm>
            <a:off x="0" y="380365"/>
            <a:ext cx="12192000" cy="1325563"/>
          </a:xfrm>
        </p:spPr>
        <p:txBody>
          <a:bodyPr>
            <a:normAutofit/>
          </a:bodyPr>
          <a:lstStyle/>
          <a:p>
            <a:pPr algn="ctr"/>
            <a:r>
              <a:rPr lang="en-US" dirty="0">
                <a:latin typeface="Proxima Nova Extrabold" panose="02000506030000020004" pitchFamily="2" charset="77"/>
                <a:ea typeface="Lato Black" charset="0"/>
                <a:cs typeface="Lato Black" charset="0"/>
              </a:rPr>
              <a:t>About our products</a:t>
            </a:r>
          </a:p>
        </p:txBody>
      </p:sp>
      <p:pic>
        <p:nvPicPr>
          <p:cNvPr id="3" name="Picture 2" descr="OzART">
            <a:extLst>
              <a:ext uri="{FF2B5EF4-FFF2-40B4-BE49-F238E27FC236}">
                <a16:creationId xmlns:a16="http://schemas.microsoft.com/office/drawing/2014/main" id="{2A765C08-6EC3-41B3-A635-9136F1D5EEAD}"/>
              </a:ext>
            </a:extLst>
          </p:cNvPr>
          <p:cNvPicPr>
            <a:picLocks noChangeAspect="1"/>
          </p:cNvPicPr>
          <p:nvPr/>
        </p:nvPicPr>
        <p:blipFill>
          <a:blip r:embed="rId2"/>
          <a:stretch>
            <a:fillRect/>
          </a:stretch>
        </p:blipFill>
        <p:spPr>
          <a:xfrm>
            <a:off x="2108520" y="2579378"/>
            <a:ext cx="2000234" cy="718531"/>
          </a:xfrm>
          <a:prstGeom prst="rect">
            <a:avLst/>
          </a:prstGeom>
        </p:spPr>
      </p:pic>
      <p:pic>
        <p:nvPicPr>
          <p:cNvPr id="2" name="Picture 1" descr="OzWiki">
            <a:extLst>
              <a:ext uri="{FF2B5EF4-FFF2-40B4-BE49-F238E27FC236}">
                <a16:creationId xmlns:a16="http://schemas.microsoft.com/office/drawing/2014/main" id="{B6ADEEF0-306E-4D6E-BBF9-958BDBDD6865}"/>
              </a:ext>
            </a:extLst>
          </p:cNvPr>
          <p:cNvPicPr>
            <a:picLocks noChangeAspect="1"/>
          </p:cNvPicPr>
          <p:nvPr/>
        </p:nvPicPr>
        <p:blipFill>
          <a:blip r:embed="rId3"/>
          <a:stretch>
            <a:fillRect/>
          </a:stretch>
        </p:blipFill>
        <p:spPr>
          <a:xfrm>
            <a:off x="5023595" y="2646146"/>
            <a:ext cx="1770993" cy="651763"/>
          </a:xfrm>
          <a:prstGeom prst="rect">
            <a:avLst/>
          </a:prstGeom>
        </p:spPr>
      </p:pic>
      <p:pic>
        <p:nvPicPr>
          <p:cNvPr id="8" name="Picture 7" descr="OzPlayer">
            <a:extLst>
              <a:ext uri="{FF2B5EF4-FFF2-40B4-BE49-F238E27FC236}">
                <a16:creationId xmlns:a16="http://schemas.microsoft.com/office/drawing/2014/main" id="{95E20CBE-79A5-4569-B0DB-94F2DCD768BB}"/>
              </a:ext>
            </a:extLst>
          </p:cNvPr>
          <p:cNvPicPr>
            <a:picLocks noChangeAspect="1"/>
          </p:cNvPicPr>
          <p:nvPr/>
        </p:nvPicPr>
        <p:blipFill>
          <a:blip r:embed="rId4"/>
          <a:stretch>
            <a:fillRect/>
          </a:stretch>
        </p:blipFill>
        <p:spPr>
          <a:xfrm>
            <a:off x="7571888" y="2778570"/>
            <a:ext cx="2274339" cy="519339"/>
          </a:xfrm>
          <a:prstGeom prst="rect">
            <a:avLst/>
          </a:prstGeom>
        </p:spPr>
      </p:pic>
      <p:pic>
        <p:nvPicPr>
          <p:cNvPr id="4" name="Picture 3" descr="Accessibility Voices">
            <a:extLst>
              <a:ext uri="{FF2B5EF4-FFF2-40B4-BE49-F238E27FC236}">
                <a16:creationId xmlns:a16="http://schemas.microsoft.com/office/drawing/2014/main" id="{EE380283-7214-429C-A807-7673D2723CBA}"/>
              </a:ext>
            </a:extLst>
          </p:cNvPr>
          <p:cNvPicPr>
            <a:picLocks noChangeAspect="1"/>
          </p:cNvPicPr>
          <p:nvPr/>
        </p:nvPicPr>
        <p:blipFill>
          <a:blip r:embed="rId5"/>
          <a:stretch>
            <a:fillRect/>
          </a:stretch>
        </p:blipFill>
        <p:spPr>
          <a:xfrm>
            <a:off x="1155588" y="3716932"/>
            <a:ext cx="3215205" cy="1007701"/>
          </a:xfrm>
          <a:prstGeom prst="rect">
            <a:avLst/>
          </a:prstGeom>
        </p:spPr>
      </p:pic>
      <p:sp>
        <p:nvSpPr>
          <p:cNvPr id="7" name="TextBox 6">
            <a:extLst>
              <a:ext uri="{FF2B5EF4-FFF2-40B4-BE49-F238E27FC236}">
                <a16:creationId xmlns:a16="http://schemas.microsoft.com/office/drawing/2014/main" id="{07E311E8-960D-4C3D-AEE5-90B6D7434E71}"/>
              </a:ext>
            </a:extLst>
          </p:cNvPr>
          <p:cNvSpPr txBox="1"/>
          <p:nvPr/>
        </p:nvSpPr>
        <p:spPr>
          <a:xfrm>
            <a:off x="5040213" y="4121696"/>
            <a:ext cx="23775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65225"/>
                </a:solidFill>
                <a:effectLst/>
                <a:uLnTx/>
                <a:uFillTx/>
                <a:latin typeface="Kingthings Exeter" panose="02000000000000000000" pitchFamily="2" charset="0"/>
                <a:ea typeface="+mn-ea"/>
                <a:cs typeface="+mn-cs"/>
              </a:rPr>
              <a:t>Factsheets</a:t>
            </a:r>
          </a:p>
        </p:txBody>
      </p:sp>
      <p:sp>
        <p:nvSpPr>
          <p:cNvPr id="9" name="TextBox 8">
            <a:extLst>
              <a:ext uri="{FF2B5EF4-FFF2-40B4-BE49-F238E27FC236}">
                <a16:creationId xmlns:a16="http://schemas.microsoft.com/office/drawing/2014/main" id="{F3E31EB4-65B4-44D6-B41C-12F00752E53D}"/>
              </a:ext>
            </a:extLst>
          </p:cNvPr>
          <p:cNvSpPr txBox="1"/>
          <p:nvPr/>
        </p:nvSpPr>
        <p:spPr>
          <a:xfrm>
            <a:off x="7620887" y="4138321"/>
            <a:ext cx="28697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858E"/>
                </a:solidFill>
                <a:effectLst/>
                <a:uLnTx/>
                <a:uFillTx/>
                <a:latin typeface="Kingthings Exeter" panose="02000000000000000000" pitchFamily="2" charset="0"/>
                <a:ea typeface="+mn-ea"/>
                <a:cs typeface="+mn-cs"/>
              </a:rPr>
              <a:t>CCC videos</a:t>
            </a:r>
          </a:p>
        </p:txBody>
      </p:sp>
      <p:sp>
        <p:nvSpPr>
          <p:cNvPr id="6" name="TextBox 5">
            <a:extLst>
              <a:ext uri="{FF2B5EF4-FFF2-40B4-BE49-F238E27FC236}">
                <a16:creationId xmlns:a16="http://schemas.microsoft.com/office/drawing/2014/main" id="{35880F3E-5F71-4A4B-904F-435D390E89E4}"/>
              </a:ext>
            </a:extLst>
          </p:cNvPr>
          <p:cNvSpPr txBox="1"/>
          <p:nvPr/>
        </p:nvSpPr>
        <p:spPr>
          <a:xfrm>
            <a:off x="0" y="5330608"/>
            <a:ext cx="121919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Proxima Nova Semibold"/>
                <a:ea typeface="+mn-ea"/>
                <a:cs typeface="+mn-cs"/>
              </a:rPr>
              <a:t>More information: www.accessibilityoz.com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58308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F480FBE-D135-44CB-A27C-1F40C9D55BC3}"/>
              </a:ext>
            </a:extLst>
          </p:cNvPr>
          <p:cNvSpPr>
            <a:spLocks noGrp="1"/>
          </p:cNvSpPr>
          <p:nvPr>
            <p:ph type="title" idx="4294967295"/>
          </p:nvPr>
        </p:nvSpPr>
        <p:spPr/>
        <p:txBody>
          <a:bodyPr/>
          <a:lstStyle/>
          <a:p>
            <a:r>
              <a:rPr lang="en-US" dirty="0"/>
              <a:t>Contact Accessibility</a:t>
            </a:r>
            <a:r>
              <a:rPr lang="en-US" baseline="0" dirty="0"/>
              <a:t>Oz</a:t>
            </a:r>
            <a:endParaRPr lang="en-US" dirty="0"/>
          </a:p>
        </p:txBody>
      </p:sp>
      <p:sp>
        <p:nvSpPr>
          <p:cNvPr id="4" name="TextBox 3">
            <a:extLst>
              <a:ext uri="{FF2B5EF4-FFF2-40B4-BE49-F238E27FC236}">
                <a16:creationId xmlns:a16="http://schemas.microsoft.com/office/drawing/2014/main" id="{0AFC4786-5E5C-4183-BB32-BFDB196118F4}"/>
              </a:ext>
            </a:extLst>
          </p:cNvPr>
          <p:cNvSpPr txBox="1"/>
          <p:nvPr/>
        </p:nvSpPr>
        <p:spPr>
          <a:xfrm>
            <a:off x="1535256" y="4124880"/>
            <a:ext cx="27658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Proxima Nova" panose="02000506030000020004" pitchFamily="2" charset="77"/>
                <a:ea typeface="+mn-ea"/>
                <a:cs typeface="+mn-cs"/>
              </a:rPr>
              <a:t>@accessibilityoz</a:t>
            </a:r>
          </a:p>
        </p:txBody>
      </p:sp>
      <p:sp>
        <p:nvSpPr>
          <p:cNvPr id="5" name="TextBox 4">
            <a:extLst>
              <a:ext uri="{FF2B5EF4-FFF2-40B4-BE49-F238E27FC236}">
                <a16:creationId xmlns:a16="http://schemas.microsoft.com/office/drawing/2014/main" id="{D101016A-1028-4902-A412-0F3437E91111}"/>
              </a:ext>
            </a:extLst>
          </p:cNvPr>
          <p:cNvSpPr txBox="1"/>
          <p:nvPr/>
        </p:nvSpPr>
        <p:spPr>
          <a:xfrm>
            <a:off x="4707468" y="4131734"/>
            <a:ext cx="2523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Proxima Nova" panose="02000506030000020004" pitchFamily="2" charset="77"/>
                <a:ea typeface="+mn-ea"/>
                <a:cs typeface="+mn-cs"/>
              </a:rPr>
              <a:t>AccessibilityOz</a:t>
            </a:r>
          </a:p>
        </p:txBody>
      </p:sp>
      <p:sp>
        <p:nvSpPr>
          <p:cNvPr id="6" name="TextBox 5">
            <a:extLst>
              <a:ext uri="{FF2B5EF4-FFF2-40B4-BE49-F238E27FC236}">
                <a16:creationId xmlns:a16="http://schemas.microsoft.com/office/drawing/2014/main" id="{5651F021-A6C5-4FBB-A68C-A85D9C8D8B00}"/>
              </a:ext>
            </a:extLst>
          </p:cNvPr>
          <p:cNvSpPr txBox="1"/>
          <p:nvPr/>
        </p:nvSpPr>
        <p:spPr>
          <a:xfrm>
            <a:off x="7379208" y="4131734"/>
            <a:ext cx="35089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Proxima Nova" panose="02000506030000020004" pitchFamily="2" charset="77"/>
                <a:ea typeface="+mn-ea"/>
                <a:cs typeface="+mn-cs"/>
              </a:rPr>
              <a:t>enquiries</a:t>
            </a:r>
            <a:br>
              <a:rPr kumimoji="0" lang="en-US" sz="2400" b="1" i="0" u="none" strike="noStrike" kern="1200" cap="none" spc="0" normalizeH="0" baseline="0" noProof="0" dirty="0">
                <a:ln>
                  <a:noFill/>
                </a:ln>
                <a:solidFill>
                  <a:prstClr val="white"/>
                </a:solidFill>
                <a:effectLst/>
                <a:uLnTx/>
                <a:uFillTx/>
                <a:latin typeface="Proxima Nova" panose="02000506030000020004" pitchFamily="2" charset="77"/>
                <a:ea typeface="+mn-ea"/>
                <a:cs typeface="+mn-cs"/>
              </a:rPr>
            </a:br>
            <a:r>
              <a:rPr kumimoji="0" lang="en-US" sz="2400" b="1" i="0" u="none" strike="noStrike" kern="1200" cap="none" spc="0" normalizeH="0" baseline="0" noProof="0" dirty="0">
                <a:ln>
                  <a:noFill/>
                </a:ln>
                <a:solidFill>
                  <a:prstClr val="white"/>
                </a:solidFill>
                <a:effectLst/>
                <a:uLnTx/>
                <a:uFillTx/>
                <a:latin typeface="Proxima Nova" panose="02000506030000020004" pitchFamily="2" charset="77"/>
                <a:ea typeface="+mn-ea"/>
                <a:cs typeface="+mn-cs"/>
              </a:rPr>
              <a:t>@accessibilityoz.com</a:t>
            </a:r>
          </a:p>
        </p:txBody>
      </p:sp>
    </p:spTree>
    <p:extLst>
      <p:ext uri="{BB962C8B-B14F-4D97-AF65-F5344CB8AC3E}">
        <p14:creationId xmlns:p14="http://schemas.microsoft.com/office/powerpoint/2010/main" val="3098727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AAD1B-83D3-4CF7-BEB2-9026F73D7800}"/>
              </a:ext>
            </a:extLst>
          </p:cNvPr>
          <p:cNvSpPr>
            <a:spLocks noGrp="1"/>
          </p:cNvSpPr>
          <p:nvPr>
            <p:ph type="title" idx="4294967295"/>
          </p:nvPr>
        </p:nvSpPr>
        <p:spPr>
          <a:xfrm>
            <a:off x="0" y="4830445"/>
            <a:ext cx="12192000" cy="1325563"/>
          </a:xfrm>
        </p:spPr>
        <p:txBody>
          <a:bodyPr/>
          <a:lstStyle/>
          <a:p>
            <a:pPr algn="ctr" rtl="0" eaLnBrk="1" latinLnBrk="0" hangingPunct="1"/>
            <a:r>
              <a:rPr lang="en-US" sz="4400" b="1" kern="1200" dirty="0">
                <a:solidFill>
                  <a:srgbClr val="FFFFFF"/>
                </a:solidFill>
                <a:effectLst/>
                <a:latin typeface="Proxima Nova" panose="02000506030000020004"/>
                <a:ea typeface="Lato" panose="020F0502020204030203" pitchFamily="34" charset="0"/>
                <a:cs typeface="Lato" panose="020F0502020204030203" pitchFamily="34" charset="0"/>
              </a:rPr>
              <a:t>What about WCAG2.1?</a:t>
            </a:r>
            <a:endParaRPr lang="en-US" dirty="0"/>
          </a:p>
        </p:txBody>
      </p:sp>
    </p:spTree>
    <p:extLst>
      <p:ext uri="{BB962C8B-B14F-4D97-AF65-F5344CB8AC3E}">
        <p14:creationId xmlns:p14="http://schemas.microsoft.com/office/powerpoint/2010/main" val="2075491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C2CB17-BB2F-4791-8012-836FB7148BE9}"/>
              </a:ext>
            </a:extLst>
          </p:cNvPr>
          <p:cNvSpPr>
            <a:spLocks noGrp="1"/>
          </p:cNvSpPr>
          <p:nvPr>
            <p:ph type="title" idx="4294967295"/>
          </p:nvPr>
        </p:nvSpPr>
        <p:spPr>
          <a:xfrm>
            <a:off x="0" y="380365"/>
            <a:ext cx="12192000" cy="1325563"/>
          </a:xfrm>
        </p:spPr>
        <p:txBody>
          <a:bodyPr>
            <a:normAutofit/>
          </a:bodyPr>
          <a:lstStyle/>
          <a:p>
            <a:pPr algn="ctr"/>
            <a:r>
              <a:rPr lang="en-US" b="1" dirty="0">
                <a:solidFill>
                  <a:srgbClr val="E65225"/>
                </a:solidFill>
                <a:latin typeface="Calibri" panose="020F0502020204030204" pitchFamily="34" charset="0"/>
                <a:cs typeface="Calibri" panose="020F0502020204030204" pitchFamily="34" charset="0"/>
              </a:rPr>
              <a:t>WCAG2</a:t>
            </a:r>
          </a:p>
        </p:txBody>
      </p:sp>
      <p:sp>
        <p:nvSpPr>
          <p:cNvPr id="3" name="TextBox 2">
            <a:extLst>
              <a:ext uri="{FF2B5EF4-FFF2-40B4-BE49-F238E27FC236}">
                <a16:creationId xmlns:a16="http://schemas.microsoft.com/office/drawing/2014/main" id="{632641C2-B192-4757-B376-98E3112EC8C5}"/>
              </a:ext>
            </a:extLst>
          </p:cNvPr>
          <p:cNvSpPr txBox="1"/>
          <p:nvPr/>
        </p:nvSpPr>
        <p:spPr>
          <a:xfrm>
            <a:off x="1009058" y="1918188"/>
            <a:ext cx="10173884" cy="3323987"/>
          </a:xfrm>
          <a:prstGeom prst="rect">
            <a:avLst/>
          </a:prstGeom>
          <a:noFill/>
        </p:spPr>
        <p:txBody>
          <a:bodyPr wrap="square" rtlCol="0">
            <a:spAutoFit/>
          </a:bodyPr>
          <a:lstStyle/>
          <a:p>
            <a:r>
              <a:rPr lang="en-US" sz="3200" dirty="0">
                <a:latin typeface="Proxima Nova"/>
              </a:rPr>
              <a:t>WCAG2 success criteria are applicable to mobile, however, not all aspects of mobile accessibility are specifically covered by WCAG2. For example, although WCAG2 requires sites to be accessible to the keyboard user, it does not specify that it should also be accessible to the touchscreen user. </a:t>
            </a:r>
            <a:endParaRPr lang="en-AU" sz="3200" dirty="0">
              <a:latin typeface="Proxima Nova"/>
            </a:endParaRPr>
          </a:p>
          <a:p>
            <a:endParaRPr lang="en-US" dirty="0"/>
          </a:p>
        </p:txBody>
      </p:sp>
    </p:spTree>
    <p:extLst>
      <p:ext uri="{BB962C8B-B14F-4D97-AF65-F5344CB8AC3E}">
        <p14:creationId xmlns:p14="http://schemas.microsoft.com/office/powerpoint/2010/main" val="117590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8F24F8-63B6-4413-BF82-D29882C5154A}"/>
              </a:ext>
            </a:extLst>
          </p:cNvPr>
          <p:cNvSpPr>
            <a:spLocks noGrp="1"/>
          </p:cNvSpPr>
          <p:nvPr>
            <p:ph type="title" idx="4294967295"/>
          </p:nvPr>
        </p:nvSpPr>
        <p:spPr>
          <a:xfrm>
            <a:off x="0" y="380365"/>
            <a:ext cx="12192000" cy="1325563"/>
          </a:xfrm>
        </p:spPr>
        <p:txBody>
          <a:bodyPr>
            <a:normAutofit/>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WCAG2.1</a:t>
            </a:r>
          </a:p>
        </p:txBody>
      </p:sp>
      <p:sp>
        <p:nvSpPr>
          <p:cNvPr id="3" name="TextBox 2">
            <a:extLst>
              <a:ext uri="{FF2B5EF4-FFF2-40B4-BE49-F238E27FC236}">
                <a16:creationId xmlns:a16="http://schemas.microsoft.com/office/drawing/2014/main" id="{632641C2-B192-4757-B376-98E3112EC8C5}"/>
              </a:ext>
            </a:extLst>
          </p:cNvPr>
          <p:cNvSpPr txBox="1"/>
          <p:nvPr/>
        </p:nvSpPr>
        <p:spPr>
          <a:xfrm>
            <a:off x="886839" y="2259449"/>
            <a:ext cx="10173884" cy="2339102"/>
          </a:xfrm>
          <a:prstGeom prst="rect">
            <a:avLst/>
          </a:prstGeom>
          <a:noFill/>
        </p:spPr>
        <p:txBody>
          <a:bodyPr wrap="square" rtlCol="0">
            <a:spAutoFit/>
          </a:bodyPr>
          <a:lstStyle/>
          <a:p>
            <a:r>
              <a:rPr lang="en-US" sz="3200" dirty="0">
                <a:latin typeface="Proxima Nova"/>
              </a:rPr>
              <a:t>WCAG2.1 builds on this and addresses more criteria related to touch screen (pointer gestures), sensors and small screen devices, however it still does not cover all user needs related to mobile accessibility. </a:t>
            </a:r>
            <a:endParaRPr lang="en-AU" sz="3200" dirty="0">
              <a:latin typeface="Proxima Nova"/>
            </a:endParaRPr>
          </a:p>
          <a:p>
            <a:endParaRPr lang="en-US" dirty="0"/>
          </a:p>
        </p:txBody>
      </p:sp>
    </p:spTree>
    <p:extLst>
      <p:ext uri="{BB962C8B-B14F-4D97-AF65-F5344CB8AC3E}">
        <p14:creationId xmlns:p14="http://schemas.microsoft.com/office/powerpoint/2010/main" val="3862583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572C1706-71A9-495D-8613-E21916325EC0}"/>
              </a:ext>
            </a:extLst>
          </p:cNvPr>
          <p:cNvSpPr>
            <a:spLocks noGrp="1"/>
          </p:cNvSpPr>
          <p:nvPr>
            <p:ph type="title" idx="4294967295"/>
          </p:nvPr>
        </p:nvSpPr>
        <p:spPr/>
        <p:txBody>
          <a:bodyPr/>
          <a:lstStyle/>
          <a:p>
            <a:r>
              <a:rPr lang="en-US" dirty="0"/>
              <a:t>Methodology errors note</a:t>
            </a:r>
          </a:p>
        </p:txBody>
      </p:sp>
      <p:sp>
        <p:nvSpPr>
          <p:cNvPr id="2" name="TextBox 1">
            <a:extLst>
              <a:ext uri="{FF2B5EF4-FFF2-40B4-BE49-F238E27FC236}">
                <a16:creationId xmlns:a16="http://schemas.microsoft.com/office/drawing/2014/main" id="{18F8A5CA-FA8A-429B-A93A-F245BAB9B2E5}"/>
              </a:ext>
            </a:extLst>
          </p:cNvPr>
          <p:cNvSpPr txBox="1"/>
          <p:nvPr/>
        </p:nvSpPr>
        <p:spPr>
          <a:xfrm>
            <a:off x="544552" y="3150017"/>
            <a:ext cx="5062432" cy="3539430"/>
          </a:xfrm>
          <a:prstGeom prst="rect">
            <a:avLst/>
          </a:prstGeom>
          <a:noFill/>
        </p:spPr>
        <p:txBody>
          <a:bodyPr wrap="square" rtlCol="0">
            <a:spAutoFit/>
          </a:bodyPr>
          <a:lstStyle/>
          <a:p>
            <a:pPr>
              <a:lnSpc>
                <a:spcPct val="100000"/>
              </a:lnSpc>
            </a:pPr>
            <a:r>
              <a:rPr lang="en-US" sz="3200" dirty="0">
                <a:solidFill>
                  <a:schemeClr val="bg1"/>
                </a:solidFill>
                <a:latin typeface="Proxima Nova" panose="02000506030000020004"/>
                <a:ea typeface="MS Mincho" panose="02020609040205080304" pitchFamily="49" charset="-128"/>
                <a:cs typeface="Arial" panose="020B0604020202020204" pitchFamily="34" charset="0"/>
              </a:rPr>
              <a:t>Please note that this methodology does not include those errors already included in </a:t>
            </a:r>
            <a:r>
              <a:rPr lang="en-US" sz="3200" b="1" dirty="0">
                <a:solidFill>
                  <a:schemeClr val="bg1"/>
                </a:solidFill>
                <a:latin typeface="Proxima Nova" panose="02000506030000020004"/>
                <a:ea typeface="MS Mincho" panose="02020609040205080304" pitchFamily="49" charset="-128"/>
                <a:cs typeface="Arial" panose="020B0604020202020204" pitchFamily="34" charset="0"/>
              </a:rPr>
              <a:t>WCAG2 but does include those errors in WCAG2.1</a:t>
            </a:r>
            <a:endParaRPr lang="en-US" sz="3200" b="1" i="0" dirty="0">
              <a:solidFill>
                <a:schemeClr val="bg1"/>
              </a:solidFill>
              <a:latin typeface="Proxima Nova" panose="02000506030000020004"/>
              <a:ea typeface="Lato" charset="0"/>
              <a:cs typeface="Lato" charset="0"/>
            </a:endParaRPr>
          </a:p>
        </p:txBody>
      </p:sp>
    </p:spTree>
    <p:extLst>
      <p:ext uri="{BB962C8B-B14F-4D97-AF65-F5344CB8AC3E}">
        <p14:creationId xmlns:p14="http://schemas.microsoft.com/office/powerpoint/2010/main" val="2955227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ABE482-6DD2-4CF6-9D38-6B9A9FEBEF98}"/>
              </a:ext>
            </a:extLst>
          </p:cNvPr>
          <p:cNvSpPr>
            <a:spLocks noGrp="1"/>
          </p:cNvSpPr>
          <p:nvPr>
            <p:ph type="title" idx="4294967295"/>
          </p:nvPr>
        </p:nvSpPr>
        <p:spPr>
          <a:xfrm>
            <a:off x="0" y="380365"/>
            <a:ext cx="12192000" cy="1325563"/>
          </a:xfrm>
        </p:spPr>
        <p:txBody>
          <a:bodyPr>
            <a:normAutofit/>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Where can you find these?</a:t>
            </a:r>
          </a:p>
        </p:txBody>
      </p:sp>
      <p:sp>
        <p:nvSpPr>
          <p:cNvPr id="3" name="TextBox 2">
            <a:extLst>
              <a:ext uri="{FF2B5EF4-FFF2-40B4-BE49-F238E27FC236}">
                <a16:creationId xmlns:a16="http://schemas.microsoft.com/office/drawing/2014/main" id="{632641C2-B192-4757-B376-98E3112EC8C5}"/>
              </a:ext>
            </a:extLst>
          </p:cNvPr>
          <p:cNvSpPr txBox="1"/>
          <p:nvPr/>
        </p:nvSpPr>
        <p:spPr>
          <a:xfrm>
            <a:off x="722775" y="1987816"/>
            <a:ext cx="3365899"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3200" b="0" i="0" u="none" strike="noStrike" kern="1200" cap="none" spc="0" normalizeH="0" baseline="0" noProof="0" dirty="0">
              <a:ln>
                <a:noFill/>
              </a:ln>
              <a:solidFill>
                <a:prstClr val="black"/>
              </a:solidFill>
              <a:effectLst/>
              <a:uLnTx/>
              <a:uFillTx/>
              <a:latin typeface="Proxima Nov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Proxima Nova"/>
                <a:ea typeface="+mn-ea"/>
                <a:cs typeface="+mn-cs"/>
              </a:rPr>
              <a:t>You can download the guidelines at</a:t>
            </a:r>
          </a:p>
          <a:p>
            <a:pPr marR="0" lvl="0" algn="l" defTabSz="914400" rtl="0" eaLnBrk="1" fontAlgn="auto" latinLnBrk="0" hangingPunct="1">
              <a:lnSpc>
                <a:spcPct val="100000"/>
              </a:lnSpc>
              <a:spcBef>
                <a:spcPts val="0"/>
              </a:spcBef>
              <a:spcAft>
                <a:spcPts val="0"/>
              </a:spcAft>
              <a:buClrTx/>
              <a:buSzTx/>
              <a:tabLst/>
              <a:defRPr/>
            </a:pPr>
            <a:r>
              <a:rPr kumimoji="0" lang="en-AU" sz="3200" b="1" i="0" u="none" strike="noStrike" kern="1200" cap="none" spc="0" normalizeH="0" baseline="0" noProof="0" dirty="0">
                <a:ln>
                  <a:noFill/>
                </a:ln>
                <a:solidFill>
                  <a:prstClr val="black"/>
                </a:solidFill>
                <a:effectLst/>
                <a:uLnTx/>
                <a:uFillTx/>
                <a:latin typeface="Proxima Nova"/>
                <a:ea typeface="+mn-ea"/>
                <a:cs typeface="+mn-cs"/>
              </a:rPr>
              <a:t>bit.ly/3AdDjjP</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3200" b="1" i="0" u="none" strike="noStrike" kern="1200" cap="none" spc="0" normalizeH="0" baseline="0" noProof="0" dirty="0">
              <a:ln>
                <a:noFill/>
              </a:ln>
              <a:solidFill>
                <a:prstClr val="black"/>
              </a:solidFill>
              <a:effectLst/>
              <a:uLnTx/>
              <a:uFillTx/>
              <a:latin typeface="Proxima Nov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Download the files under &quot;Mobile Site Testing Methodology&quot; at bit.ly/3AdDjjP">
            <a:extLst>
              <a:ext uri="{FF2B5EF4-FFF2-40B4-BE49-F238E27FC236}">
                <a16:creationId xmlns:a16="http://schemas.microsoft.com/office/drawing/2014/main" id="{6033BFDC-649D-95E6-A48F-07897735FD5D}"/>
              </a:ext>
            </a:extLst>
          </p:cNvPr>
          <p:cNvPicPr>
            <a:picLocks noChangeAspect="1"/>
          </p:cNvPicPr>
          <p:nvPr/>
        </p:nvPicPr>
        <p:blipFill>
          <a:blip r:embed="rId2"/>
          <a:stretch>
            <a:fillRect/>
          </a:stretch>
        </p:blipFill>
        <p:spPr>
          <a:xfrm>
            <a:off x="4315060" y="1873296"/>
            <a:ext cx="7154165" cy="35530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53317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9"/>
          <p:cNvSpPr/>
          <p:nvPr/>
        </p:nvSpPr>
        <p:spPr>
          <a:xfrm>
            <a:off x="0" y="-1"/>
            <a:ext cx="3044400" cy="723900"/>
          </a:xfrm>
          <a:prstGeom prst="rect">
            <a:avLst/>
          </a:prstGeom>
          <a:solidFill>
            <a:srgbClr val="EB220C"/>
          </a:solidFill>
          <a:ln>
            <a:noFill/>
          </a:ln>
        </p:spPr>
        <p:txBody>
          <a:bodyPr spcFirstLastPara="1" wrap="square" lIns="0" tIns="0" rIns="0" bIns="0" anchor="ctr" anchorCtr="0">
            <a:noAutofit/>
          </a:bodyPr>
          <a:lstStyle/>
          <a:p>
            <a:pPr algn="ctr" defTabSz="457200">
              <a:buClr>
                <a:srgbClr val="FFFFFF"/>
              </a:buClr>
              <a:buSzPts val="3200"/>
            </a:pPr>
            <a:endParaRPr sz="1600" kern="0">
              <a:solidFill>
                <a:srgbClr val="FFFFFF"/>
              </a:solidFill>
              <a:latin typeface="Helvetica Neue"/>
              <a:ea typeface="Helvetica Neue"/>
              <a:cs typeface="Helvetica Neue"/>
              <a:sym typeface="Helvetica Neue"/>
            </a:endParaRPr>
          </a:p>
        </p:txBody>
      </p:sp>
      <p:sp>
        <p:nvSpPr>
          <p:cNvPr id="220" name="Google Shape;220;p29"/>
          <p:cNvSpPr txBox="1"/>
          <p:nvPr/>
        </p:nvSpPr>
        <p:spPr>
          <a:xfrm>
            <a:off x="254000" y="254000"/>
            <a:ext cx="2577000" cy="215850"/>
          </a:xfrm>
          <a:prstGeom prst="rect">
            <a:avLst/>
          </a:prstGeom>
          <a:noFill/>
          <a:ln>
            <a:noFill/>
          </a:ln>
        </p:spPr>
        <p:txBody>
          <a:bodyPr spcFirstLastPara="1" wrap="square" lIns="25400" tIns="25400" rIns="25400" bIns="25400" anchor="t" anchorCtr="0">
            <a:noAutofit/>
          </a:bodyPr>
          <a:lstStyle/>
          <a:p>
            <a:pPr defTabSz="457200">
              <a:buClr>
                <a:srgbClr val="FFFFFF"/>
              </a:buClr>
              <a:buSzPts val="2200"/>
            </a:pPr>
            <a:r>
              <a:rPr lang="en-US" sz="1100" b="1" kern="0">
                <a:solidFill>
                  <a:srgbClr val="FFFFFF"/>
                </a:solidFill>
                <a:latin typeface="Helvetica Neue"/>
                <a:ea typeface="Helvetica Neue"/>
                <a:cs typeface="Helvetica Neue"/>
                <a:sym typeface="Helvetica Neue"/>
              </a:rPr>
              <a:t>*Edit This* Thank you slide - purple.</a:t>
            </a:r>
            <a:endParaRPr sz="700" kern="0">
              <a:solidFill>
                <a:srgbClr val="000000"/>
              </a:solidFill>
              <a:latin typeface="Arial"/>
              <a:ea typeface="Arial"/>
              <a:cs typeface="Arial"/>
              <a:sym typeface="Arial"/>
            </a:endParaRPr>
          </a:p>
        </p:txBody>
      </p:sp>
      <p:sp>
        <p:nvSpPr>
          <p:cNvPr id="221" name="Google Shape;221;p29"/>
          <p:cNvSpPr txBox="1"/>
          <p:nvPr/>
        </p:nvSpPr>
        <p:spPr>
          <a:xfrm>
            <a:off x="3953125" y="1851088"/>
            <a:ext cx="7261050" cy="1211100"/>
          </a:xfrm>
          <a:prstGeom prst="rect">
            <a:avLst/>
          </a:prstGeom>
          <a:noFill/>
          <a:ln>
            <a:noFill/>
          </a:ln>
        </p:spPr>
        <p:txBody>
          <a:bodyPr spcFirstLastPara="1" wrap="square" lIns="0" tIns="0" rIns="0" bIns="0" anchor="ctr" anchorCtr="0">
            <a:noAutofit/>
          </a:bodyPr>
          <a:lstStyle/>
          <a:p>
            <a:pPr algn="r" defTabSz="457200">
              <a:buClr>
                <a:srgbClr val="66BDFF"/>
              </a:buClr>
              <a:buSzPts val="10000"/>
            </a:pPr>
            <a:r>
              <a:rPr lang="en-US" sz="5000" b="1" kern="0">
                <a:solidFill>
                  <a:srgbClr val="66BDFF"/>
                </a:solidFill>
                <a:latin typeface="Averia Serif Libre"/>
                <a:ea typeface="Averia Serif Libre"/>
                <a:cs typeface="Averia Serif Libre"/>
                <a:sym typeface="Averia Serif Libre"/>
              </a:rPr>
              <a:t>CONTRIBUTION DAY</a:t>
            </a:r>
            <a:endParaRPr sz="5000" b="1" kern="0">
              <a:solidFill>
                <a:srgbClr val="66BDFF"/>
              </a:solidFill>
              <a:latin typeface="Averia Serif Libre"/>
              <a:ea typeface="Averia Serif Libre"/>
              <a:cs typeface="Averia Serif Libre"/>
              <a:sym typeface="Averia Serif Libre"/>
            </a:endParaRPr>
          </a:p>
          <a:p>
            <a:pPr algn="r" defTabSz="457200">
              <a:buClr>
                <a:srgbClr val="66BDFF"/>
              </a:buClr>
              <a:buSzPts val="10000"/>
            </a:pPr>
            <a:r>
              <a:rPr lang="en-US" sz="4000" kern="0">
                <a:solidFill>
                  <a:srgbClr val="66BDFF"/>
                </a:solidFill>
                <a:latin typeface="Poppins"/>
                <a:ea typeface="Poppins"/>
                <a:cs typeface="Poppins"/>
                <a:sym typeface="Poppins"/>
              </a:rPr>
              <a:t>Friday 10am to 4pm</a:t>
            </a:r>
            <a:endParaRPr sz="4000" kern="0">
              <a:solidFill>
                <a:srgbClr val="66BDFF"/>
              </a:solidFill>
              <a:latin typeface="Poppins"/>
              <a:ea typeface="Poppins"/>
              <a:cs typeface="Poppins"/>
              <a:sym typeface="Poppins"/>
            </a:endParaRPr>
          </a:p>
        </p:txBody>
      </p:sp>
      <p:sp>
        <p:nvSpPr>
          <p:cNvPr id="222" name="Google Shape;222;p29"/>
          <p:cNvSpPr txBox="1"/>
          <p:nvPr/>
        </p:nvSpPr>
        <p:spPr>
          <a:xfrm>
            <a:off x="3953125" y="3153050"/>
            <a:ext cx="7261050" cy="2149800"/>
          </a:xfrm>
          <a:prstGeom prst="rect">
            <a:avLst/>
          </a:prstGeom>
          <a:noFill/>
          <a:ln>
            <a:noFill/>
          </a:ln>
        </p:spPr>
        <p:txBody>
          <a:bodyPr spcFirstLastPara="1" wrap="square" lIns="0" tIns="0" rIns="0" bIns="0" anchor="ctr" anchorCtr="0">
            <a:noAutofit/>
          </a:bodyPr>
          <a:lstStyle/>
          <a:p>
            <a:pPr algn="r" defTabSz="457200">
              <a:buClr>
                <a:srgbClr val="FFFFFF"/>
              </a:buClr>
              <a:buSzPts val="2400"/>
            </a:pPr>
            <a:r>
              <a:rPr lang="en-US" sz="2000" kern="0">
                <a:solidFill>
                  <a:srgbClr val="FFFFFF"/>
                </a:solidFill>
                <a:latin typeface="Poppins"/>
                <a:ea typeface="Poppins"/>
                <a:cs typeface="Poppins"/>
                <a:sym typeface="Poppins"/>
              </a:rPr>
              <a:t>You don't have to know code to give back!</a:t>
            </a:r>
            <a:endParaRPr sz="2000" kern="0">
              <a:solidFill>
                <a:srgbClr val="FFFFFF"/>
              </a:solidFill>
              <a:latin typeface="Poppins"/>
              <a:ea typeface="Poppins"/>
              <a:cs typeface="Poppins"/>
              <a:sym typeface="Poppins"/>
            </a:endParaRPr>
          </a:p>
          <a:p>
            <a:pPr algn="r" defTabSz="457200">
              <a:buClr>
                <a:srgbClr val="FFFFFF"/>
              </a:buClr>
              <a:buSzPts val="2400"/>
            </a:pPr>
            <a:endParaRPr sz="2000" kern="0">
              <a:solidFill>
                <a:srgbClr val="FFFFFF"/>
              </a:solidFill>
              <a:latin typeface="Poppins"/>
              <a:ea typeface="Poppins"/>
              <a:cs typeface="Poppins"/>
              <a:sym typeface="Poppins"/>
            </a:endParaRPr>
          </a:p>
          <a:p>
            <a:pPr algn="r" defTabSz="457200">
              <a:buClr>
                <a:srgbClr val="FFFFFF"/>
              </a:buClr>
              <a:buSzPts val="2400"/>
            </a:pPr>
            <a:r>
              <a:rPr lang="en-US" sz="2000" kern="0">
                <a:solidFill>
                  <a:srgbClr val="FFFFFF"/>
                </a:solidFill>
                <a:latin typeface="Poppins"/>
                <a:ea typeface="Poppins"/>
                <a:cs typeface="Poppins"/>
                <a:sym typeface="Poppins"/>
              </a:rPr>
              <a:t>New Contributor training 10am to Noon </a:t>
            </a:r>
            <a:br>
              <a:rPr lang="en-US" sz="2000" kern="0">
                <a:solidFill>
                  <a:srgbClr val="FFFFFF"/>
                </a:solidFill>
                <a:latin typeface="Poppins"/>
                <a:ea typeface="Poppins"/>
                <a:cs typeface="Poppins"/>
                <a:sym typeface="Poppins"/>
              </a:rPr>
            </a:br>
            <a:r>
              <a:rPr lang="en-US" sz="2000" kern="0">
                <a:solidFill>
                  <a:srgbClr val="FFFFFF"/>
                </a:solidFill>
                <a:latin typeface="Poppins"/>
                <a:ea typeface="Poppins"/>
                <a:cs typeface="Poppins"/>
                <a:sym typeface="Poppins"/>
              </a:rPr>
              <a:t>with</a:t>
            </a:r>
            <a:r>
              <a:rPr lang="en-US" sz="2000" kern="0">
                <a:solidFill>
                  <a:srgbClr val="FFFFFF"/>
                </a:solidFill>
                <a:latin typeface="Poppins Black"/>
                <a:ea typeface="Poppins Black"/>
                <a:cs typeface="Poppins Black"/>
                <a:sym typeface="Poppins Black"/>
              </a:rPr>
              <a:t> AmyJune Hineline </a:t>
            </a:r>
            <a:r>
              <a:rPr lang="en-US" sz="2000" kern="0">
                <a:solidFill>
                  <a:srgbClr val="FFFFFF"/>
                </a:solidFill>
                <a:latin typeface="Poppins"/>
                <a:ea typeface="Poppins"/>
                <a:cs typeface="Poppins"/>
                <a:sym typeface="Poppins"/>
              </a:rPr>
              <a:t>of Opensource.com </a:t>
            </a:r>
            <a:endParaRPr sz="2000" kern="0">
              <a:solidFill>
                <a:srgbClr val="FFFFFF"/>
              </a:solidFill>
              <a:latin typeface="Arial"/>
              <a:ea typeface="Arial"/>
              <a:cs typeface="Arial"/>
              <a:sym typeface="Arial"/>
            </a:endParaRPr>
          </a:p>
        </p:txBody>
      </p:sp>
      <p:pic>
        <p:nvPicPr>
          <p:cNvPr id="223" name="Google Shape;223;p29"/>
          <p:cNvPicPr preferRelativeResize="0"/>
          <p:nvPr/>
        </p:nvPicPr>
        <p:blipFill>
          <a:blip r:embed="rId3">
            <a:alphaModFix/>
          </a:blip>
          <a:stretch>
            <a:fillRect/>
          </a:stretch>
        </p:blipFill>
        <p:spPr>
          <a:xfrm>
            <a:off x="801700" y="2119975"/>
            <a:ext cx="2500313" cy="30956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AAD1B-83D3-4CF7-BEB2-9026F73D7800}"/>
              </a:ext>
            </a:extLst>
          </p:cNvPr>
          <p:cNvSpPr>
            <a:spLocks noGrp="1"/>
          </p:cNvSpPr>
          <p:nvPr>
            <p:ph type="title" idx="4294967295"/>
          </p:nvPr>
        </p:nvSpPr>
        <p:spPr>
          <a:xfrm>
            <a:off x="0" y="4830445"/>
            <a:ext cx="12192000" cy="1325563"/>
          </a:xfrm>
        </p:spPr>
        <p:txBody>
          <a:bodyPr/>
          <a:lstStyle/>
          <a:p>
            <a:pPr algn="ctr" rtl="0" eaLnBrk="1" latinLnBrk="0" hangingPunct="1"/>
            <a:r>
              <a:rPr lang="en-US" sz="4400" b="1" kern="1200" dirty="0">
                <a:solidFill>
                  <a:srgbClr val="FFFFFF"/>
                </a:solidFill>
                <a:effectLst/>
                <a:latin typeface="Proxima Nova" panose="02000506030000020004"/>
                <a:ea typeface="Lato" panose="020F0502020204030203" pitchFamily="34" charset="0"/>
                <a:cs typeface="Lato" panose="020F0502020204030203" pitchFamily="34" charset="0"/>
              </a:rPr>
              <a:t>Mobile issues</a:t>
            </a:r>
            <a:endParaRPr lang="en-US" dirty="0"/>
          </a:p>
        </p:txBody>
      </p:sp>
    </p:spTree>
    <p:extLst>
      <p:ext uri="{BB962C8B-B14F-4D97-AF65-F5344CB8AC3E}">
        <p14:creationId xmlns:p14="http://schemas.microsoft.com/office/powerpoint/2010/main" val="2504898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94F7F-4FA0-49EE-8680-89654D1FD955}"/>
              </a:ext>
            </a:extLst>
          </p:cNvPr>
          <p:cNvSpPr>
            <a:spLocks noGrp="1"/>
          </p:cNvSpPr>
          <p:nvPr>
            <p:ph type="title" idx="4294967295"/>
          </p:nvPr>
        </p:nvSpPr>
        <p:spPr>
          <a:xfrm>
            <a:off x="0" y="410845"/>
            <a:ext cx="121920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Page variations</a:t>
            </a:r>
          </a:p>
        </p:txBody>
      </p:sp>
      <p:sp>
        <p:nvSpPr>
          <p:cNvPr id="3" name="TextBox 2">
            <a:extLst>
              <a:ext uri="{FF2B5EF4-FFF2-40B4-BE49-F238E27FC236}">
                <a16:creationId xmlns:a16="http://schemas.microsoft.com/office/drawing/2014/main" id="{632641C2-B192-4757-B376-98E3112EC8C5}"/>
              </a:ext>
            </a:extLst>
          </p:cNvPr>
          <p:cNvSpPr txBox="1"/>
          <p:nvPr/>
        </p:nvSpPr>
        <p:spPr>
          <a:xfrm>
            <a:off x="886839" y="1937238"/>
            <a:ext cx="10173884"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panose="02000506030000020004"/>
                <a:ea typeface="+mn-ea"/>
                <a:cs typeface="+mn-cs"/>
              </a:rPr>
              <a:t>As part of WCAG2, zooming to 200% should already be included in regular testing (and therefore is not included in this methodology).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Proxima Nova" panose="020005060300000200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panose="02000506030000020004"/>
                <a:ea typeface="+mn-ea"/>
                <a:cs typeface="+mn-cs"/>
              </a:rPr>
              <a:t>Low vision users (who use the zoom function inherent in the browser) are often restricted to a mobile view of the site on their desktop. </a:t>
            </a:r>
          </a:p>
        </p:txBody>
      </p:sp>
    </p:spTree>
    <p:extLst>
      <p:ext uri="{BB962C8B-B14F-4D97-AF65-F5344CB8AC3E}">
        <p14:creationId xmlns:p14="http://schemas.microsoft.com/office/powerpoint/2010/main" val="898398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976C99-849C-449A-8DFD-1B2933DC2F88}"/>
              </a:ext>
            </a:extLst>
          </p:cNvPr>
          <p:cNvSpPr>
            <a:spLocks noGrp="1"/>
          </p:cNvSpPr>
          <p:nvPr>
            <p:ph type="title" idx="4294967295"/>
          </p:nvPr>
        </p:nvSpPr>
        <p:spPr>
          <a:xfrm>
            <a:off x="7061616" y="1896427"/>
            <a:ext cx="5044440" cy="3063875"/>
          </a:xfrm>
        </p:spPr>
        <p:txBody>
          <a:bodyPr>
            <a:normAutofit fontScale="90000"/>
          </a:bodyPr>
          <a:lstStyle/>
          <a:p>
            <a:pPr algn="ctr">
              <a:lnSpc>
                <a:spcPct val="100000"/>
              </a:lnSpc>
            </a:pPr>
            <a:r>
              <a:rPr lang="en-US" sz="4000" b="1" dirty="0">
                <a:solidFill>
                  <a:schemeClr val="bg1"/>
                </a:solidFill>
                <a:latin typeface="Proxima Nova Extrabold" panose="02000506030000020004" pitchFamily="2" charset="0"/>
                <a:ea typeface="+mn-ea"/>
                <a:cs typeface="Open Sans Light"/>
              </a:rPr>
              <a:t>Therefore it is essential that functionality is not removed due to a variation in the page. </a:t>
            </a:r>
          </a:p>
        </p:txBody>
      </p:sp>
    </p:spTree>
    <p:extLst>
      <p:ext uri="{BB962C8B-B14F-4D97-AF65-F5344CB8AC3E}">
        <p14:creationId xmlns:p14="http://schemas.microsoft.com/office/powerpoint/2010/main" val="656853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741735-4F9C-4F3B-9673-2A2B2B6CCF2F}"/>
              </a:ext>
            </a:extLst>
          </p:cNvPr>
          <p:cNvSpPr>
            <a:spLocks noGrp="1"/>
          </p:cNvSpPr>
          <p:nvPr>
            <p:ph type="title" idx="4294967295"/>
          </p:nvPr>
        </p:nvSpPr>
        <p:spPr>
          <a:xfrm>
            <a:off x="21409" y="410845"/>
            <a:ext cx="12149182"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WCAG2.1 page variations</a:t>
            </a:r>
          </a:p>
        </p:txBody>
      </p:sp>
      <p:sp>
        <p:nvSpPr>
          <p:cNvPr id="6" name="TextBox 5">
            <a:extLst>
              <a:ext uri="{FF2B5EF4-FFF2-40B4-BE49-F238E27FC236}">
                <a16:creationId xmlns:a16="http://schemas.microsoft.com/office/drawing/2014/main" id="{7705DF1C-EE7B-45E5-99AC-09B21D41CEC0}"/>
              </a:ext>
            </a:extLst>
          </p:cNvPr>
          <p:cNvSpPr txBox="1"/>
          <p:nvPr/>
        </p:nvSpPr>
        <p:spPr>
          <a:xfrm>
            <a:off x="-21409" y="1385344"/>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WCAG Conformance Requirement – Full Pages – Page variations</a:t>
            </a:r>
          </a:p>
        </p:txBody>
      </p:sp>
      <p:pic>
        <p:nvPicPr>
          <p:cNvPr id="5" name="Picture 4" descr="At Normal size the Upload button and Notifications button are visible in the top right of the screen.">
            <a:extLst>
              <a:ext uri="{FF2B5EF4-FFF2-40B4-BE49-F238E27FC236}">
                <a16:creationId xmlns:a16="http://schemas.microsoft.com/office/drawing/2014/main" id="{D355EBDC-9E04-4708-9641-815F47584A33}"/>
              </a:ext>
            </a:extLst>
          </p:cNvPr>
          <p:cNvPicPr/>
          <p:nvPr/>
        </p:nvPicPr>
        <p:blipFill>
          <a:blip r:embed="rId2">
            <a:extLst>
              <a:ext uri="{28A0092B-C50C-407E-A947-70E740481C1C}">
                <a14:useLocalDpi xmlns:a14="http://schemas.microsoft.com/office/drawing/2010/main" val="0"/>
              </a:ext>
            </a:extLst>
          </a:blip>
          <a:stretch>
            <a:fillRect/>
          </a:stretch>
        </p:blipFill>
        <p:spPr>
          <a:xfrm>
            <a:off x="1485185" y="1971076"/>
            <a:ext cx="9221629" cy="15642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At 200% zoom the Upload and Notifications buttons disappear.">
            <a:extLst>
              <a:ext uri="{FF2B5EF4-FFF2-40B4-BE49-F238E27FC236}">
                <a16:creationId xmlns:a16="http://schemas.microsoft.com/office/drawing/2014/main" id="{1B960F94-EB86-4C83-8DA0-2A6241C5BA25}"/>
              </a:ext>
            </a:extLst>
          </p:cNvPr>
          <p:cNvPicPr/>
          <p:nvPr/>
        </p:nvPicPr>
        <p:blipFill>
          <a:blip r:embed="rId3">
            <a:extLst>
              <a:ext uri="{28A0092B-C50C-407E-A947-70E740481C1C}">
                <a14:useLocalDpi xmlns:a14="http://schemas.microsoft.com/office/drawing/2010/main" val="0"/>
              </a:ext>
            </a:extLst>
          </a:blip>
          <a:stretch>
            <a:fillRect/>
          </a:stretch>
        </p:blipFill>
        <p:spPr>
          <a:xfrm>
            <a:off x="1485185" y="3682109"/>
            <a:ext cx="9221631" cy="2341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7802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21E3-8802-48F2-9FA1-DA2F135EC9DF}"/>
              </a:ext>
            </a:extLst>
          </p:cNvPr>
          <p:cNvSpPr>
            <a:spLocks noGrp="1"/>
          </p:cNvSpPr>
          <p:nvPr>
            <p:ph type="title" idx="4294967295"/>
          </p:nvPr>
        </p:nvSpPr>
        <p:spPr>
          <a:xfrm>
            <a:off x="0" y="410845"/>
            <a:ext cx="121920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WCAG2.1 Accessibility Supported</a:t>
            </a:r>
          </a:p>
        </p:txBody>
      </p:sp>
      <p:sp>
        <p:nvSpPr>
          <p:cNvPr id="4" name="TextBox 3">
            <a:extLst>
              <a:ext uri="{FF2B5EF4-FFF2-40B4-BE49-F238E27FC236}">
                <a16:creationId xmlns:a16="http://schemas.microsoft.com/office/drawing/2014/main" id="{A2454D1A-DF28-0F47-8F55-BF868D1E6A5A}"/>
              </a:ext>
            </a:extLst>
          </p:cNvPr>
          <p:cNvSpPr txBox="1"/>
          <p:nvPr/>
        </p:nvSpPr>
        <p:spPr>
          <a:xfrm>
            <a:off x="1035123" y="1796095"/>
            <a:ext cx="10515600" cy="1815882"/>
          </a:xfrm>
          <a:prstGeom prst="rect">
            <a:avLst/>
          </a:prstGeom>
          <a:noFill/>
        </p:spPr>
        <p:txBody>
          <a:bodyPr wrap="square" rtlCol="0">
            <a:spAutoFit/>
          </a:bodyPr>
          <a:lstStyle/>
          <a:p>
            <a:pPr marL="0" marR="0" lvl="2" indent="0" algn="l" defTabSz="914400" rtl="0" eaLnBrk="1" fontAlgn="base" latinLnBrk="0" hangingPunct="1">
              <a:lnSpc>
                <a:spcPct val="100000"/>
              </a:lnSpc>
              <a:spcBef>
                <a:spcPts val="1000"/>
              </a:spcBef>
              <a:spcAft>
                <a:spcPct val="0"/>
              </a:spcAft>
              <a:buClr>
                <a:srgbClr val="E65225"/>
              </a:buClr>
              <a:buSzPct val="100000"/>
              <a:buFontTx/>
              <a:buNone/>
              <a:tabLst/>
              <a:defRPr/>
            </a:pPr>
            <a:r>
              <a:rPr kumimoji="0" lang="en-US" altLang="en-US" sz="2800" b="0" i="0" u="none" strike="noStrike" kern="0" cap="none" spc="0" normalizeH="0" baseline="0" noProof="0" dirty="0">
                <a:ln>
                  <a:noFill/>
                </a:ln>
                <a:solidFill>
                  <a:srgbClr val="000000"/>
                </a:solidFill>
                <a:effectLst/>
                <a:uLnTx/>
                <a:uFillTx/>
                <a:latin typeface="Proxima Nova" panose="02000506030000020004" pitchFamily="2" charset="77"/>
                <a:ea typeface="ＭＳ Ｐゴシック" pitchFamily="32" charset="-128"/>
                <a:cs typeface="+mn-cs"/>
              </a:rPr>
              <a:t>WCAG Conformance Requirement - Accessibility Support - Implementation techniques that supports Assistive technology used on mobile devices such as Talkback, VoiceOver, and switch control. (Also applicable to WCAG 2.0)</a:t>
            </a:r>
          </a:p>
        </p:txBody>
      </p:sp>
      <p:sp>
        <p:nvSpPr>
          <p:cNvPr id="5" name="TextBox 4">
            <a:extLst>
              <a:ext uri="{FF2B5EF4-FFF2-40B4-BE49-F238E27FC236}">
                <a16:creationId xmlns:a16="http://schemas.microsoft.com/office/drawing/2014/main" id="{F968A4A4-B2CA-40E1-BDE9-31B3AB5465FB}"/>
              </a:ext>
            </a:extLst>
          </p:cNvPr>
          <p:cNvSpPr txBox="1"/>
          <p:nvPr/>
        </p:nvSpPr>
        <p:spPr>
          <a:xfrm>
            <a:off x="1035123" y="3611977"/>
            <a:ext cx="10293545" cy="177484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US" sz="3000" b="1" i="0" u="none" strike="noStrike" kern="1200" cap="none" spc="0" normalizeH="0" baseline="0" noProof="0" dirty="0">
                <a:ln>
                  <a:noFill/>
                </a:ln>
                <a:solidFill>
                  <a:srgbClr val="E65225"/>
                </a:solidFill>
                <a:effectLst/>
                <a:uLnTx/>
                <a:uFillTx/>
                <a:latin typeface="Proxima Nova" panose="02000506030000020004" pitchFamily="2" charset="77"/>
                <a:ea typeface="ＭＳ Ｐゴシック" pitchFamily="32" charset="-128"/>
                <a:cs typeface="+mn-cs"/>
              </a:rPr>
              <a:t>What does A11y Supported mean for mobile?</a:t>
            </a:r>
          </a:p>
          <a:p>
            <a:pPr marL="0" marR="0" lvl="2" indent="0" algn="l" defTabSz="914400" rtl="0" eaLnBrk="1" fontAlgn="base" latinLnBrk="0" hangingPunct="1">
              <a:lnSpc>
                <a:spcPct val="100000"/>
              </a:lnSpc>
              <a:spcBef>
                <a:spcPts val="1000"/>
              </a:spcBef>
              <a:spcAft>
                <a:spcPct val="0"/>
              </a:spcAft>
              <a:buClr>
                <a:srgbClr val="E65225"/>
              </a:buClr>
              <a:buSzPct val="100000"/>
              <a:buFontTx/>
              <a:buNone/>
              <a:tabLst/>
              <a:defRPr/>
            </a:pPr>
            <a:r>
              <a:rPr kumimoji="0" lang="en-US" altLang="en-US" sz="2800" b="0" i="0" u="none" strike="noStrike" kern="0" cap="none" spc="0" normalizeH="0" baseline="0" noProof="0" dirty="0">
                <a:ln>
                  <a:noFill/>
                </a:ln>
                <a:solidFill>
                  <a:srgbClr val="000000"/>
                </a:solidFill>
                <a:effectLst/>
                <a:uLnTx/>
                <a:uFillTx/>
                <a:latin typeface="Proxima Nova" panose="02000506030000020004" pitchFamily="2" charset="77"/>
                <a:ea typeface="ＭＳ Ｐゴシック" pitchFamily="32" charset="-128"/>
                <a:cs typeface="+mn-cs"/>
              </a:rPr>
              <a:t>Testing (especially Native Apps) with the following assistive technologies on mobile must be conducted</a:t>
            </a:r>
          </a:p>
        </p:txBody>
      </p:sp>
    </p:spTree>
    <p:extLst>
      <p:ext uri="{BB962C8B-B14F-4D97-AF65-F5344CB8AC3E}">
        <p14:creationId xmlns:p14="http://schemas.microsoft.com/office/powerpoint/2010/main" val="2308831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427272-9CC5-4F6C-80DA-C79D37655CDB}"/>
              </a:ext>
            </a:extLst>
          </p:cNvPr>
          <p:cNvSpPr>
            <a:spLocks noGrp="1"/>
          </p:cNvSpPr>
          <p:nvPr>
            <p:ph type="title" idx="4294967295"/>
          </p:nvPr>
        </p:nvSpPr>
        <p:spPr>
          <a:xfrm>
            <a:off x="0" y="410845"/>
            <a:ext cx="12192000" cy="1325563"/>
          </a:xfrm>
        </p:spPr>
        <p:txBody>
          <a:bodyPr/>
          <a:lstStyle/>
          <a:p>
            <a:pPr algn="ctr" rtl="0" eaLnBrk="1" latinLnBrk="0" hangingPunct="1"/>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Android assistive technologies and features</a:t>
            </a:r>
            <a:endParaRPr lang="en-US" dirty="0"/>
          </a:p>
        </p:txBody>
      </p:sp>
      <p:sp>
        <p:nvSpPr>
          <p:cNvPr id="3" name="TextBox 2">
            <a:extLst>
              <a:ext uri="{FF2B5EF4-FFF2-40B4-BE49-F238E27FC236}">
                <a16:creationId xmlns:a16="http://schemas.microsoft.com/office/drawing/2014/main" id="{A0F93E1A-A84B-416E-B9B6-59D7E277DBB5}"/>
              </a:ext>
            </a:extLst>
          </p:cNvPr>
          <p:cNvSpPr txBox="1"/>
          <p:nvPr/>
        </p:nvSpPr>
        <p:spPr>
          <a:xfrm>
            <a:off x="932253" y="2224458"/>
            <a:ext cx="5469275" cy="2893100"/>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TalkBack</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Keyboard</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Keyboard and switch</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Magnification</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Remove animations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C86B555-C858-488E-A9EE-CF07AACE8531}"/>
              </a:ext>
            </a:extLst>
          </p:cNvPr>
          <p:cNvSpPr txBox="1"/>
          <p:nvPr/>
        </p:nvSpPr>
        <p:spPr>
          <a:xfrm>
            <a:off x="6401528" y="2224458"/>
            <a:ext cx="4972068" cy="4167295"/>
          </a:xfrm>
          <a:prstGeom prst="rect">
            <a:avLst/>
          </a:prstGeom>
          <a:noFill/>
        </p:spPr>
        <p:txBody>
          <a:bodyPr wrap="square" rtlCol="0">
            <a:spAutoFit/>
          </a:bodyPr>
          <a:lstStyle/>
          <a:p>
            <a:pPr marL="342900" marR="0" lvl="0" indent="-342900" algn="l" defTabSz="914377"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Invert colours</a:t>
            </a:r>
          </a:p>
          <a:p>
            <a:pPr marL="342900" marR="0" lvl="0" indent="-342900" algn="l" defTabSz="914377"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Grayscale</a:t>
            </a:r>
          </a:p>
          <a:p>
            <a:pPr marL="342900" marR="0" lvl="0" indent="-342900" algn="l" defTabSz="914377"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Increase display size</a:t>
            </a:r>
          </a:p>
          <a:p>
            <a:pPr marL="342900" marR="0" lvl="0" indent="-342900" algn="l" defTabSz="914377"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Increase text size (with Chrome)</a:t>
            </a:r>
          </a:p>
          <a:p>
            <a:pPr marL="342900" marR="0" lvl="0" indent="-342900" algn="l" defTabSz="914377"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Simplified view (mobile sites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088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1E02FF-D3CB-4CB2-BBDA-EC735A3798A4}"/>
              </a:ext>
            </a:extLst>
          </p:cNvPr>
          <p:cNvSpPr>
            <a:spLocks noGrp="1"/>
          </p:cNvSpPr>
          <p:nvPr>
            <p:ph type="title" idx="4294967295"/>
          </p:nvPr>
        </p:nvSpPr>
        <p:spPr>
          <a:xfrm>
            <a:off x="0" y="410845"/>
            <a:ext cx="12192000" cy="1325563"/>
          </a:xfrm>
        </p:spPr>
        <p:txBody>
          <a:bodyPr/>
          <a:lstStyle/>
          <a:p>
            <a:pPr algn="ctr" rtl="0" eaLnBrk="1" latinLnBrk="0" hangingPunct="1"/>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iPhone assistive technologies and features</a:t>
            </a:r>
            <a:endParaRPr lang="en-US" dirty="0"/>
          </a:p>
        </p:txBody>
      </p:sp>
      <p:sp>
        <p:nvSpPr>
          <p:cNvPr id="3" name="TextBox 2">
            <a:extLst>
              <a:ext uri="{FF2B5EF4-FFF2-40B4-BE49-F238E27FC236}">
                <a16:creationId xmlns:a16="http://schemas.microsoft.com/office/drawing/2014/main" id="{A0F93E1A-A84B-416E-B9B6-59D7E277DBB5}"/>
              </a:ext>
            </a:extLst>
          </p:cNvPr>
          <p:cNvSpPr txBox="1"/>
          <p:nvPr/>
        </p:nvSpPr>
        <p:spPr>
          <a:xfrm>
            <a:off x="932253" y="2224458"/>
            <a:ext cx="5469275" cy="2893100"/>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VoiceOver</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Keyboard</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Keyboard and switch</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Zoom</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Reduce Motion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C86B555-C858-488E-A9EE-CF07AACE8531}"/>
              </a:ext>
            </a:extLst>
          </p:cNvPr>
          <p:cNvSpPr txBox="1"/>
          <p:nvPr/>
        </p:nvSpPr>
        <p:spPr>
          <a:xfrm>
            <a:off x="6401528" y="2224458"/>
            <a:ext cx="4972068" cy="2517612"/>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Invert colours</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Grayscale</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Reader view (mobile site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157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1E02FF-D3CB-4CB2-BBDA-EC735A3798A4}"/>
              </a:ext>
            </a:extLst>
          </p:cNvPr>
          <p:cNvSpPr>
            <a:spLocks noGrp="1"/>
          </p:cNvSpPr>
          <p:nvPr>
            <p:ph type="title" idx="4294967295"/>
          </p:nvPr>
        </p:nvSpPr>
        <p:spPr>
          <a:xfrm>
            <a:off x="0" y="410845"/>
            <a:ext cx="12192000" cy="1325563"/>
          </a:xfrm>
        </p:spPr>
        <p:txBody>
          <a:bodyPr/>
          <a:lstStyle/>
          <a:p>
            <a:pPr algn="ctr" rtl="0" eaLnBrk="1" latinLnBrk="0" hangingPunct="1"/>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iPad assistive technologies and features</a:t>
            </a:r>
            <a:endParaRPr lang="en-US" dirty="0"/>
          </a:p>
        </p:txBody>
      </p:sp>
      <p:sp>
        <p:nvSpPr>
          <p:cNvPr id="3" name="TextBox 2">
            <a:extLst>
              <a:ext uri="{FF2B5EF4-FFF2-40B4-BE49-F238E27FC236}">
                <a16:creationId xmlns:a16="http://schemas.microsoft.com/office/drawing/2014/main" id="{A0F93E1A-A84B-416E-B9B6-59D7E277DBB5}"/>
              </a:ext>
            </a:extLst>
          </p:cNvPr>
          <p:cNvSpPr txBox="1"/>
          <p:nvPr/>
        </p:nvSpPr>
        <p:spPr>
          <a:xfrm>
            <a:off x="932253" y="2224458"/>
            <a:ext cx="5469275" cy="2893100"/>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VoiceOver</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Keyboard</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Keyboard and switch</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Zoom</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Reduce Motion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C86B555-C858-488E-A9EE-CF07AACE8531}"/>
              </a:ext>
            </a:extLst>
          </p:cNvPr>
          <p:cNvSpPr txBox="1"/>
          <p:nvPr/>
        </p:nvSpPr>
        <p:spPr>
          <a:xfrm>
            <a:off x="6401528" y="2224458"/>
            <a:ext cx="4972068" cy="2517612"/>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Invert colours</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Grayscale</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ＭＳ Ｐゴシック" pitchFamily="-107" charset="-128"/>
                <a:cs typeface="+mn-cs"/>
              </a:rPr>
              <a:t>Reader view (mobile site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229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B54D8-8D55-471D-AB64-485DFBFE908D}"/>
              </a:ext>
            </a:extLst>
          </p:cNvPr>
          <p:cNvSpPr>
            <a:spLocks noGrp="1"/>
          </p:cNvSpPr>
          <p:nvPr>
            <p:ph type="title" idx="4294967295"/>
          </p:nvPr>
        </p:nvSpPr>
        <p:spPr>
          <a:xfrm>
            <a:off x="0" y="4365926"/>
            <a:ext cx="12192000" cy="1325563"/>
          </a:xfrm>
        </p:spPr>
        <p:txBody>
          <a:bodyPr/>
          <a:lstStyle/>
          <a:p>
            <a:pPr algn="ctr" rtl="0" eaLnBrk="1" latinLnBrk="0" hangingPunct="1"/>
            <a:r>
              <a:rPr lang="en-US" sz="4400" b="1" i="0" kern="1200" dirty="0">
                <a:solidFill>
                  <a:srgbClr val="000000"/>
                </a:solidFill>
                <a:effectLst/>
                <a:latin typeface="Proxima Nova" panose="02000506030000020004"/>
                <a:ea typeface="Lato Thin"/>
                <a:cs typeface="Lato Thin"/>
              </a:rPr>
              <a:t>Testing methods</a:t>
            </a:r>
            <a:endParaRPr lang="en-US" dirty="0"/>
          </a:p>
        </p:txBody>
      </p:sp>
    </p:spTree>
    <p:extLst>
      <p:ext uri="{BB962C8B-B14F-4D97-AF65-F5344CB8AC3E}">
        <p14:creationId xmlns:p14="http://schemas.microsoft.com/office/powerpoint/2010/main" val="626280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341A2-3138-4D30-8E81-A6C383CC531B}"/>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Testing methods – Mobile Sites</a:t>
            </a:r>
          </a:p>
        </p:txBody>
      </p:sp>
      <p:sp>
        <p:nvSpPr>
          <p:cNvPr id="4" name="TextBox 3">
            <a:extLst>
              <a:ext uri="{FF2B5EF4-FFF2-40B4-BE49-F238E27FC236}">
                <a16:creationId xmlns:a16="http://schemas.microsoft.com/office/drawing/2014/main" id="{A2454D1A-DF28-0F47-8F55-BF868D1E6A5A}"/>
              </a:ext>
            </a:extLst>
          </p:cNvPr>
          <p:cNvSpPr txBox="1"/>
          <p:nvPr/>
        </p:nvSpPr>
        <p:spPr>
          <a:xfrm>
            <a:off x="1035123" y="1796095"/>
            <a:ext cx="10515600" cy="4052391"/>
          </a:xfrm>
          <a:prstGeom prst="rect">
            <a:avLst/>
          </a:prstGeom>
          <a:noFill/>
        </p:spPr>
        <p:txBody>
          <a:bodyPr wrap="square" rtlCol="0">
            <a:spAutoFit/>
          </a:bodyPr>
          <a:lstStyle/>
          <a:p>
            <a:r>
              <a:rPr lang="en-US" altLang="en-US" sz="3200" b="1" i="0" dirty="0">
                <a:ea typeface="ＭＳ Ｐゴシック" pitchFamily="32" charset="-128"/>
              </a:rPr>
              <a:t>There are four main testing methods in mobile testing:</a:t>
            </a:r>
          </a:p>
          <a:p>
            <a:pPr marL="576072" lvl="2" indent="-576072" fontAlgn="base">
              <a:lnSpc>
                <a:spcPct val="100000"/>
              </a:lnSpc>
              <a:spcBef>
                <a:spcPts val="1000"/>
              </a:spcBef>
              <a:spcAft>
                <a:spcPct val="0"/>
              </a:spcAft>
              <a:buClr>
                <a:srgbClr val="E65225"/>
              </a:buClr>
              <a:buSzPct val="100000"/>
              <a:buFont typeface="Arial" panose="020B0604020202020204" pitchFamily="34" charset="0"/>
              <a:buChar char="•"/>
            </a:pPr>
            <a:r>
              <a:rPr lang="en-US" altLang="en-US" sz="3200" b="1" kern="0" dirty="0">
                <a:solidFill>
                  <a:srgbClr val="E65225"/>
                </a:solidFill>
                <a:ea typeface="ＭＳ Ｐゴシック" pitchFamily="32" charset="-128"/>
              </a:rPr>
              <a:t>Devices: </a:t>
            </a:r>
            <a:r>
              <a:rPr lang="en-US" altLang="en-US" sz="3200" kern="0" dirty="0">
                <a:solidFill>
                  <a:srgbClr val="000000"/>
                </a:solidFill>
                <a:ea typeface="ＭＳ Ｐゴシック" pitchFamily="32" charset="-128"/>
              </a:rPr>
              <a:t>test on mobile and tablet devices</a:t>
            </a:r>
          </a:p>
          <a:p>
            <a:pPr marL="576072" lvl="2" indent="-576072" fontAlgn="base">
              <a:lnSpc>
                <a:spcPct val="100000"/>
              </a:lnSpc>
              <a:spcBef>
                <a:spcPts val="1000"/>
              </a:spcBef>
              <a:spcAft>
                <a:spcPct val="0"/>
              </a:spcAft>
              <a:buClr>
                <a:srgbClr val="E65225"/>
              </a:buClr>
              <a:buSzPct val="100000"/>
              <a:buFont typeface="Arial" panose="020B0604020202020204" pitchFamily="34" charset="0"/>
              <a:buChar char="•"/>
            </a:pPr>
            <a:r>
              <a:rPr lang="en-US" altLang="en-US" sz="3200" b="1" kern="0" dirty="0">
                <a:solidFill>
                  <a:srgbClr val="E65225"/>
                </a:solidFill>
                <a:ea typeface="ＭＳ Ｐゴシック" pitchFamily="32" charset="-128"/>
              </a:rPr>
              <a:t>Devices with assistive technology: </a:t>
            </a:r>
            <a:r>
              <a:rPr lang="en-US" altLang="en-US" sz="3200" kern="0" dirty="0">
                <a:solidFill>
                  <a:srgbClr val="000000"/>
                </a:solidFill>
                <a:ea typeface="ＭＳ Ｐゴシック" pitchFamily="32" charset="-128"/>
              </a:rPr>
              <a:t>test on mobile and tablet devices with assistive technologies</a:t>
            </a:r>
          </a:p>
          <a:p>
            <a:pPr marL="576072" lvl="2" indent="-576072" fontAlgn="base">
              <a:lnSpc>
                <a:spcPct val="100000"/>
              </a:lnSpc>
              <a:spcBef>
                <a:spcPts val="1000"/>
              </a:spcBef>
              <a:spcAft>
                <a:spcPct val="0"/>
              </a:spcAft>
              <a:buClr>
                <a:srgbClr val="E65225"/>
              </a:buClr>
              <a:buSzPct val="100000"/>
              <a:buFont typeface="Arial" panose="020B0604020202020204" pitchFamily="34" charset="0"/>
              <a:buChar char="•"/>
            </a:pPr>
            <a:r>
              <a:rPr lang="en-US" altLang="en-US" sz="3200" b="1" kern="0" dirty="0">
                <a:solidFill>
                  <a:srgbClr val="E65225"/>
                </a:solidFill>
                <a:ea typeface="ＭＳ Ｐゴシック" pitchFamily="32" charset="-128"/>
              </a:rPr>
              <a:t>Responsive Window: </a:t>
            </a:r>
            <a:r>
              <a:rPr lang="en-US" altLang="en-US" sz="3200" kern="0" dirty="0">
                <a:solidFill>
                  <a:srgbClr val="000000"/>
                </a:solidFill>
                <a:ea typeface="ＭＳ Ｐゴシック" pitchFamily="32" charset="-128"/>
              </a:rPr>
              <a:t>test on responsively sized window on desktop</a:t>
            </a:r>
          </a:p>
          <a:p>
            <a:pPr marL="576072" lvl="2" indent="-576072" fontAlgn="base">
              <a:lnSpc>
                <a:spcPct val="100000"/>
              </a:lnSpc>
              <a:spcBef>
                <a:spcPts val="1000"/>
              </a:spcBef>
              <a:spcAft>
                <a:spcPct val="0"/>
              </a:spcAft>
              <a:buClr>
                <a:srgbClr val="E65225"/>
              </a:buClr>
              <a:buSzPct val="100000"/>
              <a:buFont typeface="Arial" panose="020B0604020202020204" pitchFamily="34" charset="0"/>
              <a:buChar char="•"/>
            </a:pPr>
            <a:r>
              <a:rPr lang="en-US" altLang="en-US" sz="3200" b="1" kern="0" dirty="0">
                <a:solidFill>
                  <a:srgbClr val="E65225"/>
                </a:solidFill>
                <a:ea typeface="ＭＳ Ｐゴシック" pitchFamily="32" charset="-128"/>
              </a:rPr>
              <a:t>Desktop: </a:t>
            </a:r>
            <a:r>
              <a:rPr lang="en-US" altLang="en-US" sz="3200" kern="0" dirty="0">
                <a:solidFill>
                  <a:srgbClr val="000000"/>
                </a:solidFill>
                <a:ea typeface="ＭＳ Ｐゴシック" pitchFamily="32" charset="-128"/>
              </a:rPr>
              <a:t>test on desktop</a:t>
            </a:r>
          </a:p>
        </p:txBody>
      </p:sp>
    </p:spTree>
    <p:extLst>
      <p:ext uri="{BB962C8B-B14F-4D97-AF65-F5344CB8AC3E}">
        <p14:creationId xmlns:p14="http://schemas.microsoft.com/office/powerpoint/2010/main" val="30731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3"/>
          <p:cNvSpPr txBox="1"/>
          <p:nvPr/>
        </p:nvSpPr>
        <p:spPr>
          <a:xfrm>
            <a:off x="3513913" y="897925"/>
            <a:ext cx="7700250" cy="1211100"/>
          </a:xfrm>
          <a:prstGeom prst="rect">
            <a:avLst/>
          </a:prstGeom>
          <a:noFill/>
          <a:ln>
            <a:noFill/>
          </a:ln>
        </p:spPr>
        <p:txBody>
          <a:bodyPr spcFirstLastPara="1" wrap="square" lIns="0" tIns="0" rIns="0" bIns="0" anchor="ctr" anchorCtr="0">
            <a:noAutofit/>
          </a:bodyPr>
          <a:lstStyle/>
          <a:p>
            <a:pPr algn="r" defTabSz="457200">
              <a:buClr>
                <a:srgbClr val="66BDFF"/>
              </a:buClr>
              <a:buSzPts val="10000"/>
            </a:pPr>
            <a:r>
              <a:rPr lang="en-US" sz="5150" b="1" kern="0">
                <a:solidFill>
                  <a:srgbClr val="FFEB36"/>
                </a:solidFill>
                <a:latin typeface="Averia Serif Libre"/>
                <a:ea typeface="Averia Serif Libre"/>
                <a:cs typeface="Averia Serif Libre"/>
                <a:sym typeface="Averia Serif Libre"/>
              </a:rPr>
              <a:t>Drupal Coffee Exchange</a:t>
            </a:r>
            <a:endParaRPr sz="5150" b="1" kern="0">
              <a:solidFill>
                <a:srgbClr val="FFEB36"/>
              </a:solidFill>
              <a:latin typeface="Averia Serif Libre"/>
              <a:ea typeface="Averia Serif Libre"/>
              <a:cs typeface="Averia Serif Libre"/>
              <a:sym typeface="Averia Serif Libre"/>
            </a:endParaRPr>
          </a:p>
          <a:p>
            <a:pPr algn="r" defTabSz="457200">
              <a:buClr>
                <a:srgbClr val="66BDFF"/>
              </a:buClr>
              <a:buSzPts val="10000"/>
            </a:pPr>
            <a:r>
              <a:rPr lang="en-US" sz="4150" kern="0">
                <a:solidFill>
                  <a:srgbClr val="FFEB36"/>
                </a:solidFill>
                <a:latin typeface="Poppins"/>
                <a:ea typeface="Poppins"/>
                <a:cs typeface="Poppins"/>
                <a:sym typeface="Poppins"/>
              </a:rPr>
              <a:t>at MidCamp</a:t>
            </a:r>
            <a:endParaRPr sz="4150" kern="0">
              <a:solidFill>
                <a:srgbClr val="FFEB36"/>
              </a:solidFill>
              <a:latin typeface="Poppins"/>
              <a:ea typeface="Poppins"/>
              <a:cs typeface="Poppins"/>
              <a:sym typeface="Poppins"/>
            </a:endParaRPr>
          </a:p>
        </p:txBody>
      </p:sp>
      <p:sp>
        <p:nvSpPr>
          <p:cNvPr id="331" name="Google Shape;331;p43"/>
          <p:cNvSpPr txBox="1"/>
          <p:nvPr/>
        </p:nvSpPr>
        <p:spPr>
          <a:xfrm>
            <a:off x="3953125" y="3153050"/>
            <a:ext cx="7261050" cy="2149800"/>
          </a:xfrm>
          <a:prstGeom prst="rect">
            <a:avLst/>
          </a:prstGeom>
          <a:noFill/>
          <a:ln>
            <a:noFill/>
          </a:ln>
        </p:spPr>
        <p:txBody>
          <a:bodyPr spcFirstLastPara="1" wrap="square" lIns="0" tIns="0" rIns="0" bIns="0" anchor="ctr" anchorCtr="0">
            <a:noAutofit/>
          </a:bodyPr>
          <a:lstStyle/>
          <a:p>
            <a:pPr algn="r" defTabSz="457200">
              <a:buClr>
                <a:srgbClr val="FFFFFF"/>
              </a:buClr>
              <a:buSzPts val="2400"/>
            </a:pPr>
            <a:r>
              <a:rPr lang="en-US" sz="3150" kern="0">
                <a:solidFill>
                  <a:srgbClr val="FFFFFF"/>
                </a:solidFill>
                <a:latin typeface="Poppins"/>
                <a:ea typeface="Poppins"/>
                <a:cs typeface="Poppins"/>
                <a:sym typeface="Poppins"/>
              </a:rPr>
              <a:t>Bring a bag of beans,</a:t>
            </a:r>
            <a:endParaRPr sz="3150" kern="0">
              <a:solidFill>
                <a:srgbClr val="FFFFFF"/>
              </a:solidFill>
              <a:latin typeface="Poppins"/>
              <a:ea typeface="Poppins"/>
              <a:cs typeface="Poppins"/>
              <a:sym typeface="Poppins"/>
            </a:endParaRPr>
          </a:p>
          <a:p>
            <a:pPr algn="r" defTabSz="457200">
              <a:buClr>
                <a:srgbClr val="FFFFFF"/>
              </a:buClr>
              <a:buSzPts val="2400"/>
            </a:pPr>
            <a:r>
              <a:rPr lang="en-US" sz="3150" kern="0">
                <a:solidFill>
                  <a:srgbClr val="FFFFFF"/>
                </a:solidFill>
                <a:latin typeface="Poppins"/>
                <a:ea typeface="Poppins"/>
                <a:cs typeface="Poppins"/>
                <a:sym typeface="Poppins"/>
              </a:rPr>
              <a:t>Leave with a bag of beans.</a:t>
            </a:r>
            <a:endParaRPr sz="3150" kern="0">
              <a:solidFill>
                <a:srgbClr val="FFFFFF"/>
              </a:solidFill>
              <a:latin typeface="Poppins"/>
              <a:ea typeface="Poppins"/>
              <a:cs typeface="Poppins"/>
              <a:sym typeface="Poppins"/>
            </a:endParaRPr>
          </a:p>
          <a:p>
            <a:pPr algn="r" defTabSz="457200">
              <a:buClr>
                <a:srgbClr val="FFFFFF"/>
              </a:buClr>
              <a:buSzPts val="2400"/>
            </a:pPr>
            <a:endParaRPr sz="3150" kern="0">
              <a:solidFill>
                <a:srgbClr val="FFFFFF"/>
              </a:solidFill>
              <a:latin typeface="Poppins"/>
              <a:ea typeface="Poppins"/>
              <a:cs typeface="Poppins"/>
              <a:sym typeface="Poppins"/>
            </a:endParaRPr>
          </a:p>
          <a:p>
            <a:pPr algn="r" defTabSz="457200">
              <a:buClr>
                <a:srgbClr val="FFFFFF"/>
              </a:buClr>
              <a:buSzPts val="2400"/>
            </a:pPr>
            <a:r>
              <a:rPr lang="en-US" sz="3150" kern="0">
                <a:solidFill>
                  <a:srgbClr val="FFFFFF"/>
                </a:solidFill>
                <a:latin typeface="Poppins"/>
                <a:ea typeface="Poppins"/>
                <a:cs typeface="Poppins"/>
                <a:sym typeface="Poppins"/>
              </a:rPr>
              <a:t>That’s how it works.</a:t>
            </a:r>
            <a:endParaRPr sz="3150" kern="0">
              <a:solidFill>
                <a:srgbClr val="FFFFFF"/>
              </a:solidFill>
              <a:latin typeface="Poppins"/>
              <a:ea typeface="Poppins"/>
              <a:cs typeface="Poppins"/>
              <a:sym typeface="Poppins"/>
            </a:endParaRPr>
          </a:p>
          <a:p>
            <a:pPr algn="r" defTabSz="457200">
              <a:buClr>
                <a:srgbClr val="FFFFFF"/>
              </a:buClr>
              <a:buSzPts val="2400"/>
            </a:pPr>
            <a:endParaRPr sz="3150" kern="0">
              <a:solidFill>
                <a:srgbClr val="FFFFFF"/>
              </a:solidFill>
              <a:latin typeface="Poppins"/>
              <a:ea typeface="Poppins"/>
              <a:cs typeface="Poppins"/>
              <a:sym typeface="Poppins"/>
            </a:endParaRPr>
          </a:p>
          <a:p>
            <a:pPr algn="r" defTabSz="457200">
              <a:buClr>
                <a:srgbClr val="FFFFFF"/>
              </a:buClr>
              <a:buSzPts val="2400"/>
            </a:pPr>
            <a:r>
              <a:rPr lang="en-US" sz="3150" kern="0">
                <a:solidFill>
                  <a:srgbClr val="FFFFFF"/>
                </a:solidFill>
                <a:latin typeface="Poppins"/>
                <a:ea typeface="Poppins"/>
                <a:cs typeface="Poppins"/>
                <a:sym typeface="Poppins"/>
              </a:rPr>
              <a:t>MidCamp is in Chicago April 26-28</a:t>
            </a:r>
            <a:endParaRPr sz="3150" kern="0">
              <a:solidFill>
                <a:srgbClr val="FFFFFF"/>
              </a:solidFill>
              <a:latin typeface="Poppins"/>
              <a:ea typeface="Poppins"/>
              <a:cs typeface="Poppins"/>
              <a:sym typeface="Poppins"/>
            </a:endParaRPr>
          </a:p>
        </p:txBody>
      </p:sp>
      <p:pic>
        <p:nvPicPr>
          <p:cNvPr id="332" name="Google Shape;332;p43"/>
          <p:cNvPicPr preferRelativeResize="0"/>
          <p:nvPr/>
        </p:nvPicPr>
        <p:blipFill>
          <a:blip r:embed="rId3">
            <a:alphaModFix/>
          </a:blip>
          <a:stretch>
            <a:fillRect/>
          </a:stretch>
        </p:blipFill>
        <p:spPr>
          <a:xfrm>
            <a:off x="344500" y="557875"/>
            <a:ext cx="2500313" cy="3095625"/>
          </a:xfrm>
          <a:prstGeom prst="rect">
            <a:avLst/>
          </a:prstGeom>
          <a:noFill/>
          <a:ln>
            <a:noFill/>
          </a:ln>
        </p:spPr>
      </p:pic>
      <p:pic>
        <p:nvPicPr>
          <p:cNvPr id="333" name="Google Shape;333;p43"/>
          <p:cNvPicPr preferRelativeResize="0"/>
          <p:nvPr/>
        </p:nvPicPr>
        <p:blipFill>
          <a:blip r:embed="rId4">
            <a:alphaModFix/>
          </a:blip>
          <a:stretch>
            <a:fillRect/>
          </a:stretch>
        </p:blipFill>
        <p:spPr>
          <a:xfrm>
            <a:off x="2020151" y="2603438"/>
            <a:ext cx="3553700" cy="2812963"/>
          </a:xfrm>
          <a:prstGeom prst="rect">
            <a:avLst/>
          </a:prstGeom>
          <a:noFill/>
          <a:ln>
            <a:noFill/>
          </a:ln>
        </p:spPr>
      </p:pic>
      <p:pic>
        <p:nvPicPr>
          <p:cNvPr id="334" name="Google Shape;334;p43"/>
          <p:cNvPicPr preferRelativeResize="0"/>
          <p:nvPr/>
        </p:nvPicPr>
        <p:blipFill>
          <a:blip r:embed="rId5">
            <a:alphaModFix/>
          </a:blip>
          <a:stretch>
            <a:fillRect/>
          </a:stretch>
        </p:blipFill>
        <p:spPr>
          <a:xfrm>
            <a:off x="2233838" y="3805123"/>
            <a:ext cx="1477438" cy="582843"/>
          </a:xfrm>
          <a:prstGeom prst="rect">
            <a:avLst/>
          </a:prstGeom>
          <a:noFill/>
          <a:ln>
            <a:noFill/>
          </a:ln>
        </p:spPr>
      </p:pic>
      <p:pic>
        <p:nvPicPr>
          <p:cNvPr id="335" name="Google Shape;335;p43"/>
          <p:cNvPicPr preferRelativeResize="0"/>
          <p:nvPr/>
        </p:nvPicPr>
        <p:blipFill>
          <a:blip r:embed="rId5">
            <a:alphaModFix/>
          </a:blip>
          <a:stretch>
            <a:fillRect/>
          </a:stretch>
        </p:blipFill>
        <p:spPr>
          <a:xfrm>
            <a:off x="2475388" y="3222288"/>
            <a:ext cx="1625063" cy="58283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F489B-A83E-4AAE-9E3D-7D3A1A4B113C}"/>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Testing methods – Native App</a:t>
            </a:r>
          </a:p>
        </p:txBody>
      </p:sp>
      <p:sp>
        <p:nvSpPr>
          <p:cNvPr id="4" name="TextBox 3">
            <a:extLst>
              <a:ext uri="{FF2B5EF4-FFF2-40B4-BE49-F238E27FC236}">
                <a16:creationId xmlns:a16="http://schemas.microsoft.com/office/drawing/2014/main" id="{A2454D1A-DF28-0F47-8F55-BF868D1E6A5A}"/>
              </a:ext>
            </a:extLst>
          </p:cNvPr>
          <p:cNvSpPr txBox="1"/>
          <p:nvPr/>
        </p:nvSpPr>
        <p:spPr>
          <a:xfrm>
            <a:off x="1035123" y="1796095"/>
            <a:ext cx="10515600" cy="2318583"/>
          </a:xfrm>
          <a:prstGeom prst="rect">
            <a:avLst/>
          </a:prstGeom>
          <a:noFill/>
        </p:spPr>
        <p:txBody>
          <a:bodyPr wrap="square" rtlCol="0">
            <a:spAutoFit/>
          </a:bodyPr>
          <a:lstStyle/>
          <a:p>
            <a:r>
              <a:rPr lang="en-US" altLang="en-US" sz="3200" b="1" dirty="0">
                <a:ea typeface="ＭＳ Ｐゴシック" pitchFamily="32" charset="-128"/>
              </a:rPr>
              <a:t>There are two main testing methods in native app:</a:t>
            </a:r>
          </a:p>
          <a:p>
            <a:pPr marL="576072" lvl="2" indent="-576072" fontAlgn="base">
              <a:lnSpc>
                <a:spcPct val="100000"/>
              </a:lnSpc>
              <a:spcBef>
                <a:spcPts val="1000"/>
              </a:spcBef>
              <a:spcAft>
                <a:spcPct val="0"/>
              </a:spcAft>
              <a:buClr>
                <a:srgbClr val="E65225"/>
              </a:buClr>
              <a:buSzPct val="100000"/>
              <a:buFont typeface="Arial" panose="020B0604020202020204" pitchFamily="34" charset="0"/>
              <a:buChar char="•"/>
            </a:pPr>
            <a:r>
              <a:rPr lang="en-US" altLang="en-US" sz="3200" b="1" kern="0" dirty="0">
                <a:solidFill>
                  <a:srgbClr val="E65225"/>
                </a:solidFill>
                <a:ea typeface="ＭＳ Ｐゴシック" pitchFamily="32" charset="-128"/>
              </a:rPr>
              <a:t>Devices: </a:t>
            </a:r>
            <a:r>
              <a:rPr lang="en-US" altLang="en-US" sz="3200" kern="0" dirty="0">
                <a:solidFill>
                  <a:srgbClr val="000000"/>
                </a:solidFill>
                <a:ea typeface="ＭＳ Ｐゴシック" pitchFamily="32" charset="-128"/>
              </a:rPr>
              <a:t>test on mobile and tablet devices</a:t>
            </a:r>
          </a:p>
          <a:p>
            <a:pPr marL="576072" lvl="2" indent="-576072" fontAlgn="base">
              <a:lnSpc>
                <a:spcPct val="100000"/>
              </a:lnSpc>
              <a:spcBef>
                <a:spcPts val="1000"/>
              </a:spcBef>
              <a:spcAft>
                <a:spcPct val="0"/>
              </a:spcAft>
              <a:buClr>
                <a:srgbClr val="E65225"/>
              </a:buClr>
              <a:buSzPct val="100000"/>
              <a:buFont typeface="Arial" panose="020B0604020202020204" pitchFamily="34" charset="0"/>
              <a:buChar char="•"/>
            </a:pPr>
            <a:r>
              <a:rPr lang="en-US" altLang="en-US" sz="3200" b="1" kern="0" dirty="0">
                <a:solidFill>
                  <a:srgbClr val="E65225"/>
                </a:solidFill>
                <a:ea typeface="ＭＳ Ｐゴシック" pitchFamily="32" charset="-128"/>
              </a:rPr>
              <a:t>Devices with assistive technology: </a:t>
            </a:r>
            <a:r>
              <a:rPr lang="en-US" altLang="en-US" sz="3200" kern="0" dirty="0">
                <a:solidFill>
                  <a:srgbClr val="000000"/>
                </a:solidFill>
                <a:ea typeface="ＭＳ Ｐゴシック" pitchFamily="32" charset="-128"/>
              </a:rPr>
              <a:t>test on mobile and tablet devices with assistive technologies</a:t>
            </a:r>
          </a:p>
        </p:txBody>
      </p:sp>
    </p:spTree>
    <p:extLst>
      <p:ext uri="{BB962C8B-B14F-4D97-AF65-F5344CB8AC3E}">
        <p14:creationId xmlns:p14="http://schemas.microsoft.com/office/powerpoint/2010/main" val="3720449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55900-8319-40A2-B2A5-5B0598B27FCE}"/>
              </a:ext>
            </a:extLst>
          </p:cNvPr>
          <p:cNvSpPr>
            <a:spLocks noGrp="1"/>
          </p:cNvSpPr>
          <p:nvPr>
            <p:ph type="title" idx="4294967295"/>
          </p:nvPr>
        </p:nvSpPr>
        <p:spPr>
          <a:xfrm>
            <a:off x="0" y="410845"/>
            <a:ext cx="121920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Test with real devices</a:t>
            </a:r>
          </a:p>
        </p:txBody>
      </p:sp>
      <p:sp>
        <p:nvSpPr>
          <p:cNvPr id="7" name="Rectangle 6">
            <a:extLst>
              <a:ext uri="{FF2B5EF4-FFF2-40B4-BE49-F238E27FC236}">
                <a16:creationId xmlns:a16="http://schemas.microsoft.com/office/drawing/2014/main" id="{3E519B81-9856-4DE6-94D3-0744802D5467}"/>
              </a:ext>
            </a:extLst>
          </p:cNvPr>
          <p:cNvSpPr/>
          <p:nvPr/>
        </p:nvSpPr>
        <p:spPr>
          <a:xfrm>
            <a:off x="890356" y="2433272"/>
            <a:ext cx="5522730" cy="978729"/>
          </a:xfrm>
          <a:prstGeom prst="rect">
            <a:avLst/>
          </a:prstGeom>
        </p:spPr>
        <p:txBody>
          <a:bodyPr wrap="square">
            <a:spAutoFit/>
          </a:bodyPr>
          <a:lstStyle/>
          <a:p>
            <a:pPr marL="0" marR="0" lvl="0" indent="0" defTabSz="914377" eaLnBrk="1" fontAlgn="auto" latinLnBrk="0" hangingPunct="1">
              <a:lnSpc>
                <a:spcPct val="90000"/>
              </a:lnSpc>
              <a:spcBef>
                <a:spcPts val="1000"/>
              </a:spcBef>
              <a:spcAft>
                <a:spcPts val="0"/>
              </a:spcAft>
              <a:buClrTx/>
              <a:buSzTx/>
              <a:buFontTx/>
              <a:buNone/>
              <a:tabLst/>
              <a:defRPr/>
            </a:pPr>
            <a:r>
              <a:rPr kumimoji="0" lang="en-AU" sz="3200" b="0" i="0" u="none" strike="noStrike" kern="0" cap="none" spc="0" normalizeH="0" baseline="0" noProof="0" dirty="0">
                <a:ln>
                  <a:noFill/>
                </a:ln>
                <a:solidFill>
                  <a:prstClr val="black"/>
                </a:solidFill>
                <a:effectLst/>
                <a:uLnTx/>
                <a:uFillTx/>
                <a:latin typeface="Proxima Nova" panose="02000506030000020004"/>
              </a:rPr>
              <a:t>I don’t feel safe giving you my contact details…</a:t>
            </a:r>
            <a:endParaRPr kumimoji="0" lang="en-AU" sz="3200" b="1" i="0" u="none" strike="noStrike" kern="0" cap="none" spc="0" normalizeH="0" baseline="0" noProof="0" dirty="0">
              <a:ln>
                <a:noFill/>
              </a:ln>
              <a:solidFill>
                <a:srgbClr val="C00000"/>
              </a:solidFill>
              <a:effectLst/>
              <a:uLnTx/>
              <a:uFillTx/>
              <a:latin typeface="Proxima Nova" panose="02000506030000020004"/>
              <a:cs typeface="Calibri" panose="020F0502020204030204" pitchFamily="34" charset="0"/>
            </a:endParaRPr>
          </a:p>
        </p:txBody>
      </p:sp>
      <p:pic>
        <p:nvPicPr>
          <p:cNvPr id="9" name="Picture Placeholder 5" descr="LAX Wifi access. Text reads &quot;This page will redirect so content doesn't really make sense to have here">
            <a:extLst>
              <a:ext uri="{FF2B5EF4-FFF2-40B4-BE49-F238E27FC236}">
                <a16:creationId xmlns:a16="http://schemas.microsoft.com/office/drawing/2014/main" id="{F344E535-E52A-45C2-AFA2-89CAAF10D5D6}"/>
              </a:ext>
            </a:extLst>
          </p:cNvPr>
          <p:cNvPicPr>
            <a:picLocks noChangeAspect="1"/>
          </p:cNvPicPr>
          <p:nvPr/>
        </p:nvPicPr>
        <p:blipFill>
          <a:blip r:embed="rId2"/>
          <a:srcRect l="88" r="88"/>
          <a:stretch>
            <a:fillRect/>
          </a:stretch>
        </p:blipFill>
        <p:spPr>
          <a:xfrm>
            <a:off x="6792806" y="2070882"/>
            <a:ext cx="2168313" cy="3776832"/>
          </a:xfrm>
          <a:prstGeom prst="rect">
            <a:avLst/>
          </a:prstGeom>
        </p:spPr>
      </p:pic>
      <p:sp>
        <p:nvSpPr>
          <p:cNvPr id="10" name="Oval 9">
            <a:extLst>
              <a:ext uri="{FF2B5EF4-FFF2-40B4-BE49-F238E27FC236}">
                <a16:creationId xmlns:a16="http://schemas.microsoft.com/office/drawing/2014/main" id="{A97AF913-4AD1-4966-9241-6E1B144B11D9}"/>
              </a:ext>
              <a:ext uri="{C183D7F6-B498-43B3-948B-1728B52AA6E4}">
                <adec:decorative xmlns:adec="http://schemas.microsoft.com/office/drawing/2017/decorative" val="1"/>
              </a:ext>
            </a:extLst>
          </p:cNvPr>
          <p:cNvSpPr/>
          <p:nvPr/>
        </p:nvSpPr>
        <p:spPr>
          <a:xfrm>
            <a:off x="6366141" y="3356231"/>
            <a:ext cx="3021641" cy="603067"/>
          </a:xfrm>
          <a:prstGeom prst="ellipse">
            <a:avLst/>
          </a:prstGeom>
          <a:noFill/>
          <a:ln w="28575">
            <a:solidFill>
              <a:srgbClr val="FF3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78689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FE722-BA02-46DF-AB0F-581214BB25C4}"/>
              </a:ext>
            </a:extLst>
          </p:cNvPr>
          <p:cNvSpPr>
            <a:spLocks noGrp="1"/>
          </p:cNvSpPr>
          <p:nvPr>
            <p:ph type="title" idx="4294967295"/>
          </p:nvPr>
        </p:nvSpPr>
        <p:spPr>
          <a:xfrm>
            <a:off x="838200" y="4978914"/>
            <a:ext cx="10515600" cy="1325563"/>
          </a:xfrm>
        </p:spPr>
        <p:txBody>
          <a:bodyPr/>
          <a:lstStyle/>
          <a:p>
            <a:pPr algn="ctr" rtl="0" eaLnBrk="1" latinLnBrk="0" hangingPunct="1"/>
            <a:r>
              <a:rPr lang="en-US" sz="4400" b="1" kern="1200" dirty="0">
                <a:solidFill>
                  <a:srgbClr val="FFFFFF"/>
                </a:solidFill>
                <a:effectLst/>
                <a:latin typeface="Proxima Nova" panose="02000506030000020004"/>
                <a:ea typeface="Lato" panose="020F0502020204030203" pitchFamily="34" charset="0"/>
                <a:cs typeface="Lato" panose="020F0502020204030203" pitchFamily="34" charset="0"/>
              </a:rPr>
              <a:t>Mobile Site &amp; Native App Testing Methodologies</a:t>
            </a:r>
            <a:endParaRPr lang="en-US" dirty="0"/>
          </a:p>
        </p:txBody>
      </p:sp>
    </p:spTree>
    <p:extLst>
      <p:ext uri="{BB962C8B-B14F-4D97-AF65-F5344CB8AC3E}">
        <p14:creationId xmlns:p14="http://schemas.microsoft.com/office/powerpoint/2010/main" val="40292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E93F-548B-426E-BA08-DF91C68BEE47}"/>
              </a:ext>
            </a:extLst>
          </p:cNvPr>
          <p:cNvSpPr>
            <a:spLocks noGrp="1"/>
          </p:cNvSpPr>
          <p:nvPr>
            <p:ph type="title" idx="4294967295"/>
          </p:nvPr>
        </p:nvSpPr>
        <p:spPr>
          <a:xfrm>
            <a:off x="424543" y="410845"/>
            <a:ext cx="11070771"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Mobile Site Testing Methodology Overview</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Proxima Nova"/>
                <a:ea typeface="+mn-ea"/>
                <a:cs typeface="+mn-cs"/>
              </a:rPr>
              <a:t>Step 1: Identify devices</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AU" sz="3200" b="1" i="0" u="none" strike="noStrike" kern="1200" cap="none" spc="0" normalizeH="0" baseline="0" noProof="0" dirty="0">
                <a:ln>
                  <a:noFill/>
                </a:ln>
                <a:solidFill>
                  <a:prstClr val="black"/>
                </a:solidFill>
                <a:effectLst/>
                <a:uLnTx/>
                <a:uFillTx/>
                <a:latin typeface="Proxima Nova"/>
                <a:ea typeface="+mn-ea"/>
                <a:cs typeface="+mn-cs"/>
              </a:rPr>
              <a:t>Step 2: Identify site type and variations</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Proxima Nova"/>
                <a:ea typeface="+mn-ea"/>
                <a:cs typeface="+mn-cs"/>
              </a:rPr>
              <a:t>Step 3: Test critical issues</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Proxima Nova"/>
                <a:ea typeface="+mn-ea"/>
                <a:cs typeface="+mn-cs"/>
              </a:rPr>
              <a:t>Step 4: Test mobile-specific issues</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Proxima Nova"/>
                <a:ea typeface="+mn-ea"/>
                <a:cs typeface="+mn-cs"/>
              </a:rPr>
              <a:t>Step 5: Test mobile assistive technology and feature support</a:t>
            </a:r>
          </a:p>
        </p:txBody>
      </p:sp>
    </p:spTree>
    <p:extLst>
      <p:ext uri="{BB962C8B-B14F-4D97-AF65-F5344CB8AC3E}">
        <p14:creationId xmlns:p14="http://schemas.microsoft.com/office/powerpoint/2010/main" val="2791538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E93F-548B-426E-BA08-DF91C68BEE47}"/>
              </a:ext>
            </a:extLst>
          </p:cNvPr>
          <p:cNvSpPr>
            <a:spLocks noGrp="1"/>
          </p:cNvSpPr>
          <p:nvPr>
            <p:ph type="title" idx="4294967295"/>
          </p:nvPr>
        </p:nvSpPr>
        <p:spPr>
          <a:xfrm>
            <a:off x="424543" y="410845"/>
            <a:ext cx="11070771"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Native App Testing Methodology Overview</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Proxima Nova"/>
                <a:ea typeface="+mn-ea"/>
                <a:cs typeface="+mn-cs"/>
              </a:rPr>
              <a:t>Step 1: Identify devices</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AU" sz="3200" b="1" i="0" u="none" strike="noStrike" kern="1200" cap="none" spc="0" normalizeH="0" baseline="0" noProof="0" dirty="0">
                <a:ln>
                  <a:noFill/>
                </a:ln>
                <a:solidFill>
                  <a:prstClr val="black"/>
                </a:solidFill>
                <a:effectLst/>
                <a:uLnTx/>
                <a:uFillTx/>
                <a:latin typeface="Proxima Nova"/>
                <a:ea typeface="+mn-ea"/>
                <a:cs typeface="+mn-cs"/>
              </a:rPr>
              <a:t>Step 2: Define application functionality</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Proxima Nova"/>
                <a:ea typeface="+mn-ea"/>
                <a:cs typeface="+mn-cs"/>
              </a:rPr>
              <a:t>Step 3: Test critical issues</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Proxima Nova"/>
                <a:ea typeface="+mn-ea"/>
                <a:cs typeface="+mn-cs"/>
              </a:rPr>
              <a:t>Step 4: Test mobile-specific issues</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Proxima Nova"/>
                <a:ea typeface="+mn-ea"/>
                <a:cs typeface="+mn-cs"/>
              </a:rPr>
              <a:t>Step 5: Test mobile assistive technology and feature support</a:t>
            </a:r>
          </a:p>
        </p:txBody>
      </p:sp>
    </p:spTree>
    <p:extLst>
      <p:ext uri="{BB962C8B-B14F-4D97-AF65-F5344CB8AC3E}">
        <p14:creationId xmlns:p14="http://schemas.microsoft.com/office/powerpoint/2010/main" val="659220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7F598-3A72-4316-A834-A883121F386E}"/>
              </a:ext>
            </a:extLst>
          </p:cNvPr>
          <p:cNvSpPr>
            <a:spLocks noGrp="1"/>
          </p:cNvSpPr>
          <p:nvPr>
            <p:ph type="title" idx="4294967295"/>
          </p:nvPr>
        </p:nvSpPr>
        <p:spPr>
          <a:xfrm>
            <a:off x="545928" y="3147596"/>
            <a:ext cx="4937760" cy="1325563"/>
          </a:xfrm>
        </p:spPr>
        <p:txBody>
          <a:bodyPr/>
          <a:lstStyle/>
          <a:p>
            <a:pPr rtl="0" eaLnBrk="1" latinLnBrk="0" hangingPunct="1">
              <a:lnSpc>
                <a:spcPct val="100000"/>
              </a:lnSpc>
            </a:pPr>
            <a:r>
              <a:rPr lang="en-US" sz="3900" b="1" kern="1200" dirty="0">
                <a:solidFill>
                  <a:srgbClr val="FFFFFF"/>
                </a:solidFill>
                <a:effectLst/>
                <a:latin typeface="Proxima Nova" panose="02000506030000020004"/>
                <a:ea typeface="MS Mincho" panose="02020609040205080304" pitchFamily="49" charset="-128"/>
                <a:cs typeface="Arial" panose="020B0604020202020204" pitchFamily="34" charset="0"/>
              </a:rPr>
              <a:t>1. Identify devices</a:t>
            </a:r>
            <a:endParaRPr lang="en-US" dirty="0"/>
          </a:p>
        </p:txBody>
      </p:sp>
    </p:spTree>
    <p:extLst>
      <p:ext uri="{BB962C8B-B14F-4D97-AF65-F5344CB8AC3E}">
        <p14:creationId xmlns:p14="http://schemas.microsoft.com/office/powerpoint/2010/main" val="2898940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DC753-2158-48AB-A8AE-7D64BD7F4D03}"/>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Determining which devices to test on</a:t>
            </a:r>
          </a:p>
        </p:txBody>
      </p:sp>
      <p:sp>
        <p:nvSpPr>
          <p:cNvPr id="4" name="TextBox 3">
            <a:extLst>
              <a:ext uri="{FF2B5EF4-FFF2-40B4-BE49-F238E27FC236}">
                <a16:creationId xmlns:a16="http://schemas.microsoft.com/office/drawing/2014/main" id="{A2454D1A-DF28-0F47-8F55-BF868D1E6A5A}"/>
              </a:ext>
            </a:extLst>
          </p:cNvPr>
          <p:cNvSpPr txBox="1"/>
          <p:nvPr/>
        </p:nvSpPr>
        <p:spPr>
          <a:xfrm>
            <a:off x="1035123" y="1796095"/>
            <a:ext cx="10515600" cy="2246769"/>
          </a:xfrm>
          <a:prstGeom prst="rect">
            <a:avLst/>
          </a:prstGeom>
          <a:noFill/>
        </p:spPr>
        <p:txBody>
          <a:bodyPr wrap="square" rtlCol="0">
            <a:spAutoFit/>
          </a:bodyPr>
          <a:lstStyle/>
          <a:p>
            <a:pPr marL="0" marR="0" lvl="2" indent="0" algn="l" defTabSz="914400" rtl="0" eaLnBrk="1" fontAlgn="base" latinLnBrk="0" hangingPunct="1">
              <a:lnSpc>
                <a:spcPct val="100000"/>
              </a:lnSpc>
              <a:spcBef>
                <a:spcPts val="1000"/>
              </a:spcBef>
              <a:spcAft>
                <a:spcPct val="0"/>
              </a:spcAft>
              <a:buClr>
                <a:srgbClr val="E65225"/>
              </a:buClr>
              <a:buSzPct val="100000"/>
              <a:buFontTx/>
              <a:buNone/>
              <a:tabLst/>
              <a:defRPr/>
            </a:pPr>
            <a:r>
              <a:rPr kumimoji="0" lang="en-US" altLang="en-US" sz="2800" b="0" i="0" u="none" strike="noStrike" kern="0" cap="none" spc="0" normalizeH="0" baseline="0" noProof="0" dirty="0">
                <a:ln>
                  <a:noFill/>
                </a:ln>
                <a:solidFill>
                  <a:srgbClr val="000000"/>
                </a:solidFill>
                <a:effectLst/>
                <a:uLnTx/>
                <a:uFillTx/>
                <a:latin typeface="Proxima Nova" panose="02000506030000020004" pitchFamily="2" charset="77"/>
                <a:ea typeface="ＭＳ Ｐゴシック" pitchFamily="32" charset="-128"/>
                <a:cs typeface="+mn-cs"/>
              </a:rPr>
              <a:t>In the United States, Australia, and other western countries, iOS devices are most popular. In Asia and other eastern countries, Android devices are most popular. To best find which devices to test on, review the Google Analytics or other analytics system for the requisite web site.</a:t>
            </a:r>
          </a:p>
        </p:txBody>
      </p:sp>
    </p:spTree>
    <p:extLst>
      <p:ext uri="{BB962C8B-B14F-4D97-AF65-F5344CB8AC3E}">
        <p14:creationId xmlns:p14="http://schemas.microsoft.com/office/powerpoint/2010/main" val="1041632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ECE3C-E911-496F-8EA0-C0BE713C466F}"/>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Choosing devices</a:t>
            </a:r>
          </a:p>
        </p:txBody>
      </p:sp>
      <p:sp>
        <p:nvSpPr>
          <p:cNvPr id="4" name="TextBox 3">
            <a:extLst>
              <a:ext uri="{FF2B5EF4-FFF2-40B4-BE49-F238E27FC236}">
                <a16:creationId xmlns:a16="http://schemas.microsoft.com/office/drawing/2014/main" id="{A2454D1A-DF28-0F47-8F55-BF868D1E6A5A}"/>
              </a:ext>
            </a:extLst>
          </p:cNvPr>
          <p:cNvSpPr txBox="1"/>
          <p:nvPr/>
        </p:nvSpPr>
        <p:spPr>
          <a:xfrm>
            <a:off x="1035123" y="1796095"/>
            <a:ext cx="10515600" cy="3236784"/>
          </a:xfrm>
          <a:prstGeom prst="rect">
            <a:avLst/>
          </a:prstGeom>
          <a:noFill/>
        </p:spPr>
        <p:txBody>
          <a:bodyPr wrap="square" rtlCol="0">
            <a:spAutoFit/>
          </a:bodyPr>
          <a:lstStyle/>
          <a:p>
            <a:pPr marL="0" marR="0" lvl="2" indent="0" algn="l" defTabSz="914400" rtl="0" eaLnBrk="1" fontAlgn="base" latinLnBrk="0" hangingPunct="1">
              <a:lnSpc>
                <a:spcPct val="100000"/>
              </a:lnSpc>
              <a:spcBef>
                <a:spcPts val="1000"/>
              </a:spcBef>
              <a:spcAft>
                <a:spcPct val="0"/>
              </a:spcAft>
              <a:buClr>
                <a:srgbClr val="E65225"/>
              </a:buClr>
              <a:buSzPct val="100000"/>
              <a:buFontTx/>
              <a:buNone/>
              <a:tabLst/>
              <a:defRPr/>
            </a:pPr>
            <a:r>
              <a:rPr kumimoji="0" lang="en-US" altLang="en-US" sz="2800" b="0" i="0" u="none" strike="noStrike" kern="0" cap="none" spc="0" normalizeH="0" baseline="0" noProof="0" dirty="0">
                <a:ln>
                  <a:noFill/>
                </a:ln>
                <a:solidFill>
                  <a:srgbClr val="000000"/>
                </a:solidFill>
                <a:effectLst/>
                <a:uLnTx/>
                <a:uFillTx/>
                <a:latin typeface="Proxima Nova" panose="02000506030000020004" pitchFamily="2" charset="77"/>
                <a:ea typeface="ＭＳ Ｐゴシック" pitchFamily="32" charset="-128"/>
                <a:cs typeface="+mn-cs"/>
              </a:rPr>
              <a:t>Due to the popularity of the Android system, there are tens of thousands of Android operating systems and browser combinations available. It is not possible to test on all these systems.</a:t>
            </a:r>
          </a:p>
          <a:p>
            <a:pPr marL="0" marR="0" lvl="2" indent="0" algn="l" defTabSz="914400" rtl="0" eaLnBrk="1" fontAlgn="base" latinLnBrk="0" hangingPunct="1">
              <a:lnSpc>
                <a:spcPct val="100000"/>
              </a:lnSpc>
              <a:spcBef>
                <a:spcPts val="1000"/>
              </a:spcBef>
              <a:spcAft>
                <a:spcPct val="0"/>
              </a:spcAft>
              <a:buClr>
                <a:srgbClr val="E65225"/>
              </a:buClr>
              <a:buSzPct val="100000"/>
              <a:buFontTx/>
              <a:buNone/>
              <a:tabLst/>
              <a:defRPr/>
            </a:pPr>
            <a:r>
              <a:rPr kumimoji="0" lang="en-US" altLang="en-US" sz="2800" b="0" i="0" u="none" strike="noStrike" kern="0" cap="none" spc="0" normalizeH="0" baseline="0" noProof="0" dirty="0">
                <a:ln>
                  <a:noFill/>
                </a:ln>
                <a:solidFill>
                  <a:srgbClr val="000000"/>
                </a:solidFill>
                <a:effectLst/>
                <a:uLnTx/>
                <a:uFillTx/>
                <a:latin typeface="Proxima Nova" panose="02000506030000020004" pitchFamily="2" charset="77"/>
                <a:ea typeface="ＭＳ Ｐゴシック" pitchFamily="32" charset="-128"/>
                <a:cs typeface="+mn-cs"/>
              </a:rPr>
              <a:t>The “Internet” browser that comes pre-packaged with most Samsung phones is very dependent on the operating system itself and it is a better representation to test with Chrome.</a:t>
            </a:r>
          </a:p>
        </p:txBody>
      </p:sp>
    </p:spTree>
    <p:extLst>
      <p:ext uri="{BB962C8B-B14F-4D97-AF65-F5344CB8AC3E}">
        <p14:creationId xmlns:p14="http://schemas.microsoft.com/office/powerpoint/2010/main" val="3992968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2B896-4F55-401A-B938-77400CCDC719}"/>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Devices with assistive technologies</a:t>
            </a:r>
          </a:p>
        </p:txBody>
      </p:sp>
      <p:sp>
        <p:nvSpPr>
          <p:cNvPr id="4" name="TextBox 3">
            <a:extLst>
              <a:ext uri="{FF2B5EF4-FFF2-40B4-BE49-F238E27FC236}">
                <a16:creationId xmlns:a16="http://schemas.microsoft.com/office/drawing/2014/main" id="{A2454D1A-DF28-0F47-8F55-BF868D1E6A5A}"/>
              </a:ext>
            </a:extLst>
          </p:cNvPr>
          <p:cNvSpPr txBox="1"/>
          <p:nvPr/>
        </p:nvSpPr>
        <p:spPr>
          <a:xfrm>
            <a:off x="1035123" y="1796095"/>
            <a:ext cx="10515600" cy="954107"/>
          </a:xfrm>
          <a:prstGeom prst="rect">
            <a:avLst/>
          </a:prstGeom>
          <a:noFill/>
        </p:spPr>
        <p:txBody>
          <a:bodyPr wrap="square" rtlCol="0">
            <a:spAutoFit/>
          </a:bodyPr>
          <a:lstStyle/>
          <a:p>
            <a:pPr marL="0" marR="0" lvl="2" indent="0" algn="l" defTabSz="914400" rtl="0" eaLnBrk="1" fontAlgn="base" latinLnBrk="0" hangingPunct="1">
              <a:lnSpc>
                <a:spcPct val="100000"/>
              </a:lnSpc>
              <a:spcBef>
                <a:spcPts val="1000"/>
              </a:spcBef>
              <a:spcAft>
                <a:spcPct val="0"/>
              </a:spcAft>
              <a:buClr>
                <a:srgbClr val="E65225"/>
              </a:buClr>
              <a:buSzPct val="100000"/>
              <a:buFontTx/>
              <a:buNone/>
              <a:tabLst/>
              <a:defRPr/>
            </a:pPr>
            <a:r>
              <a:rPr kumimoji="0" lang="en-US" altLang="en-US" sz="2800" b="0" i="0" u="none" strike="noStrike" kern="0" cap="none" spc="0" normalizeH="0" baseline="0" noProof="0" dirty="0">
                <a:ln>
                  <a:noFill/>
                </a:ln>
                <a:solidFill>
                  <a:srgbClr val="000000"/>
                </a:solidFill>
                <a:effectLst/>
                <a:uLnTx/>
                <a:uFillTx/>
                <a:latin typeface="Proxima Nova" panose="02000506030000020004" pitchFamily="2" charset="77"/>
                <a:ea typeface="ＭＳ Ｐゴシック" pitchFamily="32" charset="-128"/>
                <a:cs typeface="+mn-cs"/>
              </a:rPr>
              <a:t>Even if the site is a desktop site, people will still use the site on mobile.</a:t>
            </a:r>
          </a:p>
        </p:txBody>
      </p:sp>
    </p:spTree>
    <p:extLst>
      <p:ext uri="{BB962C8B-B14F-4D97-AF65-F5344CB8AC3E}">
        <p14:creationId xmlns:p14="http://schemas.microsoft.com/office/powerpoint/2010/main" val="7996459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CB8F4-F9EF-441F-A81E-2463FB79F2C8}"/>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Devices with assistive technologies</a:t>
            </a:r>
          </a:p>
        </p:txBody>
      </p:sp>
      <p:sp>
        <p:nvSpPr>
          <p:cNvPr id="4" name="TextBox 3">
            <a:extLst>
              <a:ext uri="{FF2B5EF4-FFF2-40B4-BE49-F238E27FC236}">
                <a16:creationId xmlns:a16="http://schemas.microsoft.com/office/drawing/2014/main" id="{A2454D1A-DF28-0F47-8F55-BF868D1E6A5A}"/>
              </a:ext>
            </a:extLst>
          </p:cNvPr>
          <p:cNvSpPr txBox="1"/>
          <p:nvPr/>
        </p:nvSpPr>
        <p:spPr>
          <a:xfrm>
            <a:off x="1035123" y="1796095"/>
            <a:ext cx="10515600" cy="2805896"/>
          </a:xfrm>
          <a:prstGeom prst="rect">
            <a:avLst/>
          </a:prstGeom>
          <a:noFill/>
        </p:spPr>
        <p:txBody>
          <a:bodyPr wrap="square" rtlCol="0">
            <a:spAutoFit/>
          </a:bodyPr>
          <a:lstStyle/>
          <a:p>
            <a:pPr marL="0" marR="0" lvl="2" indent="0" algn="l" defTabSz="914400" rtl="0" eaLnBrk="1" fontAlgn="base" latinLnBrk="0" hangingPunct="1">
              <a:lnSpc>
                <a:spcPct val="100000"/>
              </a:lnSpc>
              <a:spcBef>
                <a:spcPts val="1000"/>
              </a:spcBef>
              <a:spcAft>
                <a:spcPct val="0"/>
              </a:spcAft>
              <a:buClr>
                <a:srgbClr val="E65225"/>
              </a:buClr>
              <a:buSzPct val="100000"/>
              <a:buFontTx/>
              <a:buNone/>
              <a:tabLst/>
              <a:defRPr/>
            </a:pPr>
            <a:r>
              <a:rPr kumimoji="0" lang="en-US" altLang="en-US" sz="2800" b="0" i="0" u="none" strike="noStrike" kern="0" cap="none" spc="0" normalizeH="0" baseline="0" noProof="0" dirty="0">
                <a:ln>
                  <a:noFill/>
                </a:ln>
                <a:solidFill>
                  <a:srgbClr val="000000"/>
                </a:solidFill>
                <a:effectLst/>
                <a:uLnTx/>
                <a:uFillTx/>
                <a:latin typeface="Proxima Nova" panose="02000506030000020004" pitchFamily="2" charset="77"/>
                <a:ea typeface="ＭＳ Ｐゴシック" pitchFamily="32" charset="-128"/>
                <a:cs typeface="+mn-cs"/>
              </a:rPr>
              <a:t>It is important to remember that even assistive technologies that work across desktop and devices may behave differently on each system, and therefore they still need to be tested on mobile and tablet devices.</a:t>
            </a:r>
          </a:p>
          <a:p>
            <a:pPr marL="0" marR="0" lvl="2" indent="0" algn="l" defTabSz="914400" rtl="0" eaLnBrk="1" fontAlgn="base" latinLnBrk="0" hangingPunct="1">
              <a:lnSpc>
                <a:spcPct val="100000"/>
              </a:lnSpc>
              <a:spcBef>
                <a:spcPts val="1000"/>
              </a:spcBef>
              <a:spcAft>
                <a:spcPct val="0"/>
              </a:spcAft>
              <a:buClr>
                <a:srgbClr val="E65225"/>
              </a:buClr>
              <a:buSzPct val="100000"/>
              <a:buFontTx/>
              <a:buNone/>
              <a:tabLst/>
              <a:defRPr/>
            </a:pPr>
            <a:r>
              <a:rPr kumimoji="0" lang="en-US" altLang="en-US" sz="2800" b="0" i="0" u="none" strike="noStrike" kern="0" cap="none" spc="0" normalizeH="0" baseline="0" noProof="0" dirty="0">
                <a:ln>
                  <a:noFill/>
                </a:ln>
                <a:solidFill>
                  <a:srgbClr val="000000"/>
                </a:solidFill>
                <a:effectLst/>
                <a:uLnTx/>
                <a:uFillTx/>
                <a:latin typeface="Proxima Nova" panose="02000506030000020004" pitchFamily="2" charset="77"/>
                <a:ea typeface="ＭＳ Ｐゴシック" pitchFamily="32" charset="-128"/>
                <a:cs typeface="+mn-cs"/>
              </a:rPr>
              <a:t>For the latest information on screen reader usage, please see the </a:t>
            </a:r>
            <a:r>
              <a:rPr kumimoji="0" lang="en-US" altLang="en-US" sz="2800" b="0" i="0" u="none" strike="noStrike" kern="0" cap="none" spc="0" normalizeH="0" baseline="0" noProof="0" dirty="0">
                <a:ln>
                  <a:noFill/>
                </a:ln>
                <a:solidFill>
                  <a:srgbClr val="000000"/>
                </a:solidFill>
                <a:effectLst/>
                <a:uLnTx/>
                <a:uFillTx/>
                <a:latin typeface="Proxima Nova" panose="02000506030000020004" pitchFamily="2" charset="77"/>
                <a:ea typeface="ＭＳ Ｐゴシック" pitchFamily="32" charset="-128"/>
                <a:cs typeface="+mn-cs"/>
                <a:hlinkClick r:id="rId2"/>
              </a:rPr>
              <a:t>WebAIM Screen Reader Survey.</a:t>
            </a:r>
            <a:endParaRPr kumimoji="0" lang="en-US" altLang="en-US" sz="2800" b="0" i="0" u="none" strike="noStrike" kern="0" cap="none" spc="0" normalizeH="0" baseline="0" noProof="0" dirty="0">
              <a:ln>
                <a:noFill/>
              </a:ln>
              <a:solidFill>
                <a:srgbClr val="000000"/>
              </a:solidFill>
              <a:effectLst/>
              <a:uLnTx/>
              <a:uFillTx/>
              <a:latin typeface="Proxima Nova" panose="02000506030000020004" pitchFamily="2" charset="77"/>
              <a:ea typeface="ＭＳ Ｐゴシック" pitchFamily="32" charset="-128"/>
              <a:cs typeface="+mn-cs"/>
            </a:endParaRPr>
          </a:p>
        </p:txBody>
      </p:sp>
    </p:spTree>
    <p:extLst>
      <p:ext uri="{BB962C8B-B14F-4D97-AF65-F5344CB8AC3E}">
        <p14:creationId xmlns:p14="http://schemas.microsoft.com/office/powerpoint/2010/main" val="3859886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9AE1EB-97E3-4D69-818F-F3D14B31F207}"/>
              </a:ext>
            </a:extLst>
          </p:cNvPr>
          <p:cNvSpPr>
            <a:spLocks noGrp="1"/>
          </p:cNvSpPr>
          <p:nvPr>
            <p:ph type="title"/>
          </p:nvPr>
        </p:nvSpPr>
        <p:spPr/>
        <p:txBody>
          <a:bodyPr/>
          <a:lstStyle/>
          <a:p>
            <a:r>
              <a:rPr lang="en-AU" dirty="0"/>
              <a:t>Land acknowledgement</a:t>
            </a:r>
          </a:p>
        </p:txBody>
      </p:sp>
      <p:sp>
        <p:nvSpPr>
          <p:cNvPr id="3" name="Content Placeholder 2">
            <a:extLst>
              <a:ext uri="{FF2B5EF4-FFF2-40B4-BE49-F238E27FC236}">
                <a16:creationId xmlns:a16="http://schemas.microsoft.com/office/drawing/2014/main" id="{27EE6E21-D397-4DAD-B93C-712FF4D2C51A}"/>
              </a:ext>
            </a:extLst>
          </p:cNvPr>
          <p:cNvSpPr>
            <a:spLocks noGrp="1"/>
          </p:cNvSpPr>
          <p:nvPr>
            <p:ph sz="quarter" idx="19"/>
          </p:nvPr>
        </p:nvSpPr>
        <p:spPr/>
        <p:txBody>
          <a:bodyPr/>
          <a:lstStyle/>
          <a:p>
            <a:r>
              <a:rPr lang="en-AU" dirty="0"/>
              <a:t>Acknowledge Yuggera </a:t>
            </a:r>
            <a:br>
              <a:rPr lang="en-AU" dirty="0"/>
            </a:br>
            <a:r>
              <a:rPr lang="en-AU" dirty="0"/>
              <a:t>as the traditional </a:t>
            </a:r>
            <a:br>
              <a:rPr lang="en-AU" dirty="0"/>
            </a:br>
            <a:r>
              <a:rPr lang="en-AU" dirty="0"/>
              <a:t>owners of this land.</a:t>
            </a:r>
            <a:endParaRPr lang="en-US" dirty="0"/>
          </a:p>
          <a:p>
            <a:endParaRPr lang="en-AU" dirty="0"/>
          </a:p>
        </p:txBody>
      </p:sp>
      <p:pic>
        <p:nvPicPr>
          <p:cNvPr id="5" name="Picture 4" descr="Map of Australia magnified on the Yuggera region on the eastern coast">
            <a:extLst>
              <a:ext uri="{FF2B5EF4-FFF2-40B4-BE49-F238E27FC236}">
                <a16:creationId xmlns:a16="http://schemas.microsoft.com/office/drawing/2014/main" id="{37C168BD-42C0-472C-B2A7-746F49F0E551}"/>
              </a:ext>
            </a:extLst>
          </p:cNvPr>
          <p:cNvPicPr>
            <a:picLocks noChangeAspect="1"/>
          </p:cNvPicPr>
          <p:nvPr/>
        </p:nvPicPr>
        <p:blipFill>
          <a:blip r:embed="rId2"/>
          <a:stretch>
            <a:fillRect/>
          </a:stretch>
        </p:blipFill>
        <p:spPr>
          <a:xfrm>
            <a:off x="6723012" y="1952786"/>
            <a:ext cx="5057879" cy="3794871"/>
          </a:xfrm>
          <a:prstGeom prst="rect">
            <a:avLst/>
          </a:prstGeom>
        </p:spPr>
      </p:pic>
    </p:spTree>
    <p:extLst>
      <p:ext uri="{BB962C8B-B14F-4D97-AF65-F5344CB8AC3E}">
        <p14:creationId xmlns:p14="http://schemas.microsoft.com/office/powerpoint/2010/main" val="1808822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C44E9-1DF7-4AB2-8D8E-2C55BE0FB728}"/>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Additional device screen readers</a:t>
            </a:r>
          </a:p>
        </p:txBody>
      </p:sp>
      <p:sp>
        <p:nvSpPr>
          <p:cNvPr id="4" name="TextBox 3">
            <a:extLst>
              <a:ext uri="{FF2B5EF4-FFF2-40B4-BE49-F238E27FC236}">
                <a16:creationId xmlns:a16="http://schemas.microsoft.com/office/drawing/2014/main" id="{A2454D1A-DF28-0F47-8F55-BF868D1E6A5A}"/>
              </a:ext>
            </a:extLst>
          </p:cNvPr>
          <p:cNvSpPr txBox="1"/>
          <p:nvPr/>
        </p:nvSpPr>
        <p:spPr>
          <a:xfrm>
            <a:off x="1035123" y="1796095"/>
            <a:ext cx="10515600" cy="1815882"/>
          </a:xfrm>
          <a:prstGeom prst="rect">
            <a:avLst/>
          </a:prstGeom>
          <a:noFill/>
        </p:spPr>
        <p:txBody>
          <a:bodyPr wrap="square" rtlCol="0">
            <a:spAutoFit/>
          </a:bodyPr>
          <a:lstStyle/>
          <a:p>
            <a:pPr marL="0" marR="0" lvl="2" indent="0" algn="l" defTabSz="914400" rtl="0" eaLnBrk="1" fontAlgn="base" latinLnBrk="0" hangingPunct="1">
              <a:lnSpc>
                <a:spcPct val="100000"/>
              </a:lnSpc>
              <a:spcBef>
                <a:spcPts val="1000"/>
              </a:spcBef>
              <a:spcAft>
                <a:spcPct val="0"/>
              </a:spcAft>
              <a:buClr>
                <a:srgbClr val="E65225"/>
              </a:buClr>
              <a:buSzPct val="100000"/>
              <a:buFontTx/>
              <a:buNone/>
              <a:tabLst/>
              <a:defRPr/>
            </a:pPr>
            <a:r>
              <a:rPr kumimoji="0" lang="en-US" altLang="en-US" sz="2800" b="0" i="0" u="none" strike="noStrike" kern="0" cap="none" spc="0" normalizeH="0" baseline="0" noProof="0" dirty="0">
                <a:ln>
                  <a:noFill/>
                </a:ln>
                <a:solidFill>
                  <a:srgbClr val="000000"/>
                </a:solidFill>
                <a:effectLst/>
                <a:uLnTx/>
                <a:uFillTx/>
                <a:latin typeface="Proxima Nova" panose="02000506030000020004" pitchFamily="2" charset="77"/>
                <a:ea typeface="ＭＳ Ｐゴシック" pitchFamily="32" charset="-128"/>
                <a:cs typeface="+mn-cs"/>
              </a:rPr>
              <a:t>Samsung includes an additional screen reader called “Voice Assistant,” however TalkBack is still available as part of the Accessibility Suite. Amazon Fire also utilizes a different screen reader called “Voice View”. </a:t>
            </a:r>
          </a:p>
        </p:txBody>
      </p:sp>
    </p:spTree>
    <p:extLst>
      <p:ext uri="{BB962C8B-B14F-4D97-AF65-F5344CB8AC3E}">
        <p14:creationId xmlns:p14="http://schemas.microsoft.com/office/powerpoint/2010/main" val="1567919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1388-A7C0-411A-94A5-80DB3ABDED0A}"/>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Identify devices</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927129"/>
            <a:ext cx="10515600"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Recommended devices and browser combinations:</a:t>
            </a:r>
            <a:endParaRPr kumimoji="0" lang="en-AU" sz="3200" b="0" i="0" u="none" strike="noStrike" kern="1200" cap="none" spc="0" normalizeH="0" baseline="0" noProof="0" dirty="0">
              <a:ln>
                <a:noFill/>
              </a:ln>
              <a:solidFill>
                <a:prstClr val="black"/>
              </a:solidFill>
              <a:effectLst/>
              <a:uLnTx/>
              <a:uFillTx/>
              <a:latin typeface="Proxima Nova"/>
              <a:ea typeface="+mn-ea"/>
              <a:cs typeface="+mn-cs"/>
            </a:endParaRP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Proxima Nova"/>
                <a:ea typeface="+mn-ea"/>
                <a:cs typeface="+mn-cs"/>
              </a:rPr>
              <a:t>iPhone, (Safari)</a:t>
            </a:r>
            <a:endParaRPr kumimoji="0" lang="en-AU" sz="3200" b="0" i="0" u="none" strike="noStrike" kern="1200" cap="none" spc="0" normalizeH="0" baseline="0" noProof="0" dirty="0">
              <a:ln>
                <a:noFill/>
              </a:ln>
              <a:solidFill>
                <a:prstClr val="black"/>
              </a:solidFill>
              <a:effectLst/>
              <a:uLnTx/>
              <a:uFillTx/>
              <a:latin typeface="Proxima Nova"/>
              <a:ea typeface="+mn-ea"/>
              <a:cs typeface="+mn-cs"/>
            </a:endParaRP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Proxima Nova"/>
                <a:ea typeface="+mn-ea"/>
                <a:cs typeface="+mn-cs"/>
              </a:rPr>
              <a:t>iPad, (Safari)</a:t>
            </a:r>
            <a:endParaRPr kumimoji="0" lang="en-AU" sz="3200" b="0" i="0" u="none" strike="noStrike" kern="1200" cap="none" spc="0" normalizeH="0" baseline="0" noProof="0" dirty="0">
              <a:ln>
                <a:noFill/>
              </a:ln>
              <a:solidFill>
                <a:prstClr val="black"/>
              </a:solidFill>
              <a:effectLst/>
              <a:uLnTx/>
              <a:uFillTx/>
              <a:latin typeface="Proxima Nova"/>
              <a:ea typeface="+mn-ea"/>
              <a:cs typeface="+mn-cs"/>
            </a:endParaRP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Proxima Nova"/>
                <a:ea typeface="+mn-ea"/>
                <a:cs typeface="+mn-cs"/>
              </a:rPr>
              <a:t>Android phone, (Chrome)</a:t>
            </a:r>
            <a:endParaRPr kumimoji="0" lang="en-AU" sz="3200" b="0" i="0" u="none" strike="noStrike" kern="1200" cap="none" spc="0" normalizeH="0" baseline="0" noProof="0" dirty="0">
              <a:ln>
                <a:noFill/>
              </a:ln>
              <a:solidFill>
                <a:prstClr val="black"/>
              </a:solidFill>
              <a:effectLst/>
              <a:uLnTx/>
              <a:uFillTx/>
              <a:latin typeface="Proxima Nova"/>
              <a:ea typeface="+mn-ea"/>
              <a:cs typeface="+mn-cs"/>
            </a:endParaRPr>
          </a:p>
          <a:p>
            <a:pPr marL="0" marR="0" lvl="0" indent="0" algn="l" defTabSz="914400" rtl="0" eaLnBrk="1" fontAlgn="auto" latinLnBrk="0" hangingPunct="1">
              <a:lnSpc>
                <a:spcPct val="100000"/>
              </a:lnSpc>
              <a:spcBef>
                <a:spcPts val="600"/>
              </a:spcBef>
              <a:spcAft>
                <a:spcPts val="120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Proxima Nova"/>
              <a:ea typeface="+mn-ea"/>
              <a:cs typeface="+mn-cs"/>
            </a:endParaRPr>
          </a:p>
        </p:txBody>
      </p:sp>
    </p:spTree>
    <p:extLst>
      <p:ext uri="{BB962C8B-B14F-4D97-AF65-F5344CB8AC3E}">
        <p14:creationId xmlns:p14="http://schemas.microsoft.com/office/powerpoint/2010/main" val="18877798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1388-A7C0-411A-94A5-80DB3ABDED0A}"/>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Identify devices</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927129"/>
            <a:ext cx="10515600" cy="27546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Proxima Nova"/>
                <a:ea typeface="+mn-ea"/>
                <a:cs typeface="+mn-cs"/>
              </a:rPr>
              <a:t>Other devices to consider</a:t>
            </a:r>
            <a:endParaRPr kumimoji="0" lang="en-AU" sz="3200" b="0" i="0" u="none" strike="noStrike" kern="1200" cap="none" spc="0" normalizeH="0" baseline="0" noProof="0" dirty="0">
              <a:ln>
                <a:noFill/>
              </a:ln>
              <a:solidFill>
                <a:prstClr val="black"/>
              </a:solidFill>
              <a:effectLst/>
              <a:uLnTx/>
              <a:uFillTx/>
              <a:latin typeface="Proxima Nova"/>
              <a:ea typeface="+mn-ea"/>
              <a:cs typeface="+mn-cs"/>
            </a:endParaRP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Proxima Nova"/>
                <a:ea typeface="+mn-ea"/>
                <a:cs typeface="+mn-cs"/>
              </a:rPr>
              <a:t>Android tablet, Chrome</a:t>
            </a:r>
            <a:endParaRPr kumimoji="0" lang="en-AU" sz="3200" b="0" i="0" u="none" strike="noStrike" kern="1200" cap="none" spc="0" normalizeH="0" baseline="0" noProof="0" dirty="0">
              <a:ln>
                <a:noFill/>
              </a:ln>
              <a:solidFill>
                <a:prstClr val="black"/>
              </a:solidFill>
              <a:effectLst/>
              <a:uLnTx/>
              <a:uFillTx/>
              <a:latin typeface="Proxima Nova"/>
              <a:ea typeface="+mn-ea"/>
              <a:cs typeface="+mn-cs"/>
            </a:endParaRP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Proxima Nova"/>
                <a:ea typeface="+mn-ea"/>
                <a:cs typeface="+mn-cs"/>
              </a:rPr>
              <a:t>Alternative devices such as a Kindle device</a:t>
            </a:r>
            <a:endParaRPr kumimoji="0" lang="en-AU" sz="3200" b="0" i="0" u="none" strike="noStrike" kern="1200" cap="none" spc="0" normalizeH="0" baseline="0" noProof="0" dirty="0">
              <a:ln>
                <a:noFill/>
              </a:ln>
              <a:solidFill>
                <a:prstClr val="black"/>
              </a:solidFill>
              <a:effectLst/>
              <a:uLnTx/>
              <a:uFillTx/>
              <a:latin typeface="Proxima Nova"/>
              <a:ea typeface="+mn-ea"/>
              <a:cs typeface="+mn-cs"/>
            </a:endParaRPr>
          </a:p>
          <a:p>
            <a:pPr marL="0" marR="0" lvl="0" indent="0" algn="l" defTabSz="914400" rtl="0" eaLnBrk="1" fontAlgn="auto" latinLnBrk="0" hangingPunct="1">
              <a:lnSpc>
                <a:spcPct val="100000"/>
              </a:lnSpc>
              <a:spcBef>
                <a:spcPts val="600"/>
              </a:spcBef>
              <a:spcAft>
                <a:spcPts val="120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Proxima Nova"/>
              <a:ea typeface="+mn-ea"/>
              <a:cs typeface="+mn-cs"/>
            </a:endParaRPr>
          </a:p>
        </p:txBody>
      </p:sp>
    </p:spTree>
    <p:extLst>
      <p:ext uri="{BB962C8B-B14F-4D97-AF65-F5344CB8AC3E}">
        <p14:creationId xmlns:p14="http://schemas.microsoft.com/office/powerpoint/2010/main" val="32684359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1388-A7C0-411A-94A5-80DB3ABDED0A}"/>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Identify devices</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927129"/>
            <a:ext cx="10515600" cy="35086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Test on the latest version of iOS and iPadOS.</a:t>
            </a:r>
            <a:endParaRPr kumimoji="0" lang="en-AU" sz="3200" b="0" i="0" u="none" strike="noStrike" kern="1200" cap="none" spc="0" normalizeH="0" baseline="0" noProof="0" dirty="0">
              <a:ln>
                <a:noFill/>
              </a:ln>
              <a:solidFill>
                <a:prstClr val="black"/>
              </a:solidFill>
              <a:effectLst/>
              <a:uLnTx/>
              <a:uFillTx/>
              <a:latin typeface="Proxima Nova"/>
              <a:ea typeface="+mn-ea"/>
              <a:cs typeface="+mn-cs"/>
            </a:endParaRP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Test on latest two versions of Android.</a:t>
            </a:r>
            <a:endParaRPr kumimoji="0" lang="en-AU" sz="3200" b="0" i="0" u="none" strike="noStrike" kern="1200" cap="none" spc="0" normalizeH="0" baseline="0" noProof="0" dirty="0">
              <a:ln>
                <a:noFill/>
              </a:ln>
              <a:solidFill>
                <a:prstClr val="black"/>
              </a:solidFill>
              <a:effectLst/>
              <a:uLnTx/>
              <a:uFillTx/>
              <a:latin typeface="Proxima Nova"/>
              <a:ea typeface="+mn-ea"/>
              <a:cs typeface="+mn-cs"/>
            </a:endParaRP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When a site is directly aimed at people with a particular kind of disability, consider including assistive devices and/or other assistive technologies used by potential users. </a:t>
            </a:r>
          </a:p>
        </p:txBody>
      </p:sp>
    </p:spTree>
    <p:extLst>
      <p:ext uri="{BB962C8B-B14F-4D97-AF65-F5344CB8AC3E}">
        <p14:creationId xmlns:p14="http://schemas.microsoft.com/office/powerpoint/2010/main" val="33779904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A0DE8CA2-D5B8-42D1-BF47-B13A5EAB897D}"/>
              </a:ext>
            </a:extLst>
          </p:cNvPr>
          <p:cNvSpPr>
            <a:spLocks noGrp="1"/>
          </p:cNvSpPr>
          <p:nvPr>
            <p:ph type="title" idx="4294967295"/>
          </p:nvPr>
        </p:nvSpPr>
        <p:spPr/>
        <p:txBody>
          <a:bodyPr/>
          <a:lstStyle/>
          <a:p>
            <a:r>
              <a:rPr lang="en-US" dirty="0"/>
              <a:t>WCAG and this methodology</a:t>
            </a:r>
          </a:p>
        </p:txBody>
      </p:sp>
      <p:sp>
        <p:nvSpPr>
          <p:cNvPr id="10" name="TextBox 9">
            <a:extLst>
              <a:ext uri="{FF2B5EF4-FFF2-40B4-BE49-F238E27FC236}">
                <a16:creationId xmlns:a16="http://schemas.microsoft.com/office/drawing/2014/main" id="{0AAC6DE4-EFF2-EF42-9609-9094B0002CB4}"/>
              </a:ext>
            </a:extLst>
          </p:cNvPr>
          <p:cNvSpPr txBox="1"/>
          <p:nvPr/>
        </p:nvSpPr>
        <p:spPr>
          <a:xfrm>
            <a:off x="752385" y="3087906"/>
            <a:ext cx="4683911"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Proxima Nova" panose="02000506030000020004" pitchFamily="2" charset="77"/>
                <a:ea typeface="Lato" charset="0"/>
                <a:cs typeface="Lato" charset="0"/>
              </a:rPr>
              <a:t>You need to meet </a:t>
            </a:r>
            <a:r>
              <a:rPr kumimoji="0" lang="en-US" sz="4400" b="1" i="0" u="none" strike="noStrike" kern="1200" cap="none" spc="0" normalizeH="0" baseline="0" noProof="0" dirty="0">
                <a:ln>
                  <a:noFill/>
                </a:ln>
                <a:solidFill>
                  <a:prstClr val="black"/>
                </a:solidFill>
                <a:effectLst/>
                <a:uLnTx/>
                <a:uFillTx/>
                <a:latin typeface="Proxima Nova" panose="02000506030000020004" pitchFamily="2" charset="77"/>
                <a:ea typeface="Lato" charset="0"/>
                <a:cs typeface="Lato" charset="0"/>
              </a:rPr>
              <a:t>WCAG2</a:t>
            </a:r>
            <a:r>
              <a:rPr kumimoji="0" lang="en-US" sz="4400" b="0" i="0" u="none" strike="noStrike" kern="1200" cap="none" spc="0" normalizeH="0" baseline="0" noProof="0" dirty="0">
                <a:ln>
                  <a:noFill/>
                </a:ln>
                <a:solidFill>
                  <a:prstClr val="black"/>
                </a:solidFill>
                <a:effectLst/>
                <a:uLnTx/>
                <a:uFillTx/>
                <a:latin typeface="Proxima Nova" panose="02000506030000020004" pitchFamily="2" charset="77"/>
                <a:ea typeface="Lato" charset="0"/>
                <a:cs typeface="Lato" charset="0"/>
              </a:rPr>
              <a:t> and this mobile testing methodology</a:t>
            </a:r>
          </a:p>
        </p:txBody>
      </p:sp>
    </p:spTree>
    <p:extLst>
      <p:ext uri="{BB962C8B-B14F-4D97-AF65-F5344CB8AC3E}">
        <p14:creationId xmlns:p14="http://schemas.microsoft.com/office/powerpoint/2010/main" val="1774758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6829B-A312-4A41-A619-EDF3CA749A3A}"/>
              </a:ext>
            </a:extLst>
          </p:cNvPr>
          <p:cNvSpPr>
            <a:spLocks noGrp="1"/>
          </p:cNvSpPr>
          <p:nvPr>
            <p:ph type="title" idx="4294967295"/>
          </p:nvPr>
        </p:nvSpPr>
        <p:spPr>
          <a:xfrm>
            <a:off x="544552" y="2874745"/>
            <a:ext cx="5257800" cy="1582955"/>
          </a:xfrm>
        </p:spPr>
        <p:txBody>
          <a:bodyPr>
            <a:normAutofit fontScale="90000"/>
          </a:bodyPr>
          <a:lstStyle/>
          <a:p>
            <a:pPr rtl="0" eaLnBrk="1" latinLnBrk="0" hangingPunct="1"/>
            <a:r>
              <a:rPr lang="en-US" sz="3900" b="1" kern="1200" dirty="0">
                <a:solidFill>
                  <a:srgbClr val="FFFFFF"/>
                </a:solidFill>
                <a:effectLst/>
                <a:latin typeface="Proxima Nova" panose="02000506030000020004"/>
                <a:ea typeface="MS Mincho" panose="02020609040205080304" pitchFamily="49" charset="-128"/>
                <a:cs typeface="Arial" panose="020B0604020202020204" pitchFamily="34" charset="0"/>
              </a:rPr>
              <a:t>2. Identify site type &amp; variations of the page</a:t>
            </a:r>
            <a:endParaRPr lang="en-US" dirty="0"/>
          </a:p>
        </p:txBody>
      </p:sp>
    </p:spTree>
    <p:extLst>
      <p:ext uri="{BB962C8B-B14F-4D97-AF65-F5344CB8AC3E}">
        <p14:creationId xmlns:p14="http://schemas.microsoft.com/office/powerpoint/2010/main" val="31662189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1388-A7C0-411A-94A5-80DB3ABDED0A}"/>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Identify site type and variations</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927129"/>
            <a:ext cx="10515600"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Proxima Nova"/>
                <a:ea typeface="+mn-ea"/>
                <a:cs typeface="+mn-cs"/>
              </a:rPr>
              <a:t>Is the site:</a:t>
            </a: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AU" sz="3200" b="0" i="0" u="none" strike="noStrike" kern="1200" cap="none" spc="0" normalizeH="0" baseline="0" noProof="0" dirty="0">
                <a:ln>
                  <a:noFill/>
                </a:ln>
                <a:solidFill>
                  <a:prstClr val="black"/>
                </a:solidFill>
                <a:effectLst/>
                <a:uLnTx/>
                <a:uFillTx/>
                <a:latin typeface="Proxima Nova"/>
                <a:ea typeface="+mn-ea"/>
                <a:cs typeface="+mn-cs"/>
              </a:rPr>
              <a:t>Desktop</a:t>
            </a: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AU" sz="3200" b="0" i="0" u="none" strike="noStrike" kern="1200" cap="none" spc="0" normalizeH="0" baseline="0" noProof="0" dirty="0">
                <a:ln>
                  <a:noFill/>
                </a:ln>
                <a:solidFill>
                  <a:prstClr val="black"/>
                </a:solidFill>
                <a:effectLst/>
                <a:uLnTx/>
                <a:uFillTx/>
                <a:latin typeface="Proxima Nova"/>
                <a:ea typeface="+mn-ea"/>
                <a:cs typeface="+mn-cs"/>
              </a:rPr>
              <a:t>M.dot</a:t>
            </a: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AU" sz="3200" b="0" i="0" u="none" strike="noStrike" kern="1200" cap="none" spc="0" normalizeH="0" baseline="0" noProof="0" dirty="0">
                <a:ln>
                  <a:noFill/>
                </a:ln>
                <a:solidFill>
                  <a:prstClr val="black"/>
                </a:solidFill>
                <a:effectLst/>
                <a:uLnTx/>
                <a:uFillTx/>
                <a:latin typeface="Proxima Nova"/>
                <a:ea typeface="+mn-ea"/>
                <a:cs typeface="+mn-cs"/>
              </a:rPr>
              <a:t>Responsive</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If the site is responsive, are there variations of the page?</a:t>
            </a:r>
          </a:p>
        </p:txBody>
      </p:sp>
    </p:spTree>
    <p:extLst>
      <p:ext uri="{BB962C8B-B14F-4D97-AF65-F5344CB8AC3E}">
        <p14:creationId xmlns:p14="http://schemas.microsoft.com/office/powerpoint/2010/main" val="2649624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2083B-0A0D-4F13-9286-36C52D30714F}"/>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Three types of mobile sites</a:t>
            </a:r>
          </a:p>
        </p:txBody>
      </p:sp>
      <p:sp>
        <p:nvSpPr>
          <p:cNvPr id="4" name="TextBox 3">
            <a:extLst>
              <a:ext uri="{FF2B5EF4-FFF2-40B4-BE49-F238E27FC236}">
                <a16:creationId xmlns:a16="http://schemas.microsoft.com/office/drawing/2014/main" id="{A2454D1A-DF28-0F47-8F55-BF868D1E6A5A}"/>
              </a:ext>
            </a:extLst>
          </p:cNvPr>
          <p:cNvSpPr txBox="1"/>
          <p:nvPr/>
        </p:nvSpPr>
        <p:spPr>
          <a:xfrm>
            <a:off x="1035123" y="1575966"/>
            <a:ext cx="10515600" cy="4288353"/>
          </a:xfrm>
          <a:prstGeom prst="rect">
            <a:avLst/>
          </a:prstGeom>
          <a:noFill/>
        </p:spPr>
        <p:txBody>
          <a:bodyPr wrap="square" rtlCol="0">
            <a:spAutoFit/>
          </a:bodyPr>
          <a:lstStyle/>
          <a:p>
            <a:pPr marL="0" marR="0" lvl="2" indent="0" algn="l" defTabSz="914400" rtl="0" eaLnBrk="1" fontAlgn="base" latinLnBrk="0" hangingPunct="1">
              <a:lnSpc>
                <a:spcPct val="100000"/>
              </a:lnSpc>
              <a:spcBef>
                <a:spcPts val="1000"/>
              </a:spcBef>
              <a:spcAft>
                <a:spcPct val="0"/>
              </a:spcAft>
              <a:buClr>
                <a:srgbClr val="E65225"/>
              </a:buClr>
              <a:buSzPct val="100000"/>
              <a:buFontTx/>
              <a:buNone/>
              <a:tabLst/>
              <a:defRPr/>
            </a:pPr>
            <a:r>
              <a:rPr kumimoji="0" lang="en-US" altLang="en-US" sz="3200" b="1" i="0" u="none" strike="noStrike" kern="0" cap="none" spc="0" normalizeH="0" baseline="0" noProof="0" dirty="0">
                <a:ln>
                  <a:noFill/>
                </a:ln>
                <a:solidFill>
                  <a:srgbClr val="E65225"/>
                </a:solidFill>
                <a:effectLst/>
                <a:uLnTx/>
                <a:uFillTx/>
                <a:latin typeface="Calibri" panose="020F0502020204030204"/>
                <a:ea typeface="ＭＳ Ｐゴシック" pitchFamily="32" charset="-128"/>
                <a:cs typeface="+mn-cs"/>
              </a:rPr>
              <a:t>Desktop web sites: </a:t>
            </a:r>
            <a:r>
              <a:rPr kumimoji="0" lang="en-US" altLang="en-US" sz="3200" b="0" i="0" u="none" strike="noStrike" kern="0" cap="none" spc="0" normalizeH="0" baseline="0" noProof="0" dirty="0">
                <a:ln>
                  <a:noFill/>
                </a:ln>
                <a:solidFill>
                  <a:srgbClr val="000000"/>
                </a:solidFill>
                <a:effectLst/>
                <a:uLnTx/>
                <a:uFillTx/>
                <a:latin typeface="Calibri" panose="020F0502020204030204"/>
                <a:ea typeface="ＭＳ Ｐゴシック" pitchFamily="32" charset="-128"/>
                <a:cs typeface="+mn-cs"/>
              </a:rPr>
              <a:t>that have only one display, whether viewed on desktop or mobile or tablet device</a:t>
            </a:r>
          </a:p>
          <a:p>
            <a:pPr marL="0" marR="0" lvl="2" indent="0" algn="l" defTabSz="914400" rtl="0" eaLnBrk="1" fontAlgn="base" latinLnBrk="0" hangingPunct="1">
              <a:lnSpc>
                <a:spcPct val="100000"/>
              </a:lnSpc>
              <a:spcBef>
                <a:spcPts val="1000"/>
              </a:spcBef>
              <a:spcAft>
                <a:spcPct val="0"/>
              </a:spcAft>
              <a:buClr>
                <a:srgbClr val="E65225"/>
              </a:buClr>
              <a:buSzPct val="100000"/>
              <a:buFontTx/>
              <a:buNone/>
              <a:tabLst/>
              <a:defRPr/>
            </a:pPr>
            <a:r>
              <a:rPr kumimoji="0" lang="en-US" altLang="en-US" sz="3200" b="1" i="0" u="none" strike="noStrike" kern="0" cap="none" spc="0" normalizeH="0" baseline="0" noProof="0" dirty="0">
                <a:ln>
                  <a:noFill/>
                </a:ln>
                <a:solidFill>
                  <a:srgbClr val="E65225"/>
                </a:solidFill>
                <a:effectLst/>
                <a:uLnTx/>
                <a:uFillTx/>
                <a:latin typeface="Calibri" panose="020F0502020204030204"/>
                <a:ea typeface="ＭＳ Ｐゴシック" pitchFamily="32" charset="-128"/>
                <a:cs typeface="+mn-cs"/>
              </a:rPr>
              <a:t>m.dot sites: </a:t>
            </a:r>
            <a:r>
              <a:rPr kumimoji="0" lang="en-US" altLang="en-US" sz="3200" b="0" i="0" u="none" strike="noStrike" kern="0" cap="none" spc="0" normalizeH="0" baseline="0" noProof="0" dirty="0">
                <a:ln>
                  <a:noFill/>
                </a:ln>
                <a:solidFill>
                  <a:srgbClr val="000000"/>
                </a:solidFill>
                <a:effectLst/>
                <a:uLnTx/>
                <a:uFillTx/>
                <a:latin typeface="Calibri" panose="020F0502020204030204"/>
                <a:ea typeface="ＭＳ Ｐゴシック" pitchFamily="32" charset="-128"/>
                <a:cs typeface="+mn-cs"/>
              </a:rPr>
              <a:t>that have a particular display for mobile and tablet sites. The m.dot site must also be tested against the entirety of WCAG2, </a:t>
            </a:r>
            <a:r>
              <a:rPr kumimoji="0" lang="en-US" altLang="en-US" sz="3200" b="1" i="0" u="none" strike="noStrike" kern="0" cap="none" spc="0" normalizeH="0" baseline="0" noProof="0" dirty="0">
                <a:ln>
                  <a:noFill/>
                </a:ln>
                <a:solidFill>
                  <a:srgbClr val="000000"/>
                </a:solidFill>
                <a:effectLst/>
                <a:uLnTx/>
                <a:uFillTx/>
                <a:latin typeface="Calibri" panose="020F0502020204030204"/>
                <a:ea typeface="ＭＳ Ｐゴシック" pitchFamily="32" charset="-128"/>
                <a:cs typeface="+mn-cs"/>
              </a:rPr>
              <a:t>in addition </a:t>
            </a:r>
            <a:r>
              <a:rPr kumimoji="0" lang="en-US" altLang="en-US" sz="3200" b="0" i="0" u="none" strike="noStrike" kern="0" cap="none" spc="0" normalizeH="0" baseline="0" noProof="0" dirty="0">
                <a:ln>
                  <a:noFill/>
                </a:ln>
                <a:solidFill>
                  <a:srgbClr val="000000"/>
                </a:solidFill>
                <a:effectLst/>
                <a:uLnTx/>
                <a:uFillTx/>
                <a:latin typeface="Calibri" panose="020F0502020204030204"/>
                <a:ea typeface="ＭＳ Ｐゴシック" pitchFamily="32" charset="-128"/>
                <a:cs typeface="+mn-cs"/>
              </a:rPr>
              <a:t>to the standard www version of the site.</a:t>
            </a:r>
          </a:p>
          <a:p>
            <a:pPr marL="0" marR="0" lvl="2" indent="0" algn="l" defTabSz="914400" rtl="0" eaLnBrk="1" fontAlgn="base" latinLnBrk="0" hangingPunct="1">
              <a:lnSpc>
                <a:spcPct val="100000"/>
              </a:lnSpc>
              <a:spcBef>
                <a:spcPts val="1000"/>
              </a:spcBef>
              <a:spcAft>
                <a:spcPct val="0"/>
              </a:spcAft>
              <a:buClr>
                <a:srgbClr val="E65225"/>
              </a:buClr>
              <a:buSzPct val="100000"/>
              <a:buFontTx/>
              <a:buNone/>
              <a:tabLst/>
              <a:defRPr/>
            </a:pPr>
            <a:r>
              <a:rPr kumimoji="0" lang="en-US" altLang="en-US" sz="3200" b="1" i="0" u="none" strike="noStrike" kern="0" cap="none" spc="0" normalizeH="0" baseline="0" noProof="0" dirty="0">
                <a:ln>
                  <a:noFill/>
                </a:ln>
                <a:solidFill>
                  <a:srgbClr val="E65225"/>
                </a:solidFill>
                <a:effectLst/>
                <a:uLnTx/>
                <a:uFillTx/>
                <a:latin typeface="Calibri" panose="020F0502020204030204"/>
                <a:ea typeface="ＭＳ Ｐゴシック" pitchFamily="32" charset="-128"/>
                <a:cs typeface="+mn-cs"/>
              </a:rPr>
              <a:t>Responsive web sites: </a:t>
            </a:r>
            <a:r>
              <a:rPr kumimoji="0" lang="en-US" altLang="en-US" sz="3200" b="0" i="0" u="none" strike="noStrike" kern="0" cap="none" spc="0" normalizeH="0" baseline="0" noProof="0" dirty="0">
                <a:ln>
                  <a:noFill/>
                </a:ln>
                <a:solidFill>
                  <a:srgbClr val="000000"/>
                </a:solidFill>
                <a:effectLst/>
                <a:uLnTx/>
                <a:uFillTx/>
                <a:latin typeface="Calibri" panose="020F0502020204030204"/>
                <a:ea typeface="ＭＳ Ｐゴシック" pitchFamily="32" charset="-128"/>
                <a:cs typeface="+mn-cs"/>
              </a:rPr>
              <a:t>that change depending on the screen size or other feature as determined by the developer</a:t>
            </a:r>
          </a:p>
        </p:txBody>
      </p:sp>
    </p:spTree>
    <p:extLst>
      <p:ext uri="{BB962C8B-B14F-4D97-AF65-F5344CB8AC3E}">
        <p14:creationId xmlns:p14="http://schemas.microsoft.com/office/powerpoint/2010/main" val="2037392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6829B-A312-4A41-A619-EDF3CA749A3A}"/>
              </a:ext>
            </a:extLst>
          </p:cNvPr>
          <p:cNvSpPr>
            <a:spLocks noGrp="1"/>
          </p:cNvSpPr>
          <p:nvPr>
            <p:ph type="title" idx="4294967295"/>
          </p:nvPr>
        </p:nvSpPr>
        <p:spPr>
          <a:xfrm>
            <a:off x="544552" y="2874745"/>
            <a:ext cx="5257800" cy="1582955"/>
          </a:xfrm>
        </p:spPr>
        <p:txBody>
          <a:bodyPr>
            <a:normAutofit fontScale="90000"/>
          </a:bodyPr>
          <a:lstStyle/>
          <a:p>
            <a:pPr rtl="0" eaLnBrk="1" latinLnBrk="0" hangingPunct="1"/>
            <a:r>
              <a:rPr lang="en-US" sz="3900" b="1" kern="1200" dirty="0">
                <a:solidFill>
                  <a:srgbClr val="FFFFFF"/>
                </a:solidFill>
                <a:effectLst/>
                <a:latin typeface="Proxima Nova" panose="02000506030000020004"/>
                <a:ea typeface="MS Mincho" panose="02020609040205080304" pitchFamily="49" charset="-128"/>
                <a:cs typeface="Arial" panose="020B0604020202020204" pitchFamily="34" charset="0"/>
              </a:rPr>
              <a:t>2. Define application functionality</a:t>
            </a:r>
            <a:endParaRPr lang="en-US" dirty="0"/>
          </a:p>
        </p:txBody>
      </p:sp>
    </p:spTree>
    <p:extLst>
      <p:ext uri="{BB962C8B-B14F-4D97-AF65-F5344CB8AC3E}">
        <p14:creationId xmlns:p14="http://schemas.microsoft.com/office/powerpoint/2010/main" val="2059103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DBD53-CE26-45AA-9267-72075EB42979}"/>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Define application functionality</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659285"/>
            <a:ext cx="1051560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Proxima Nova"/>
                <a:ea typeface="+mn-ea"/>
                <a:cs typeface="+mn-cs"/>
              </a:rPr>
              <a:t>Through your understanding of the purpose of the native app, define which functionality is critical</a:t>
            </a:r>
            <a:r>
              <a:rPr kumimoji="0" lang="en-AU" sz="3200" b="1" i="0" u="none" strike="noStrike" kern="1200" cap="none" spc="0" normalizeH="0" baseline="0" noProof="0" dirty="0">
                <a:ln>
                  <a:noFill/>
                </a:ln>
                <a:solidFill>
                  <a:prstClr val="black"/>
                </a:solidFill>
                <a:effectLst/>
                <a:uLnTx/>
                <a:uFillTx/>
                <a:latin typeface="Proxima Nova"/>
                <a:ea typeface="+mn-ea"/>
                <a:cs typeface="+mn-cs"/>
              </a:rPr>
              <a:t> </a:t>
            </a:r>
            <a:r>
              <a:rPr kumimoji="0" lang="en-AU" sz="3200" b="0" i="0" u="none" strike="noStrike" kern="1200" cap="none" spc="0" normalizeH="0" baseline="0" noProof="0" dirty="0">
                <a:ln>
                  <a:noFill/>
                </a:ln>
                <a:solidFill>
                  <a:prstClr val="black"/>
                </a:solidFill>
                <a:effectLst/>
                <a:uLnTx/>
                <a:uFillTx/>
                <a:latin typeface="Proxima Nova"/>
                <a:ea typeface="+mn-ea"/>
                <a:cs typeface="+mn-cs"/>
              </a:rPr>
              <a:t>to its purpose and use and that must be tested for efficacy, operability, and workflow from a user experience perspective.  </a:t>
            </a:r>
            <a:endParaRPr kumimoji="0" lang="en-US" sz="3200" b="0" i="0" u="none" strike="noStrike" kern="1200" cap="none" spc="0" normalizeH="0" baseline="0" noProof="0" dirty="0">
              <a:ln>
                <a:noFill/>
              </a:ln>
              <a:solidFill>
                <a:prstClr val="black"/>
              </a:solidFill>
              <a:effectLst/>
              <a:uLnTx/>
              <a:uFillTx/>
              <a:latin typeface="Proxima Nova"/>
              <a:ea typeface="+mn-ea"/>
              <a:cs typeface="+mn-cs"/>
            </a:endParaRPr>
          </a:p>
        </p:txBody>
      </p:sp>
    </p:spTree>
    <p:extLst>
      <p:ext uri="{BB962C8B-B14F-4D97-AF65-F5344CB8AC3E}">
        <p14:creationId xmlns:p14="http://schemas.microsoft.com/office/powerpoint/2010/main" val="2615635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930209F7-068F-A2C0-CD7B-04453589AB44}"/>
              </a:ext>
            </a:extLst>
          </p:cNvPr>
          <p:cNvSpPr>
            <a:spLocks noGrp="1"/>
          </p:cNvSpPr>
          <p:nvPr>
            <p:ph type="title" idx="4294967295"/>
          </p:nvPr>
        </p:nvSpPr>
        <p:spPr>
          <a:xfrm>
            <a:off x="838200" y="1194551"/>
            <a:ext cx="10515600" cy="1325563"/>
          </a:xfrm>
        </p:spPr>
        <p:txBody>
          <a:bodyPr/>
          <a:lstStyle/>
          <a:p>
            <a:r>
              <a:rPr lang="en-AU" dirty="0"/>
              <a:t>Access this</a:t>
            </a:r>
            <a:r>
              <a:rPr lang="en-AU" baseline="0" dirty="0"/>
              <a:t> information</a:t>
            </a:r>
            <a:endParaRPr lang="en-AU" dirty="0"/>
          </a:p>
        </p:txBody>
      </p:sp>
      <p:sp>
        <p:nvSpPr>
          <p:cNvPr id="2" name="Text Placeholder 1">
            <a:extLst>
              <a:ext uri="{FF2B5EF4-FFF2-40B4-BE49-F238E27FC236}">
                <a16:creationId xmlns:a16="http://schemas.microsoft.com/office/drawing/2014/main" id="{A2B5D960-2DBE-5993-08D5-DB8F996F5454}"/>
              </a:ext>
            </a:extLst>
          </p:cNvPr>
          <p:cNvSpPr>
            <a:spLocks noGrp="1"/>
          </p:cNvSpPr>
          <p:nvPr>
            <p:ph type="body" sz="quarter" idx="10"/>
          </p:nvPr>
        </p:nvSpPr>
        <p:spPr>
          <a:xfrm>
            <a:off x="819150" y="3260724"/>
            <a:ext cx="4149725" cy="2898775"/>
          </a:xfrm>
        </p:spPr>
        <p:txBody>
          <a:bodyPr>
            <a:normAutofit/>
          </a:bodyPr>
          <a:lstStyle/>
          <a:p>
            <a:r>
              <a:rPr lang="en-AU" dirty="0"/>
              <a:t>Access this presentation and all links at </a:t>
            </a:r>
            <a:r>
              <a:rPr lang="en-AU" sz="3600" b="1" dirty="0"/>
              <a:t>pz.tt/mobile23</a:t>
            </a:r>
            <a:endParaRPr lang="en-AU" b="1" dirty="0"/>
          </a:p>
        </p:txBody>
      </p:sp>
    </p:spTree>
    <p:extLst>
      <p:ext uri="{BB962C8B-B14F-4D97-AF65-F5344CB8AC3E}">
        <p14:creationId xmlns:p14="http://schemas.microsoft.com/office/powerpoint/2010/main" val="38179816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CF4B9-5170-4226-80FA-54B80691BB02}"/>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Define application functionality</a:t>
            </a:r>
          </a:p>
        </p:txBody>
      </p:sp>
      <p:sp>
        <p:nvSpPr>
          <p:cNvPr id="4" name="TextBox 3">
            <a:extLst>
              <a:ext uri="{FF2B5EF4-FFF2-40B4-BE49-F238E27FC236}">
                <a16:creationId xmlns:a16="http://schemas.microsoft.com/office/drawing/2014/main" id="{A2454D1A-DF28-0F47-8F55-BF868D1E6A5A}"/>
              </a:ext>
            </a:extLst>
          </p:cNvPr>
          <p:cNvSpPr txBox="1"/>
          <p:nvPr/>
        </p:nvSpPr>
        <p:spPr>
          <a:xfrm>
            <a:off x="1035123" y="1796095"/>
            <a:ext cx="10515600" cy="3667671"/>
          </a:xfrm>
          <a:prstGeom prst="rect">
            <a:avLst/>
          </a:prstGeom>
          <a:noFill/>
        </p:spPr>
        <p:txBody>
          <a:bodyPr wrap="square" rtlCol="0">
            <a:spAutoFit/>
          </a:bodyPr>
          <a:lstStyle/>
          <a:p>
            <a:pPr marL="0" marR="0" lvl="2" indent="0" algn="l" defTabSz="914400" rtl="0" eaLnBrk="1" fontAlgn="base" latinLnBrk="0" hangingPunct="1">
              <a:lnSpc>
                <a:spcPct val="100000"/>
              </a:lnSpc>
              <a:spcBef>
                <a:spcPts val="1000"/>
              </a:spcBef>
              <a:spcAft>
                <a:spcPct val="0"/>
              </a:spcAft>
              <a:buClr>
                <a:srgbClr val="E65225"/>
              </a:buClr>
              <a:buSzPct val="100000"/>
              <a:buFontTx/>
              <a:buNone/>
              <a:tabLst/>
              <a:defRPr/>
            </a:pPr>
            <a:r>
              <a:rPr kumimoji="0" lang="en-US" altLang="en-US" sz="3200" b="1" i="0" u="none" strike="noStrike" kern="0" cap="none" spc="0" normalizeH="0" baseline="0" noProof="0" dirty="0">
                <a:ln>
                  <a:noFill/>
                </a:ln>
                <a:solidFill>
                  <a:srgbClr val="E65225"/>
                </a:solidFill>
                <a:effectLst/>
                <a:uLnTx/>
                <a:uFillTx/>
                <a:latin typeface="Calibri" panose="020F0502020204030204"/>
                <a:ea typeface="ＭＳ Ｐゴシック" pitchFamily="32" charset="-128"/>
                <a:cs typeface="+mn-cs"/>
              </a:rPr>
              <a:t>Ask the question: </a:t>
            </a:r>
            <a:r>
              <a:rPr kumimoji="0" lang="en-AU" sz="3200" b="0" i="0" u="none" strike="noStrike" kern="1200" cap="none" spc="0" normalizeH="0" baseline="0" noProof="0" dirty="0">
                <a:ln>
                  <a:noFill/>
                </a:ln>
                <a:solidFill>
                  <a:prstClr val="black"/>
                </a:solidFill>
                <a:effectLst/>
                <a:uLnTx/>
                <a:uFillTx/>
                <a:latin typeface="Calibri" panose="020F0502020204030204"/>
                <a:ea typeface="+mn-ea"/>
                <a:cs typeface="+mn-cs"/>
              </a:rPr>
              <a:t>how would the experience be impacted if the functionality failed, the content could not be reached, and or the experience caused a barrier to the user?</a:t>
            </a:r>
            <a:endParaRPr kumimoji="0" lang="en-US" altLang="en-US" sz="3200" b="0" i="0" u="none" strike="noStrike" kern="0" cap="none" spc="0" normalizeH="0" baseline="0" noProof="0" dirty="0">
              <a:ln>
                <a:noFill/>
              </a:ln>
              <a:solidFill>
                <a:srgbClr val="000000"/>
              </a:solidFill>
              <a:effectLst/>
              <a:uLnTx/>
              <a:uFillTx/>
              <a:latin typeface="Calibri" panose="020F0502020204030204"/>
              <a:ea typeface="ＭＳ Ｐゴシック" pitchFamily="32" charset="-128"/>
              <a:cs typeface="+mn-cs"/>
            </a:endParaRPr>
          </a:p>
          <a:p>
            <a:pPr marL="0" marR="0" lvl="2" indent="0" algn="l" defTabSz="914400" rtl="0" eaLnBrk="1" fontAlgn="base" latinLnBrk="0" hangingPunct="1">
              <a:lnSpc>
                <a:spcPct val="100000"/>
              </a:lnSpc>
              <a:spcBef>
                <a:spcPts val="1000"/>
              </a:spcBef>
              <a:spcAft>
                <a:spcPct val="0"/>
              </a:spcAft>
              <a:buClr>
                <a:srgbClr val="E65225"/>
              </a:buClr>
              <a:buSzPct val="100000"/>
              <a:buFontTx/>
              <a:buNone/>
              <a:tabLst/>
              <a:defRPr/>
            </a:pPr>
            <a:r>
              <a:rPr kumimoji="0" lang="en-US" altLang="en-US" sz="3200" b="1" i="0" u="none" strike="noStrike" kern="0" cap="none" spc="0" normalizeH="0" baseline="0" noProof="0" dirty="0">
                <a:ln>
                  <a:noFill/>
                </a:ln>
                <a:solidFill>
                  <a:srgbClr val="E65225"/>
                </a:solidFill>
                <a:effectLst/>
                <a:uLnTx/>
                <a:uFillTx/>
                <a:latin typeface="Calibri" panose="020F0502020204030204"/>
                <a:ea typeface="ＭＳ Ｐゴシック" pitchFamily="32" charset="-128"/>
                <a:cs typeface="+mn-cs"/>
              </a:rPr>
              <a:t>Prioritise. </a:t>
            </a:r>
            <a:r>
              <a:rPr kumimoji="0" lang="en-AU" sz="3200" b="0" i="0" u="none" strike="noStrike" kern="1200" cap="none" spc="0" normalizeH="0" baseline="0" noProof="0" dirty="0">
                <a:ln>
                  <a:noFill/>
                </a:ln>
                <a:solidFill>
                  <a:prstClr val="black"/>
                </a:solidFill>
                <a:effectLst/>
                <a:uLnTx/>
                <a:uFillTx/>
                <a:latin typeface="Calibri" panose="020F0502020204030204"/>
                <a:ea typeface="+mn-ea"/>
                <a:cs typeface="+mn-cs"/>
              </a:rPr>
              <a:t>All functionality should be accessible within the native app; however, it is important to define and include the critical functionality for each individual app to be prioritised in your testing. </a:t>
            </a:r>
            <a:endParaRPr kumimoji="0" lang="en-US" altLang="en-US" sz="3200" b="0" i="0" u="none" strike="noStrike" kern="0" cap="none" spc="0" normalizeH="0" baseline="0" noProof="0" dirty="0">
              <a:ln>
                <a:noFill/>
              </a:ln>
              <a:solidFill>
                <a:srgbClr val="000000"/>
              </a:solidFill>
              <a:effectLst/>
              <a:uLnTx/>
              <a:uFillTx/>
              <a:latin typeface="Calibri" panose="020F0502020204030204"/>
              <a:ea typeface="ＭＳ Ｐゴシック" pitchFamily="32" charset="-128"/>
              <a:cs typeface="+mn-cs"/>
            </a:endParaRPr>
          </a:p>
        </p:txBody>
      </p:sp>
    </p:spTree>
    <p:extLst>
      <p:ext uri="{BB962C8B-B14F-4D97-AF65-F5344CB8AC3E}">
        <p14:creationId xmlns:p14="http://schemas.microsoft.com/office/powerpoint/2010/main" val="33061377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1388-A7C0-411A-94A5-80DB3ABDED0A}"/>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Common elements to test</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454736"/>
            <a:ext cx="4876800" cy="515525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a:ea typeface="+mn-ea"/>
                <a:cs typeface="+mn-cs"/>
              </a:rPr>
              <a:t>Navigation</a:t>
            </a: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a:ea typeface="+mn-ea"/>
                <a:cs typeface="+mn-cs"/>
              </a:rPr>
              <a:t>Landing screen(s)</a:t>
            </a: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a:ea typeface="+mn-ea"/>
                <a:cs typeface="+mn-cs"/>
              </a:rPr>
              <a:t>Emergency sections</a:t>
            </a: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a:ea typeface="+mn-ea"/>
                <a:cs typeface="+mn-cs"/>
              </a:rPr>
              <a:t>Login flows</a:t>
            </a: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a:ea typeface="+mn-ea"/>
                <a:cs typeface="+mn-cs"/>
              </a:rPr>
              <a:t>Settings</a:t>
            </a: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a:ea typeface="+mn-ea"/>
                <a:cs typeface="+mn-cs"/>
              </a:rPr>
              <a:t>Account and profile</a:t>
            </a: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a:ea typeface="+mn-ea"/>
                <a:cs typeface="+mn-cs"/>
              </a:rPr>
              <a:t>Contact Us</a:t>
            </a: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endParaRPr kumimoji="0" lang="en-AU" sz="2800" b="0" i="0" u="none" strike="noStrike" kern="1200" cap="none" spc="0" normalizeH="0" baseline="0" noProof="0" dirty="0">
              <a:ln>
                <a:noFill/>
              </a:ln>
              <a:solidFill>
                <a:prstClr val="black"/>
              </a:solidFill>
              <a:effectLst/>
              <a:uLnTx/>
              <a:uFillTx/>
              <a:latin typeface="Proxima Nova"/>
              <a:ea typeface="+mn-ea"/>
              <a:cs typeface="+mn-cs"/>
            </a:endParaRPr>
          </a:p>
        </p:txBody>
      </p:sp>
      <p:sp>
        <p:nvSpPr>
          <p:cNvPr id="5" name="TextBox 4">
            <a:extLst>
              <a:ext uri="{FF2B5EF4-FFF2-40B4-BE49-F238E27FC236}">
                <a16:creationId xmlns:a16="http://schemas.microsoft.com/office/drawing/2014/main" id="{A3436527-1301-4DF4-A946-0F4164D27FBB}"/>
              </a:ext>
            </a:extLst>
          </p:cNvPr>
          <p:cNvSpPr txBox="1"/>
          <p:nvPr/>
        </p:nvSpPr>
        <p:spPr>
          <a:xfrm>
            <a:off x="6389317" y="1454553"/>
            <a:ext cx="4876800" cy="492442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a:ea typeface="+mn-ea"/>
                <a:cs typeface="+mn-cs"/>
              </a:rPr>
              <a:t>Real-time updates</a:t>
            </a: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a:ea typeface="+mn-ea"/>
                <a:cs typeface="+mn-cs"/>
              </a:rPr>
              <a:t>Privacy policy, Terms and Conditions</a:t>
            </a: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a:ea typeface="+mn-ea"/>
                <a:cs typeface="+mn-cs"/>
              </a:rPr>
              <a:t>Interactional functionality</a:t>
            </a: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a:ea typeface="+mn-ea"/>
                <a:cs typeface="+mn-cs"/>
              </a:rPr>
              <a:t>Help section</a:t>
            </a: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a:ea typeface="+mn-ea"/>
                <a:cs typeface="+mn-cs"/>
              </a:rPr>
              <a:t>Widgets (calendars, etc)</a:t>
            </a: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a:ea typeface="+mn-ea"/>
                <a:cs typeface="+mn-cs"/>
              </a:rPr>
              <a:t>Geo-locational maps</a:t>
            </a: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a:ea typeface="+mn-ea"/>
                <a:cs typeface="+mn-cs"/>
              </a:rPr>
              <a:t>High-traffic areas </a:t>
            </a:r>
          </a:p>
        </p:txBody>
      </p:sp>
    </p:spTree>
    <p:extLst>
      <p:ext uri="{BB962C8B-B14F-4D97-AF65-F5344CB8AC3E}">
        <p14:creationId xmlns:p14="http://schemas.microsoft.com/office/powerpoint/2010/main" val="26700962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71587DFC-FC0E-4269-AED6-2A25A3E0EE8D}"/>
              </a:ext>
            </a:extLst>
          </p:cNvPr>
          <p:cNvSpPr>
            <a:spLocks noGrp="1"/>
          </p:cNvSpPr>
          <p:nvPr>
            <p:ph type="title" idx="4294967295"/>
          </p:nvPr>
        </p:nvSpPr>
        <p:spPr/>
        <p:txBody>
          <a:bodyPr/>
          <a:lstStyle/>
          <a:p>
            <a:r>
              <a:rPr lang="en-AU" dirty="0"/>
              <a:t>Find these guidelines</a:t>
            </a:r>
          </a:p>
        </p:txBody>
      </p:sp>
      <p:sp>
        <p:nvSpPr>
          <p:cNvPr id="2" name="Text Placeholder 1">
            <a:extLst>
              <a:ext uri="{FF2B5EF4-FFF2-40B4-BE49-F238E27FC236}">
                <a16:creationId xmlns:a16="http://schemas.microsoft.com/office/drawing/2014/main" id="{B889DE86-27CD-4C18-B93E-19CD7935D62C}"/>
              </a:ext>
            </a:extLst>
          </p:cNvPr>
          <p:cNvSpPr>
            <a:spLocks noGrp="1"/>
          </p:cNvSpPr>
          <p:nvPr>
            <p:ph type="body" sz="quarter" idx="10"/>
          </p:nvPr>
        </p:nvSpPr>
        <p:spPr>
          <a:xfrm>
            <a:off x="819150" y="3260724"/>
            <a:ext cx="4347210" cy="2900045"/>
          </a:xfrm>
        </p:spPr>
        <p:txBody>
          <a:bodyPr>
            <a:normAutofit fontScale="92500"/>
          </a:bodyPr>
          <a:lstStyle/>
          <a:p>
            <a:r>
              <a:rPr lang="en-AU" dirty="0"/>
              <a:t>Find these methodologies on the </a:t>
            </a:r>
            <a:r>
              <a:rPr lang="en-AU" b="1" dirty="0"/>
              <a:t>AccessibilityOz</a:t>
            </a:r>
            <a:r>
              <a:rPr lang="en-AU" dirty="0"/>
              <a:t> web site under the  </a:t>
            </a:r>
            <a:r>
              <a:rPr lang="en-AU" b="1" dirty="0"/>
              <a:t>Resources</a:t>
            </a:r>
            <a:r>
              <a:rPr lang="en-AU" dirty="0"/>
              <a:t> menu item</a:t>
            </a:r>
          </a:p>
        </p:txBody>
      </p:sp>
    </p:spTree>
    <p:extLst>
      <p:ext uri="{BB962C8B-B14F-4D97-AF65-F5344CB8AC3E}">
        <p14:creationId xmlns:p14="http://schemas.microsoft.com/office/powerpoint/2010/main" val="42732065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6829B-A312-4A41-A619-EDF3CA749A3A}"/>
              </a:ext>
            </a:extLst>
          </p:cNvPr>
          <p:cNvSpPr>
            <a:spLocks noGrp="1"/>
          </p:cNvSpPr>
          <p:nvPr>
            <p:ph type="title" idx="4294967295"/>
          </p:nvPr>
        </p:nvSpPr>
        <p:spPr>
          <a:xfrm>
            <a:off x="544552" y="2874745"/>
            <a:ext cx="5257800" cy="1718276"/>
          </a:xfrm>
        </p:spPr>
        <p:txBody>
          <a:bodyPr/>
          <a:lstStyle/>
          <a:p>
            <a:pPr rtl="0" eaLnBrk="1" latinLnBrk="0" hangingPunct="1"/>
            <a:r>
              <a:rPr lang="en-US" sz="3900" b="1" kern="1200" dirty="0">
                <a:solidFill>
                  <a:srgbClr val="FFFFFF"/>
                </a:solidFill>
                <a:effectLst/>
                <a:latin typeface="Proxima Nova" panose="02000506030000020004"/>
                <a:ea typeface="MS Mincho" panose="02020609040205080304" pitchFamily="49" charset="-128"/>
                <a:cs typeface="Arial" panose="020B0604020202020204" pitchFamily="34" charset="0"/>
              </a:rPr>
              <a:t>3. Test critical issues</a:t>
            </a:r>
            <a:endParaRPr lang="en-US" dirty="0"/>
          </a:p>
        </p:txBody>
      </p:sp>
    </p:spTree>
    <p:extLst>
      <p:ext uri="{BB962C8B-B14F-4D97-AF65-F5344CB8AC3E}">
        <p14:creationId xmlns:p14="http://schemas.microsoft.com/office/powerpoint/2010/main" val="38554318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6FF42-9738-467C-8D8C-3AF062F1629D}"/>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New features means new traps</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22929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1" i="0" u="none" strike="noStrike" kern="1200" cap="none" spc="0" normalizeH="0" baseline="0" noProof="0" dirty="0">
                <a:ln>
                  <a:noFill/>
                </a:ln>
                <a:solidFill>
                  <a:srgbClr val="E65225"/>
                </a:solidFill>
                <a:effectLst/>
                <a:uLnTx/>
                <a:uFillTx/>
                <a:latin typeface="Proxima Nova"/>
                <a:ea typeface="+mn-ea"/>
                <a:cs typeface="+mn-cs"/>
              </a:rPr>
              <a:t>Trap: </a:t>
            </a:r>
            <a:r>
              <a:rPr kumimoji="0" lang="en-US" sz="3200" b="0" i="0" u="none" strike="noStrike" kern="1200" cap="none" spc="0" normalizeH="0" baseline="0" noProof="0" dirty="0">
                <a:ln>
                  <a:noFill/>
                </a:ln>
                <a:solidFill>
                  <a:prstClr val="black"/>
                </a:solidFill>
                <a:effectLst/>
                <a:uLnTx/>
                <a:uFillTx/>
                <a:latin typeface="Proxima Nova"/>
                <a:ea typeface="+mn-ea"/>
                <a:cs typeface="+mn-cs"/>
              </a:rPr>
              <a:t>Where a user is trapped within a component and cannot escape without closing the browser or app.</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There are many more traps in mobile sites and native apps than on desktop.</a:t>
            </a:r>
          </a:p>
        </p:txBody>
      </p:sp>
    </p:spTree>
    <p:extLst>
      <p:ext uri="{BB962C8B-B14F-4D97-AF65-F5344CB8AC3E}">
        <p14:creationId xmlns:p14="http://schemas.microsoft.com/office/powerpoint/2010/main" val="13036696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6B338-CCAC-44CE-B1D0-ABB72ED5FC04}"/>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Traps identified</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34778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AU" sz="3200" b="0" i="0" u="none" strike="noStrike" kern="1200" cap="none" spc="0" normalizeH="0" baseline="0" noProof="0" dirty="0">
                <a:ln>
                  <a:noFill/>
                </a:ln>
                <a:solidFill>
                  <a:prstClr val="black"/>
                </a:solidFill>
                <a:effectLst/>
                <a:uLnTx/>
                <a:uFillTx/>
                <a:latin typeface="Proxima Nova"/>
                <a:ea typeface="+mn-ea"/>
                <a:cs typeface="+mn-cs"/>
              </a:rPr>
              <a:t>Exit trap</a:t>
            </a: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AU" sz="3200" b="0" i="0" u="none" strike="noStrike" kern="1200" cap="none" spc="0" normalizeH="0" baseline="0" noProof="0" dirty="0">
                <a:ln>
                  <a:noFill/>
                </a:ln>
                <a:solidFill>
                  <a:prstClr val="black"/>
                </a:solidFill>
                <a:effectLst/>
                <a:uLnTx/>
                <a:uFillTx/>
                <a:latin typeface="Proxima Nova"/>
                <a:ea typeface="+mn-ea"/>
                <a:cs typeface="+mn-cs"/>
              </a:rPr>
              <a:t>Swipe / Scroll trap</a:t>
            </a: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AU" sz="3200" b="0" i="0" u="none" strike="noStrike" kern="1200" cap="none" spc="0" normalizeH="0" baseline="0" noProof="0" dirty="0">
                <a:ln>
                  <a:noFill/>
                </a:ln>
                <a:solidFill>
                  <a:prstClr val="black"/>
                </a:solidFill>
                <a:effectLst/>
                <a:uLnTx/>
                <a:uFillTx/>
                <a:latin typeface="Proxima Nova"/>
                <a:ea typeface="+mn-ea"/>
                <a:cs typeface="+mn-cs"/>
              </a:rPr>
              <a:t>Text-to-speech trap</a:t>
            </a: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AU" sz="3200" b="0" i="0" u="none" strike="noStrike" kern="1200" cap="none" spc="0" normalizeH="0" baseline="0" noProof="0" dirty="0">
                <a:ln>
                  <a:noFill/>
                </a:ln>
                <a:solidFill>
                  <a:prstClr val="black"/>
                </a:solidFill>
                <a:effectLst/>
                <a:uLnTx/>
                <a:uFillTx/>
                <a:latin typeface="Proxima Nova"/>
                <a:ea typeface="+mn-ea"/>
                <a:cs typeface="+mn-cs"/>
              </a:rPr>
              <a:t>Headset trap</a:t>
            </a: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AU" sz="3200" b="0" i="0" u="none" strike="noStrike" kern="1200" cap="none" spc="0" normalizeH="0" baseline="0" noProof="0" dirty="0">
                <a:ln>
                  <a:noFill/>
                </a:ln>
                <a:solidFill>
                  <a:prstClr val="black"/>
                </a:solidFill>
                <a:effectLst/>
                <a:uLnTx/>
                <a:uFillTx/>
                <a:latin typeface="Proxima Nova"/>
                <a:ea typeface="+mn-ea"/>
                <a:cs typeface="+mn-cs"/>
              </a:rPr>
              <a:t>Layer trap</a:t>
            </a:r>
          </a:p>
        </p:txBody>
      </p:sp>
    </p:spTree>
    <p:extLst>
      <p:ext uri="{BB962C8B-B14F-4D97-AF65-F5344CB8AC3E}">
        <p14:creationId xmlns:p14="http://schemas.microsoft.com/office/powerpoint/2010/main" val="31311137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F0021-73C8-4ED4-A523-D0EABA980681}"/>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Exit trap</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35086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Ensure there is always an accessible actionable item (e.g. a close button that meets color contrast requirements and has an accessible name) that closes any feature that overlays the current page (such as a full-page ad).</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Applies to: All users</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Methodology: Mobile Site and Native App</a:t>
            </a:r>
          </a:p>
        </p:txBody>
      </p:sp>
    </p:spTree>
    <p:extLst>
      <p:ext uri="{BB962C8B-B14F-4D97-AF65-F5344CB8AC3E}">
        <p14:creationId xmlns:p14="http://schemas.microsoft.com/office/powerpoint/2010/main" val="39409976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09BCB-B54E-4243-A550-9D4DDC8E03E0}"/>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Exit trap</a:t>
            </a:r>
          </a:p>
        </p:txBody>
      </p:sp>
      <p:sp>
        <p:nvSpPr>
          <p:cNvPr id="5" name="Rectangle 4">
            <a:extLst>
              <a:ext uri="{FF2B5EF4-FFF2-40B4-BE49-F238E27FC236}">
                <a16:creationId xmlns:a16="http://schemas.microsoft.com/office/drawing/2014/main" id="{2AD89AC0-4AF2-4E5D-9052-33FE148C7B31}"/>
              </a:ext>
            </a:extLst>
          </p:cNvPr>
          <p:cNvSpPr/>
          <p:nvPr/>
        </p:nvSpPr>
        <p:spPr>
          <a:xfrm>
            <a:off x="982747" y="2450271"/>
            <a:ext cx="511325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AU"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No way to close the feature (usually an ad)</a:t>
            </a:r>
          </a:p>
        </p:txBody>
      </p:sp>
      <p:pic>
        <p:nvPicPr>
          <p:cNvPr id="6" name="Picture Placeholder 5" descr="Ad overlapping almost entirety of the page and can't be closed">
            <a:extLst>
              <a:ext uri="{FF2B5EF4-FFF2-40B4-BE49-F238E27FC236}">
                <a16:creationId xmlns:a16="http://schemas.microsoft.com/office/drawing/2014/main" id="{6F34BC81-76B8-4C27-8D4E-B4F95CFF2EC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6792348" y="2105336"/>
            <a:ext cx="2163202" cy="3767930"/>
          </a:xfrm>
          <a:prstGeom prst="rect">
            <a:avLst/>
          </a:prstGeom>
        </p:spPr>
      </p:pic>
    </p:spTree>
    <p:extLst>
      <p:ext uri="{BB962C8B-B14F-4D97-AF65-F5344CB8AC3E}">
        <p14:creationId xmlns:p14="http://schemas.microsoft.com/office/powerpoint/2010/main" val="2472366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29EBF-9B1D-42AA-A917-B1FEE88EED39}"/>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Exit trap</a:t>
            </a:r>
          </a:p>
        </p:txBody>
      </p:sp>
      <p:sp>
        <p:nvSpPr>
          <p:cNvPr id="5" name="Rectangle 4">
            <a:extLst>
              <a:ext uri="{FF2B5EF4-FFF2-40B4-BE49-F238E27FC236}">
                <a16:creationId xmlns:a16="http://schemas.microsoft.com/office/drawing/2014/main" id="{2AD89AC0-4AF2-4E5D-9052-33FE148C7B31}"/>
              </a:ext>
            </a:extLst>
          </p:cNvPr>
          <p:cNvSpPr/>
          <p:nvPr/>
        </p:nvSpPr>
        <p:spPr>
          <a:xfrm>
            <a:off x="982747" y="2547022"/>
            <a:ext cx="5113253" cy="1865126"/>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Close button does not meet color contrast or touch target size requirements</a:t>
            </a:r>
          </a:p>
        </p:txBody>
      </p:sp>
      <p:pic>
        <p:nvPicPr>
          <p:cNvPr id="6" name="Picture Placeholder 5" descr="Fall Sale Ad overlaps content. Small close button which is grey on white">
            <a:extLst>
              <a:ext uri="{FF2B5EF4-FFF2-40B4-BE49-F238E27FC236}">
                <a16:creationId xmlns:a16="http://schemas.microsoft.com/office/drawing/2014/main" id="{5941E296-CA8C-4FBC-A5D1-15267818A24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6796263" y="2106592"/>
            <a:ext cx="2150069" cy="3745055"/>
          </a:xfrm>
          <a:prstGeom prst="rect">
            <a:avLst/>
          </a:prstGeom>
        </p:spPr>
      </p:pic>
      <p:sp>
        <p:nvSpPr>
          <p:cNvPr id="7" name="Oval 6">
            <a:extLst>
              <a:ext uri="{FF2B5EF4-FFF2-40B4-BE49-F238E27FC236}">
                <a16:creationId xmlns:a16="http://schemas.microsoft.com/office/drawing/2014/main" id="{75D0F291-AD35-4603-B286-F8E1378F854C}"/>
              </a:ext>
              <a:ext uri="{C183D7F6-B498-43B3-948B-1728B52AA6E4}">
                <adec:decorative xmlns:adec="http://schemas.microsoft.com/office/drawing/2017/decorative" val="1"/>
              </a:ext>
            </a:extLst>
          </p:cNvPr>
          <p:cNvSpPr/>
          <p:nvPr/>
        </p:nvSpPr>
        <p:spPr>
          <a:xfrm>
            <a:off x="8179495" y="3404467"/>
            <a:ext cx="538619" cy="278185"/>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41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A909F-8E52-4367-91DB-344B132ED655}"/>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Swipe / Scroll trap</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37394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Ensure you do not override standard mobile touch functions (swiping, scrolling, etc.) on the majority of the page.</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Applies to: Touch users</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Methodology: Mobile Site and Native App</a:t>
            </a:r>
          </a:p>
          <a:p>
            <a:pPr marL="0" marR="0" lvl="0" indent="0" algn="l" defTabSz="914400" rtl="0" eaLnBrk="1" fontAlgn="auto" latinLnBrk="0" hangingPunct="1">
              <a:lnSpc>
                <a:spcPct val="100000"/>
              </a:lnSpc>
              <a:spcBef>
                <a:spcPts val="600"/>
              </a:spcBef>
              <a:spcAft>
                <a:spcPts val="120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Proxima Nova"/>
              <a:ea typeface="+mn-ea"/>
              <a:cs typeface="+mn-cs"/>
            </a:endParaRPr>
          </a:p>
        </p:txBody>
      </p:sp>
    </p:spTree>
    <p:extLst>
      <p:ext uri="{BB962C8B-B14F-4D97-AF65-F5344CB8AC3E}">
        <p14:creationId xmlns:p14="http://schemas.microsoft.com/office/powerpoint/2010/main" val="2678842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1003AA0-A430-9E44-91EC-7E644FB26177}"/>
              </a:ext>
            </a:extLst>
          </p:cNvPr>
          <p:cNvSpPr>
            <a:spLocks noGrp="1"/>
          </p:cNvSpPr>
          <p:nvPr>
            <p:ph type="ctrTitle" hasCustomPrompt="1"/>
          </p:nvPr>
        </p:nvSpPr>
        <p:spPr>
          <a:xfrm>
            <a:off x="4361468" y="5647968"/>
            <a:ext cx="3469064" cy="586359"/>
          </a:xfrm>
          <a:prstGeom prst="rect">
            <a:avLst/>
          </a:prstGeom>
        </p:spPr>
        <p:txBody>
          <a:bodyPr/>
          <a:lstStyle>
            <a:lvl1pPr algn="ctr">
              <a:defRPr sz="2800" b="1" i="0">
                <a:solidFill>
                  <a:schemeClr val="bg1"/>
                </a:solidFill>
                <a:latin typeface="Proxima Nova" panose="02000506030000020004" pitchFamily="2" charset="77"/>
              </a:defRPr>
            </a:lvl1pPr>
          </a:lstStyle>
          <a:p>
            <a:r>
              <a:rPr lang="en-AU" dirty="0"/>
              <a:t>Meet our team</a:t>
            </a:r>
          </a:p>
        </p:txBody>
      </p:sp>
    </p:spTree>
    <p:extLst>
      <p:ext uri="{BB962C8B-B14F-4D97-AF65-F5344CB8AC3E}">
        <p14:creationId xmlns:p14="http://schemas.microsoft.com/office/powerpoint/2010/main" val="28277842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4B58C-1CA5-4D14-A510-94B7D266B73B}"/>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Swipe / Scroll trap</a:t>
            </a:r>
          </a:p>
        </p:txBody>
      </p:sp>
      <p:sp>
        <p:nvSpPr>
          <p:cNvPr id="5" name="Rectangle 4">
            <a:extLst>
              <a:ext uri="{FF2B5EF4-FFF2-40B4-BE49-F238E27FC236}">
                <a16:creationId xmlns:a16="http://schemas.microsoft.com/office/drawing/2014/main" id="{2AD89AC0-4AF2-4E5D-9052-33FE148C7B31}"/>
              </a:ext>
            </a:extLst>
          </p:cNvPr>
          <p:cNvSpPr/>
          <p:nvPr/>
        </p:nvSpPr>
        <p:spPr>
          <a:xfrm>
            <a:off x="982747" y="2893469"/>
            <a:ext cx="5113253" cy="535531"/>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The zoom of doom</a:t>
            </a:r>
          </a:p>
        </p:txBody>
      </p:sp>
      <p:pic>
        <p:nvPicPr>
          <p:cNvPr id="6" name="Picture Placeholder 5" descr="You can only scroll the page if you hit a very small white area surrounding the map">
            <a:extLst>
              <a:ext uri="{FF2B5EF4-FFF2-40B4-BE49-F238E27FC236}">
                <a16:creationId xmlns:a16="http://schemas.microsoft.com/office/drawing/2014/main" id="{1DB9693F-4F2B-40DD-A284-FA2FAFDAA695}"/>
              </a:ext>
            </a:extLst>
          </p:cNvPr>
          <p:cNvPicPr>
            <a:picLocks noChangeAspect="1"/>
          </p:cNvPicPr>
          <p:nvPr/>
        </p:nvPicPr>
        <p:blipFill>
          <a:blip r:embed="rId2"/>
          <a:srcRect l="53" r="53"/>
          <a:stretch>
            <a:fillRect/>
          </a:stretch>
        </p:blipFill>
        <p:spPr>
          <a:xfrm>
            <a:off x="6796266" y="2106592"/>
            <a:ext cx="2163360" cy="3768205"/>
          </a:xfrm>
          <a:prstGeom prst="rect">
            <a:avLst/>
          </a:prstGeom>
        </p:spPr>
      </p:pic>
      <p:sp>
        <p:nvSpPr>
          <p:cNvPr id="9" name="Oval 8">
            <a:extLst>
              <a:ext uri="{FF2B5EF4-FFF2-40B4-BE49-F238E27FC236}">
                <a16:creationId xmlns:a16="http://schemas.microsoft.com/office/drawing/2014/main" id="{8810B175-C029-4AA0-8E1D-AE329E1383A4}"/>
              </a:ext>
              <a:ext uri="{C183D7F6-B498-43B3-948B-1728B52AA6E4}">
                <adec:decorative xmlns:adec="http://schemas.microsoft.com/office/drawing/2017/decorative" val="1"/>
              </a:ext>
            </a:extLst>
          </p:cNvPr>
          <p:cNvSpPr/>
          <p:nvPr/>
        </p:nvSpPr>
        <p:spPr>
          <a:xfrm>
            <a:off x="6663571" y="2249025"/>
            <a:ext cx="2377080" cy="284481"/>
          </a:xfrm>
          <a:prstGeom prst="ellipse">
            <a:avLst/>
          </a:prstGeom>
          <a:noFill/>
          <a:ln w="28575">
            <a:solidFill>
              <a:srgbClr val="FF3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19F7AB89-FA2C-4F1A-9151-2E85BCA2DF85}"/>
              </a:ext>
              <a:ext uri="{C183D7F6-B498-43B3-948B-1728B52AA6E4}">
                <adec:decorative xmlns:adec="http://schemas.microsoft.com/office/drawing/2017/decorative" val="1"/>
              </a:ext>
            </a:extLst>
          </p:cNvPr>
          <p:cNvSpPr/>
          <p:nvPr/>
        </p:nvSpPr>
        <p:spPr>
          <a:xfrm>
            <a:off x="8814944" y="2259344"/>
            <a:ext cx="277378" cy="3757886"/>
          </a:xfrm>
          <a:prstGeom prst="ellipse">
            <a:avLst/>
          </a:prstGeom>
          <a:noFill/>
          <a:ln w="28575">
            <a:solidFill>
              <a:srgbClr val="FF3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72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F44E-A235-4A1D-901C-590E45D1C7B2}"/>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Text-to-speech trap</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42319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If the app has an ability to provide content via text-to-speech, the screen reader user must be able to pause or stop the app speaking in a simple manner, e.g. by performing a swipe on a screen. </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Applies to: Screen reader users</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Methodology: Native App</a:t>
            </a:r>
          </a:p>
          <a:p>
            <a:pPr marL="0" marR="0" lvl="0" indent="0" algn="l" defTabSz="914400" rtl="0" eaLnBrk="1" fontAlgn="auto" latinLnBrk="0" hangingPunct="1">
              <a:lnSpc>
                <a:spcPct val="100000"/>
              </a:lnSpc>
              <a:spcBef>
                <a:spcPts val="600"/>
              </a:spcBef>
              <a:spcAft>
                <a:spcPts val="120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Proxima Nova"/>
              <a:ea typeface="+mn-ea"/>
              <a:cs typeface="+mn-cs"/>
            </a:endParaRPr>
          </a:p>
        </p:txBody>
      </p:sp>
    </p:spTree>
    <p:extLst>
      <p:ext uri="{BB962C8B-B14F-4D97-AF65-F5344CB8AC3E}">
        <p14:creationId xmlns:p14="http://schemas.microsoft.com/office/powerpoint/2010/main" val="22526925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19EB3-C395-4030-BCEA-FF71408F90FE}"/>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Text-to-speech trap</a:t>
            </a:r>
          </a:p>
        </p:txBody>
      </p:sp>
      <p:sp>
        <p:nvSpPr>
          <p:cNvPr id="5" name="Rectangle 4">
            <a:extLst>
              <a:ext uri="{FF2B5EF4-FFF2-40B4-BE49-F238E27FC236}">
                <a16:creationId xmlns:a16="http://schemas.microsoft.com/office/drawing/2014/main" id="{2AD89AC0-4AF2-4E5D-9052-33FE148C7B31}"/>
              </a:ext>
            </a:extLst>
          </p:cNvPr>
          <p:cNvSpPr/>
          <p:nvPr/>
        </p:nvSpPr>
        <p:spPr>
          <a:xfrm>
            <a:off x="1031168" y="2389036"/>
            <a:ext cx="5113253" cy="1421928"/>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Once activated, screen reader users cannot stop the TTS</a:t>
            </a:r>
          </a:p>
        </p:txBody>
      </p:sp>
      <p:pic>
        <p:nvPicPr>
          <p:cNvPr id="6" name="Picture Placeholder 5" descr="Play button on an article reading app">
            <a:extLst>
              <a:ext uri="{FF2B5EF4-FFF2-40B4-BE49-F238E27FC236}">
                <a16:creationId xmlns:a16="http://schemas.microsoft.com/office/drawing/2014/main" id="{B6725F7D-471E-4526-A2AF-F4E330C13C3C}"/>
              </a:ext>
            </a:extLst>
          </p:cNvPr>
          <p:cNvPicPr>
            <a:picLocks noChangeAspect="1"/>
          </p:cNvPicPr>
          <p:nvPr/>
        </p:nvPicPr>
        <p:blipFill>
          <a:blip r:embed="rId2" cstate="print">
            <a:extLst>
              <a:ext uri="{28A0092B-C50C-407E-A947-70E740481C1C}">
                <a14:useLocalDpi xmlns:a14="http://schemas.microsoft.com/office/drawing/2010/main" val="0"/>
              </a:ext>
            </a:extLst>
          </a:blip>
          <a:srcRect t="1015" b="1015"/>
          <a:stretch>
            <a:fillRect/>
          </a:stretch>
        </p:blipFill>
        <p:spPr>
          <a:xfrm>
            <a:off x="6807838" y="2060294"/>
            <a:ext cx="2153022" cy="3750197"/>
          </a:xfrm>
          <a:prstGeom prst="rect">
            <a:avLst/>
          </a:prstGeom>
        </p:spPr>
      </p:pic>
    </p:spTree>
    <p:extLst>
      <p:ext uri="{BB962C8B-B14F-4D97-AF65-F5344CB8AC3E}">
        <p14:creationId xmlns:p14="http://schemas.microsoft.com/office/powerpoint/2010/main" val="13683896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7959-7DED-4228-B188-EDA85D7850B7}"/>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Headset trap</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37394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Headset users must always be able to pause media (audio or video) content by using the Pause/Play control on the headset.</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Applies to: Screen reader users, Headset users</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Methodology: Mobile Site and Native App</a:t>
            </a:r>
          </a:p>
          <a:p>
            <a:pPr marL="0" marR="0" lvl="0" indent="0" algn="l" defTabSz="914400" rtl="0" eaLnBrk="1" fontAlgn="auto" latinLnBrk="0" hangingPunct="1">
              <a:lnSpc>
                <a:spcPct val="100000"/>
              </a:lnSpc>
              <a:spcBef>
                <a:spcPts val="600"/>
              </a:spcBef>
              <a:spcAft>
                <a:spcPts val="120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Proxima Nova"/>
              <a:ea typeface="+mn-ea"/>
              <a:cs typeface="+mn-cs"/>
            </a:endParaRPr>
          </a:p>
        </p:txBody>
      </p:sp>
    </p:spTree>
    <p:extLst>
      <p:ext uri="{BB962C8B-B14F-4D97-AF65-F5344CB8AC3E}">
        <p14:creationId xmlns:p14="http://schemas.microsoft.com/office/powerpoint/2010/main" val="41780097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0DB87-B6A7-46E0-B797-92BA0DB43CC4}"/>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Headset trap</a:t>
            </a:r>
          </a:p>
        </p:txBody>
      </p:sp>
      <p:sp>
        <p:nvSpPr>
          <p:cNvPr id="5" name="Rectangle 4">
            <a:extLst>
              <a:ext uri="{FF2B5EF4-FFF2-40B4-BE49-F238E27FC236}">
                <a16:creationId xmlns:a16="http://schemas.microsoft.com/office/drawing/2014/main" id="{2AD89AC0-4AF2-4E5D-9052-33FE148C7B31}"/>
              </a:ext>
            </a:extLst>
          </p:cNvPr>
          <p:cNvSpPr/>
          <p:nvPr/>
        </p:nvSpPr>
        <p:spPr>
          <a:xfrm>
            <a:off x="982747" y="2382113"/>
            <a:ext cx="5113253" cy="1865126"/>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Cannot pause the audio using headset hardware (pause on the headset pauses the screen reader)</a:t>
            </a:r>
          </a:p>
        </p:txBody>
      </p:sp>
      <p:pic>
        <p:nvPicPr>
          <p:cNvPr id="7" name="Picture Placeholder 5" descr="Video appears at the bottom of the screen with an icon to pause the video.">
            <a:extLst>
              <a:ext uri="{FF2B5EF4-FFF2-40B4-BE49-F238E27FC236}">
                <a16:creationId xmlns:a16="http://schemas.microsoft.com/office/drawing/2014/main" id="{2139BA8A-9623-49F1-A1A4-303A75CA441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6807476" y="2077809"/>
            <a:ext cx="2162904" cy="3767411"/>
          </a:xfrm>
          <a:prstGeom prst="rect">
            <a:avLst/>
          </a:prstGeom>
        </p:spPr>
      </p:pic>
      <p:sp>
        <p:nvSpPr>
          <p:cNvPr id="6" name="Oval 5">
            <a:extLst>
              <a:ext uri="{FF2B5EF4-FFF2-40B4-BE49-F238E27FC236}">
                <a16:creationId xmlns:a16="http://schemas.microsoft.com/office/drawing/2014/main" id="{3C724430-757C-4508-BB65-788048AEC8D1}"/>
              </a:ext>
              <a:ext uri="{C183D7F6-B498-43B3-948B-1728B52AA6E4}">
                <adec:decorative xmlns:adec="http://schemas.microsoft.com/office/drawing/2017/decorative" val="1"/>
              </a:ext>
            </a:extLst>
          </p:cNvPr>
          <p:cNvSpPr/>
          <p:nvPr/>
        </p:nvSpPr>
        <p:spPr>
          <a:xfrm>
            <a:off x="8542751" y="4957695"/>
            <a:ext cx="676406" cy="566284"/>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22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6B338-CCAC-44CE-B1D0-ABB72ED5FC04}"/>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Layer trap</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3247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The user should not be trapped on a non-visible layer.</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Applies to: All users (but mostly encountered by screen reader users and sometimes keyboard users)</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Methodology: Mobile Site and Native App</a:t>
            </a:r>
          </a:p>
          <a:p>
            <a:pPr marL="0" marR="0" lvl="0" indent="0" algn="l" defTabSz="914400" rtl="0" eaLnBrk="1" fontAlgn="auto" latinLnBrk="0" hangingPunct="1">
              <a:lnSpc>
                <a:spcPct val="100000"/>
              </a:lnSpc>
              <a:spcBef>
                <a:spcPts val="600"/>
              </a:spcBef>
              <a:spcAft>
                <a:spcPts val="120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Proxima Nova"/>
              <a:ea typeface="+mn-ea"/>
              <a:cs typeface="+mn-cs"/>
            </a:endParaRPr>
          </a:p>
        </p:txBody>
      </p:sp>
    </p:spTree>
    <p:extLst>
      <p:ext uri="{BB962C8B-B14F-4D97-AF65-F5344CB8AC3E}">
        <p14:creationId xmlns:p14="http://schemas.microsoft.com/office/powerpoint/2010/main" val="41743966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AA4A0-D1D7-477B-B087-58E6E0ADF63D}"/>
              </a:ext>
            </a:extLst>
          </p:cNvPr>
          <p:cNvSpPr>
            <a:spLocks noGrp="1"/>
          </p:cNvSpPr>
          <p:nvPr>
            <p:ph type="title" idx="4294967295"/>
          </p:nvPr>
        </p:nvSpPr>
        <p:spPr>
          <a:xfrm>
            <a:off x="838200" y="410845"/>
            <a:ext cx="10515600" cy="1325563"/>
          </a:xfrm>
        </p:spPr>
        <p:txBody>
          <a:bodyPr/>
          <a:lstStyle/>
          <a:p>
            <a:pPr algn="ctr" defTabSz="914377">
              <a:defRPr/>
            </a:pPr>
            <a:r>
              <a:rPr lang="en-US" b="1" dirty="0">
                <a:solidFill>
                  <a:srgbClr val="E65225"/>
                </a:solidFill>
                <a:latin typeface="Calibri" panose="020F0502020204030204" pitchFamily="34" charset="0"/>
                <a:cs typeface="Calibri" panose="020F0502020204030204" pitchFamily="34" charset="0"/>
              </a:rPr>
              <a:t>Layer trap</a:t>
            </a:r>
          </a:p>
        </p:txBody>
      </p:sp>
      <p:sp>
        <p:nvSpPr>
          <p:cNvPr id="5" name="Rectangle 4">
            <a:extLst>
              <a:ext uri="{FF2B5EF4-FFF2-40B4-BE49-F238E27FC236}">
                <a16:creationId xmlns:a16="http://schemas.microsoft.com/office/drawing/2014/main" id="{AFAC2733-4946-49BF-9F88-C54C55DB0C72}"/>
              </a:ext>
            </a:extLst>
          </p:cNvPr>
          <p:cNvSpPr/>
          <p:nvPr/>
        </p:nvSpPr>
        <p:spPr>
          <a:xfrm>
            <a:off x="982747" y="2382113"/>
            <a:ext cx="4133263" cy="1865126"/>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Screen reader user cannot access the menu. Focus stays on the parent layer.</a:t>
            </a:r>
          </a:p>
        </p:txBody>
      </p:sp>
      <p:pic>
        <p:nvPicPr>
          <p:cNvPr id="6" name="Picture 3" descr="Dispatch.com web site">
            <a:extLst>
              <a:ext uri="{FF2B5EF4-FFF2-40B4-BE49-F238E27FC236}">
                <a16:creationId xmlns:a16="http://schemas.microsoft.com/office/drawing/2014/main" id="{5771078B-8C34-42DB-94F0-34735F9D6C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3778" y="2128068"/>
            <a:ext cx="2153880" cy="382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Dispatch.com web site with menu expanded">
            <a:extLst>
              <a:ext uri="{FF2B5EF4-FFF2-40B4-BE49-F238E27FC236}">
                <a16:creationId xmlns:a16="http://schemas.microsoft.com/office/drawing/2014/main" id="{3D7C62F7-92CF-47ED-974B-C7D35EBE48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0973" y="2071868"/>
            <a:ext cx="2185543" cy="387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31527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77055-F6E0-4444-A42D-09ABE560400D}"/>
              </a:ext>
            </a:extLst>
          </p:cNvPr>
          <p:cNvSpPr>
            <a:spLocks noGrp="1"/>
          </p:cNvSpPr>
          <p:nvPr>
            <p:ph type="title" idx="4294967295"/>
          </p:nvPr>
        </p:nvSpPr>
        <p:spPr>
          <a:xfrm>
            <a:off x="544552" y="3138805"/>
            <a:ext cx="6736080" cy="1325563"/>
          </a:xfrm>
        </p:spPr>
        <p:txBody>
          <a:bodyPr/>
          <a:lstStyle/>
          <a:p>
            <a:pPr rtl="0" eaLnBrk="1" latinLnBrk="0" hangingPunct="1">
              <a:lnSpc>
                <a:spcPct val="100000"/>
              </a:lnSpc>
            </a:pPr>
            <a:r>
              <a:rPr lang="en-US" sz="3900" b="1" kern="1200" dirty="0">
                <a:solidFill>
                  <a:srgbClr val="FFFFFF"/>
                </a:solidFill>
                <a:effectLst/>
                <a:latin typeface="Proxima Nova" panose="02000506030000020004"/>
                <a:ea typeface="MS Mincho" panose="02020609040205080304" pitchFamily="49" charset="-128"/>
                <a:cs typeface="Arial" panose="020B0604020202020204" pitchFamily="34" charset="0"/>
              </a:rPr>
              <a:t>4. Test mobile-specific issues</a:t>
            </a:r>
            <a:endParaRPr lang="en-US" dirty="0"/>
          </a:p>
        </p:txBody>
      </p:sp>
    </p:spTree>
    <p:extLst>
      <p:ext uri="{BB962C8B-B14F-4D97-AF65-F5344CB8AC3E}">
        <p14:creationId xmlns:p14="http://schemas.microsoft.com/office/powerpoint/2010/main" val="12317450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02747-1969-4D87-8D9A-94F908B89680}"/>
              </a:ext>
            </a:extLst>
          </p:cNvPr>
          <p:cNvSpPr>
            <a:spLocks noGrp="1"/>
          </p:cNvSpPr>
          <p:nvPr>
            <p:ph type="title" idx="4294967295"/>
          </p:nvPr>
        </p:nvSpPr>
        <p:spPr>
          <a:xfrm>
            <a:off x="752385" y="2827178"/>
            <a:ext cx="10515600" cy="1325563"/>
          </a:xfrm>
        </p:spPr>
        <p:txBody>
          <a:bodyPr/>
          <a:lstStyle/>
          <a:p>
            <a:pPr rtl="0" eaLnBrk="1" latinLnBrk="0" hangingPunct="1"/>
            <a:r>
              <a:rPr lang="en-US" sz="4000" b="1" kern="1200" dirty="0">
                <a:solidFill>
                  <a:srgbClr val="000000"/>
                </a:solidFill>
                <a:effectLst/>
                <a:latin typeface="Proxima Nova" panose="02000506030000020004"/>
                <a:ea typeface="Lato" panose="020F0502020204030203" pitchFamily="34" charset="0"/>
                <a:cs typeface="Lato" panose="020F0502020204030203" pitchFamily="34" charset="0"/>
              </a:rPr>
              <a:t>Alternatives</a:t>
            </a:r>
            <a:endParaRPr lang="en-US" dirty="0"/>
          </a:p>
        </p:txBody>
      </p:sp>
    </p:spTree>
    <p:extLst>
      <p:ext uri="{BB962C8B-B14F-4D97-AF65-F5344CB8AC3E}">
        <p14:creationId xmlns:p14="http://schemas.microsoft.com/office/powerpoint/2010/main" val="40848177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9C080F-0510-4EF0-9F49-7858D204E098}"/>
              </a:ext>
            </a:extLst>
          </p:cNvPr>
          <p:cNvSpPr>
            <a:spLocks noGrp="1"/>
          </p:cNvSpPr>
          <p:nvPr>
            <p:ph type="title" idx="4294967295"/>
          </p:nvPr>
        </p:nvSpPr>
        <p:spPr>
          <a:xfrm>
            <a:off x="838200" y="410845"/>
            <a:ext cx="10515600" cy="1325563"/>
          </a:xfrm>
        </p:spPr>
        <p:txBody>
          <a:bodyPr/>
          <a:lstStyle/>
          <a:p>
            <a:pPr algn="ctr"/>
            <a:r>
              <a:rPr lang="en-US" b="1" dirty="0">
                <a:solidFill>
                  <a:srgbClr val="E65225"/>
                </a:solidFill>
                <a:latin typeface="Calibri" panose="020F0502020204030204" pitchFamily="34" charset="0"/>
                <a:cs typeface="Calibri" panose="020F0502020204030204" pitchFamily="34" charset="0"/>
              </a:rPr>
              <a:t>Alternatives</a:t>
            </a:r>
          </a:p>
        </p:txBody>
      </p:sp>
      <p:sp>
        <p:nvSpPr>
          <p:cNvPr id="3" name="TextBox 2">
            <a:extLst>
              <a:ext uri="{FF2B5EF4-FFF2-40B4-BE49-F238E27FC236}">
                <a16:creationId xmlns:a16="http://schemas.microsoft.com/office/drawing/2014/main" id="{A0F93E1A-A84B-416E-B9B6-59D7E277DBB5}"/>
              </a:ext>
            </a:extLst>
          </p:cNvPr>
          <p:cNvSpPr txBox="1"/>
          <p:nvPr/>
        </p:nvSpPr>
        <p:spPr>
          <a:xfrm>
            <a:off x="508001" y="1614858"/>
            <a:ext cx="5893528" cy="3247043"/>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2.1: Motion, interaction and gesture</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2.2: Touch gestures</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2.3: Geolocation</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2.4: Change of state</a:t>
            </a:r>
          </a:p>
        </p:txBody>
      </p:sp>
      <p:sp>
        <p:nvSpPr>
          <p:cNvPr id="4" name="TextBox 3">
            <a:extLst>
              <a:ext uri="{FF2B5EF4-FFF2-40B4-BE49-F238E27FC236}">
                <a16:creationId xmlns:a16="http://schemas.microsoft.com/office/drawing/2014/main" id="{FC86B555-C858-488E-A9EE-CF07AACE8531}"/>
              </a:ext>
            </a:extLst>
          </p:cNvPr>
          <p:cNvSpPr txBox="1"/>
          <p:nvPr/>
        </p:nvSpPr>
        <p:spPr>
          <a:xfrm>
            <a:off x="6401529" y="1614858"/>
            <a:ext cx="5485671" cy="3929281"/>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2.5: Audio cues</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2.6: Status messages</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2.7: Abbreviations</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2.8: Summary of content</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2.9: Ambiguous text</a:t>
            </a:r>
          </a:p>
        </p:txBody>
      </p:sp>
    </p:spTree>
    <p:extLst>
      <p:ext uri="{BB962C8B-B14F-4D97-AF65-F5344CB8AC3E}">
        <p14:creationId xmlns:p14="http://schemas.microsoft.com/office/powerpoint/2010/main" val="3313190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085EC492-BB7E-46F9-A7A5-F1F44F0F24CB}"/>
              </a:ext>
            </a:extLst>
          </p:cNvPr>
          <p:cNvSpPr>
            <a:spLocks noGrp="1"/>
          </p:cNvSpPr>
          <p:nvPr>
            <p:ph type="title" idx="4294967295"/>
          </p:nvPr>
        </p:nvSpPr>
        <p:spPr/>
        <p:txBody>
          <a:bodyPr/>
          <a:lstStyle/>
          <a:p>
            <a:r>
              <a:rPr lang="en-US" dirty="0"/>
              <a:t>Disabilities</a:t>
            </a:r>
          </a:p>
        </p:txBody>
      </p:sp>
      <p:sp>
        <p:nvSpPr>
          <p:cNvPr id="2" name="TextBox 1">
            <a:extLst>
              <a:ext uri="{FF2B5EF4-FFF2-40B4-BE49-F238E27FC236}">
                <a16:creationId xmlns:a16="http://schemas.microsoft.com/office/drawing/2014/main" id="{BA476398-91A6-0A41-B368-ABF9AF3FDBAE}"/>
              </a:ext>
            </a:extLst>
          </p:cNvPr>
          <p:cNvSpPr txBox="1"/>
          <p:nvPr/>
        </p:nvSpPr>
        <p:spPr>
          <a:xfrm>
            <a:off x="6231160" y="1283030"/>
            <a:ext cx="5829300" cy="483209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Medium" panose="02000506030000020004" pitchFamily="2" charset="77"/>
                <a:ea typeface="+mn-ea"/>
                <a:cs typeface="+mn-cs"/>
              </a:rPr>
              <a:t>Dyslexia</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Medium" panose="02000506030000020004" pitchFamily="2" charset="77"/>
                <a:ea typeface="+mn-ea"/>
                <a:cs typeface="+mn-cs"/>
              </a:rPr>
              <a:t>Moderate vision impairment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Medium" panose="02000506030000020004" pitchFamily="2" charset="77"/>
                <a:ea typeface="+mn-ea"/>
                <a:cs typeface="+mn-cs"/>
              </a:rPr>
              <a:t>Severe vision impairment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Medium" panose="02000506030000020004" pitchFamily="2" charset="77"/>
                <a:ea typeface="+mn-ea"/>
                <a:cs typeface="+mn-cs"/>
              </a:rPr>
              <a:t>Epilepsy</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Medium" panose="02000506030000020004" pitchFamily="2" charset="77"/>
                <a:ea typeface="+mn-ea"/>
                <a:cs typeface="+mn-cs"/>
              </a:rPr>
              <a:t>Migraines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Medium" panose="02000506030000020004" pitchFamily="2" charset="77"/>
                <a:ea typeface="+mn-ea"/>
                <a:cs typeface="+mn-cs"/>
              </a:rPr>
              <a:t>Physical impairment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Medium" panose="02000506030000020004" pitchFamily="2" charset="77"/>
                <a:ea typeface="+mn-ea"/>
                <a:cs typeface="+mn-cs"/>
              </a:rPr>
              <a:t>Fibromyalgia</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Medium" panose="02000506030000020004" pitchFamily="2" charset="77"/>
                <a:ea typeface="+mn-ea"/>
                <a:cs typeface="+mn-cs"/>
              </a:rPr>
              <a:t>Multiple Sclerosis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Medium" panose="02000506030000020004" pitchFamily="2" charset="77"/>
                <a:ea typeface="+mn-ea"/>
                <a:cs typeface="+mn-cs"/>
              </a:rPr>
              <a:t>Cohn's Disease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Medium" panose="02000506030000020004" pitchFamily="2" charset="77"/>
                <a:ea typeface="+mn-ea"/>
                <a:cs typeface="+mn-cs"/>
              </a:rPr>
              <a:t>PTSD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Medium" panose="02000506030000020004" pitchFamily="2" charset="77"/>
                <a:ea typeface="+mn-ea"/>
                <a:cs typeface="+mn-cs"/>
              </a:rPr>
              <a:t>Asperger's</a:t>
            </a:r>
          </a:p>
        </p:txBody>
      </p:sp>
    </p:spTree>
    <p:extLst>
      <p:ext uri="{BB962C8B-B14F-4D97-AF65-F5344CB8AC3E}">
        <p14:creationId xmlns:p14="http://schemas.microsoft.com/office/powerpoint/2010/main" val="31466555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2FEEF-6031-434C-9752-3E48D6AF939F}"/>
              </a:ext>
            </a:extLst>
          </p:cNvPr>
          <p:cNvSpPr>
            <a:spLocks noGrp="1"/>
          </p:cNvSpPr>
          <p:nvPr>
            <p:ph type="title"/>
          </p:nvPr>
        </p:nvSpPr>
        <p:spPr>
          <a:xfrm>
            <a:off x="751840" y="172719"/>
            <a:ext cx="4775200" cy="3172609"/>
          </a:xfrm>
        </p:spPr>
        <p:txBody>
          <a:bodyPr>
            <a:normAutofit/>
          </a:bodyPr>
          <a:lstStyle/>
          <a:p>
            <a:r>
              <a:rPr lang="en-GB" b="1" dirty="0">
                <a:latin typeface="Proxima Nova" panose="02000506030000020004"/>
              </a:rPr>
              <a:t>Let’s see an example from the document</a:t>
            </a:r>
            <a:endParaRPr lang="en-AU" b="1" dirty="0">
              <a:latin typeface="Proxima Nova" panose="02000506030000020004"/>
            </a:endParaRPr>
          </a:p>
        </p:txBody>
      </p:sp>
    </p:spTree>
    <p:extLst>
      <p:ext uri="{BB962C8B-B14F-4D97-AF65-F5344CB8AC3E}">
        <p14:creationId xmlns:p14="http://schemas.microsoft.com/office/powerpoint/2010/main" val="32203152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67607-85CD-4F34-A79C-E1A1AF01D3D7}"/>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Touch gestures</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22929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Any touch gesture must have an alternative, accessible, actionable item </a:t>
            </a:r>
            <a:r>
              <a:rPr kumimoji="0" lang="en-AU" sz="3200" b="0" i="0" u="none" strike="noStrike" kern="1200" cap="none" spc="0" normalizeH="0" baseline="0" noProof="0" dirty="0">
                <a:ln>
                  <a:noFill/>
                </a:ln>
                <a:solidFill>
                  <a:prstClr val="black"/>
                </a:solidFill>
                <a:effectLst/>
                <a:uLnTx/>
                <a:uFillTx/>
                <a:latin typeface="Proxima Nova"/>
                <a:ea typeface="+mn-ea"/>
                <a:cs typeface="+mn-cs"/>
              </a:rPr>
              <a:t>(for more information see </a:t>
            </a:r>
            <a:r>
              <a:rPr kumimoji="0" lang="en-AU" sz="3200" b="0" i="0" u="none" strike="noStrike" kern="1200" cap="none" spc="0" normalizeH="0" baseline="0" noProof="0" dirty="0">
                <a:ln>
                  <a:noFill/>
                </a:ln>
                <a:solidFill>
                  <a:prstClr val="black"/>
                </a:solidFill>
                <a:effectLst/>
                <a:uLnTx/>
                <a:uFillTx/>
                <a:latin typeface="Proxima Nova"/>
                <a:ea typeface="+mn-ea"/>
                <a:cs typeface="+mn-cs"/>
                <a:hlinkClick r:id="rId2">
                  <a:extLst>
                    <a:ext uri="{A12FA001-AC4F-418D-AE19-62706E023703}">
                      <ahyp:hlinkClr xmlns:ahyp="http://schemas.microsoft.com/office/drawing/2018/hyperlinkcolor" val="tx"/>
                    </a:ext>
                  </a:extLst>
                </a:hlinkClick>
              </a:rPr>
              <a:t>SC 2.5.1: Pointer Gestures</a:t>
            </a:r>
            <a:r>
              <a:rPr kumimoji="0" lang="en-AU" sz="3200" b="0" i="0" u="none" strike="noStrike" kern="1200" cap="none" spc="0" normalizeH="0" baseline="0" noProof="0" dirty="0">
                <a:ln>
                  <a:noFill/>
                </a:ln>
                <a:solidFill>
                  <a:prstClr val="black"/>
                </a:solidFill>
                <a:effectLst/>
                <a:uLnTx/>
                <a:uFillTx/>
                <a:latin typeface="Proxima Nova"/>
                <a:ea typeface="+mn-ea"/>
                <a:cs typeface="+mn-cs"/>
              </a:rPr>
              <a:t>).</a:t>
            </a:r>
          </a:p>
          <a:p>
            <a:pPr marL="0" marR="0" lvl="0" indent="0" algn="l" defTabSz="914400" rtl="0" eaLnBrk="1" fontAlgn="auto" latinLnBrk="0" hangingPunct="1">
              <a:lnSpc>
                <a:spcPct val="100000"/>
              </a:lnSpc>
              <a:spcBef>
                <a:spcPts val="600"/>
              </a:spcBef>
              <a:spcAft>
                <a:spcPts val="120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Proxima Nova"/>
              <a:ea typeface="+mn-ea"/>
              <a:cs typeface="+mn-cs"/>
            </a:endParaRPr>
          </a:p>
        </p:txBody>
      </p:sp>
    </p:spTree>
    <p:extLst>
      <p:ext uri="{BB962C8B-B14F-4D97-AF65-F5344CB8AC3E}">
        <p14:creationId xmlns:p14="http://schemas.microsoft.com/office/powerpoint/2010/main" val="33927599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1388-A7C0-411A-94A5-80DB3ABDED0A}"/>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Examples of touch gestures</a:t>
            </a:r>
            <a:endParaRPr lang="en-US" dirty="0">
              <a:effectLst/>
            </a:endParaRP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871595"/>
            <a:ext cx="4876800" cy="3747180"/>
          </a:xfrm>
          <a:prstGeom prst="rect">
            <a:avLst/>
          </a:prstGeom>
          <a:noFill/>
        </p:spPr>
        <p:txBody>
          <a:bodyPr wrap="square" rtlCol="0">
            <a:spAutoFit/>
          </a:bodyPr>
          <a:lstStyle/>
          <a:p>
            <a:pPr marL="342900" marR="0" lvl="0" indent="-342900" algn="l" defTabSz="914400" rtl="0" eaLnBrk="1" fontAlgn="auto" latinLnBrk="0" hangingPunct="1">
              <a:lnSpc>
                <a:spcPct val="120000"/>
              </a:lnSpc>
              <a:spcBef>
                <a:spcPts val="300"/>
              </a:spcBef>
              <a:spcAft>
                <a:spcPts val="300"/>
              </a:spcAft>
              <a:buClrTx/>
              <a:buSzTx/>
              <a:buFont typeface="Symbol" panose="05050102010706020507" pitchFamily="18" charset="2"/>
              <a:buChar char=""/>
              <a:tabLst/>
              <a:defRPr/>
            </a:pPr>
            <a:r>
              <a:rPr kumimoji="0" lang="en-GB" sz="3200" b="0" i="0" u="none" strike="noStrike" kern="1200" cap="none" spc="0" normalizeH="0" baseline="0" noProof="0" dirty="0">
                <a:ln>
                  <a:noFill/>
                </a:ln>
                <a:solidFill>
                  <a:srgbClr val="262626"/>
                </a:solidFill>
                <a:effectLst/>
                <a:uLnTx/>
                <a:uFillTx/>
                <a:latin typeface="Proxima Nova"/>
                <a:ea typeface="MS Mincho" panose="020B0400000000000000" pitchFamily="49" charset="-128"/>
                <a:cs typeface="ProximaNova-Light"/>
              </a:rPr>
              <a:t>Swiping up and down or left and right </a:t>
            </a:r>
            <a:endParaRPr kumimoji="0" lang="en-AU" sz="3200" b="0" i="0" u="none" strike="noStrike" kern="1200" cap="none" spc="0" normalizeH="0" baseline="0" noProof="0" dirty="0">
              <a:ln>
                <a:noFill/>
              </a:ln>
              <a:solidFill>
                <a:srgbClr val="262626"/>
              </a:solidFill>
              <a:effectLst/>
              <a:uLnTx/>
              <a:uFillTx/>
              <a:latin typeface="Proxima Nova"/>
              <a:ea typeface="MS Mincho" panose="020B0400000000000000" pitchFamily="49" charset="-128"/>
              <a:cs typeface="ProximaNova-Light"/>
            </a:endParaRPr>
          </a:p>
          <a:p>
            <a:pPr marL="342900" marR="0" lvl="0" indent="-342900" algn="l" defTabSz="914400" rtl="0" eaLnBrk="1" fontAlgn="auto" latinLnBrk="0" hangingPunct="1">
              <a:lnSpc>
                <a:spcPct val="120000"/>
              </a:lnSpc>
              <a:spcBef>
                <a:spcPts val="300"/>
              </a:spcBef>
              <a:spcAft>
                <a:spcPts val="300"/>
              </a:spcAft>
              <a:buClrTx/>
              <a:buSzTx/>
              <a:buFont typeface="Symbol" panose="05050102010706020507" pitchFamily="18" charset="2"/>
              <a:buChar char=""/>
              <a:tabLst/>
              <a:defRPr/>
            </a:pPr>
            <a:r>
              <a:rPr kumimoji="0" lang="en-GB" sz="3200" b="0" i="0" u="none" strike="noStrike" kern="1200" cap="none" spc="0" normalizeH="0" baseline="0" noProof="0" dirty="0">
                <a:ln>
                  <a:noFill/>
                </a:ln>
                <a:solidFill>
                  <a:srgbClr val="262626"/>
                </a:solidFill>
                <a:effectLst/>
                <a:uLnTx/>
                <a:uFillTx/>
                <a:latin typeface="Proxima Nova"/>
                <a:ea typeface="MS Mincho" panose="020B0400000000000000" pitchFamily="49" charset="-128"/>
                <a:cs typeface="ProximaNova-Light"/>
              </a:rPr>
              <a:t>Dragging up and down or left and right</a:t>
            </a:r>
            <a:endParaRPr kumimoji="0" lang="en-AU" sz="3200" b="0" i="0" u="none" strike="noStrike" kern="1200" cap="none" spc="0" normalizeH="0" baseline="0" noProof="0" dirty="0">
              <a:ln>
                <a:noFill/>
              </a:ln>
              <a:solidFill>
                <a:srgbClr val="262626"/>
              </a:solidFill>
              <a:effectLst/>
              <a:uLnTx/>
              <a:uFillTx/>
              <a:latin typeface="Proxima Nova"/>
              <a:ea typeface="MS Mincho" panose="020B0400000000000000" pitchFamily="49" charset="-128"/>
              <a:cs typeface="ProximaNova-Light"/>
            </a:endParaRPr>
          </a:p>
          <a:p>
            <a:pPr marL="342900" marR="0" lvl="0" indent="-342900" algn="l" defTabSz="914400" rtl="0" eaLnBrk="1" fontAlgn="auto" latinLnBrk="0" hangingPunct="1">
              <a:lnSpc>
                <a:spcPct val="120000"/>
              </a:lnSpc>
              <a:spcBef>
                <a:spcPts val="300"/>
              </a:spcBef>
              <a:spcAft>
                <a:spcPts val="300"/>
              </a:spcAft>
              <a:buClrTx/>
              <a:buSzTx/>
              <a:buFont typeface="Symbol" panose="05050102010706020507" pitchFamily="18" charset="2"/>
              <a:buChar char=""/>
              <a:tabLst/>
              <a:defRPr/>
            </a:pPr>
            <a:r>
              <a:rPr kumimoji="0" lang="en-GB" sz="3200" b="0" i="0" u="none" strike="noStrike" kern="1200" cap="none" spc="0" normalizeH="0" baseline="0" noProof="0" dirty="0">
                <a:ln>
                  <a:noFill/>
                </a:ln>
                <a:solidFill>
                  <a:srgbClr val="262626"/>
                </a:solidFill>
                <a:effectLst/>
                <a:uLnTx/>
                <a:uFillTx/>
                <a:latin typeface="Proxima Nova"/>
                <a:ea typeface="MS Mincho" panose="020B0400000000000000" pitchFamily="49" charset="-128"/>
                <a:cs typeface="ProximaNova-Light"/>
              </a:rPr>
              <a:t>Double-tapping</a:t>
            </a:r>
            <a:endParaRPr kumimoji="0" lang="en-AU" sz="3200" b="0" i="0" u="none" strike="noStrike" kern="1200" cap="none" spc="0" normalizeH="0" baseline="0" noProof="0" dirty="0">
              <a:ln>
                <a:noFill/>
              </a:ln>
              <a:solidFill>
                <a:srgbClr val="262626"/>
              </a:solidFill>
              <a:effectLst/>
              <a:uLnTx/>
              <a:uFillTx/>
              <a:latin typeface="Proxima Nova"/>
              <a:ea typeface="MS Mincho" panose="020B0400000000000000" pitchFamily="49" charset="-128"/>
              <a:cs typeface="ProximaNova-Light"/>
            </a:endParaRP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endParaRPr kumimoji="0" lang="en-AU" sz="2800" b="0" i="0" u="none" strike="noStrike" kern="1200" cap="none" spc="0" normalizeH="0" baseline="0" noProof="0" dirty="0">
              <a:ln>
                <a:noFill/>
              </a:ln>
              <a:solidFill>
                <a:prstClr val="black"/>
              </a:solidFill>
              <a:effectLst/>
              <a:uLnTx/>
              <a:uFillTx/>
              <a:latin typeface="Proxima Nova"/>
              <a:ea typeface="+mn-ea"/>
              <a:cs typeface="+mn-cs"/>
            </a:endParaRPr>
          </a:p>
        </p:txBody>
      </p:sp>
      <p:sp>
        <p:nvSpPr>
          <p:cNvPr id="5" name="TextBox 4">
            <a:extLst>
              <a:ext uri="{FF2B5EF4-FFF2-40B4-BE49-F238E27FC236}">
                <a16:creationId xmlns:a16="http://schemas.microsoft.com/office/drawing/2014/main" id="{A3436527-1301-4DF4-A946-0F4164D27FBB}"/>
              </a:ext>
            </a:extLst>
          </p:cNvPr>
          <p:cNvSpPr txBox="1"/>
          <p:nvPr/>
        </p:nvSpPr>
        <p:spPr>
          <a:xfrm>
            <a:off x="6389317" y="1871595"/>
            <a:ext cx="4876800" cy="2623410"/>
          </a:xfrm>
          <a:prstGeom prst="rect">
            <a:avLst/>
          </a:prstGeom>
          <a:noFill/>
        </p:spPr>
        <p:txBody>
          <a:bodyPr wrap="square" rtlCol="0">
            <a:spAutoFit/>
          </a:bodyPr>
          <a:lstStyle/>
          <a:p>
            <a:pPr marL="342900" marR="0" lvl="0" indent="-342900" algn="l" defTabSz="914400" rtl="0" eaLnBrk="1" fontAlgn="auto" latinLnBrk="0" hangingPunct="1">
              <a:lnSpc>
                <a:spcPct val="120000"/>
              </a:lnSpc>
              <a:spcBef>
                <a:spcPts val="300"/>
              </a:spcBef>
              <a:spcAft>
                <a:spcPts val="300"/>
              </a:spcAft>
              <a:buClrTx/>
              <a:buSzTx/>
              <a:buFont typeface="Symbol" panose="05050102010706020507" pitchFamily="18" charset="2"/>
              <a:buChar char=""/>
              <a:tabLst/>
              <a:defRPr/>
            </a:pPr>
            <a:r>
              <a:rPr kumimoji="0" lang="en-GB" sz="3200" b="0" i="0" u="none" strike="noStrike" kern="1200" cap="none" spc="0" normalizeH="0" baseline="0" noProof="0" dirty="0">
                <a:ln>
                  <a:noFill/>
                </a:ln>
                <a:solidFill>
                  <a:srgbClr val="262626"/>
                </a:solidFill>
                <a:effectLst/>
                <a:uLnTx/>
                <a:uFillTx/>
                <a:latin typeface="Proxima Nova"/>
                <a:ea typeface="MS Mincho" panose="020B0400000000000000" pitchFamily="49" charset="-128"/>
                <a:cs typeface="ProximaNova-Light"/>
              </a:rPr>
              <a:t>Tap and hold</a:t>
            </a:r>
            <a:endParaRPr kumimoji="0" lang="en-AU" sz="3200" b="0" i="0" u="none" strike="noStrike" kern="1200" cap="none" spc="0" normalizeH="0" baseline="0" noProof="0" dirty="0">
              <a:ln>
                <a:noFill/>
              </a:ln>
              <a:solidFill>
                <a:srgbClr val="262626"/>
              </a:solidFill>
              <a:effectLst/>
              <a:uLnTx/>
              <a:uFillTx/>
              <a:latin typeface="Proxima Nova"/>
              <a:ea typeface="MS Mincho" panose="020B0400000000000000" pitchFamily="49" charset="-128"/>
              <a:cs typeface="ProximaNova-Light"/>
            </a:endParaRPr>
          </a:p>
          <a:p>
            <a:pPr marL="342900" marR="0" lvl="0" indent="-342900" algn="l" defTabSz="914400" rtl="0" eaLnBrk="1" fontAlgn="auto" latinLnBrk="0" hangingPunct="1">
              <a:lnSpc>
                <a:spcPct val="120000"/>
              </a:lnSpc>
              <a:spcBef>
                <a:spcPts val="300"/>
              </a:spcBef>
              <a:spcAft>
                <a:spcPts val="300"/>
              </a:spcAft>
              <a:buClrTx/>
              <a:buSzTx/>
              <a:buFont typeface="Symbol" panose="05050102010706020507" pitchFamily="18" charset="2"/>
              <a:buChar char=""/>
              <a:tabLst/>
              <a:defRPr/>
            </a:pPr>
            <a:r>
              <a:rPr kumimoji="0" lang="en-GB" sz="3200" b="0" i="0" u="none" strike="noStrike" kern="1200" cap="none" spc="0" normalizeH="0" baseline="0" noProof="0" dirty="0">
                <a:ln>
                  <a:noFill/>
                </a:ln>
                <a:solidFill>
                  <a:srgbClr val="262626"/>
                </a:solidFill>
                <a:effectLst/>
                <a:uLnTx/>
                <a:uFillTx/>
                <a:latin typeface="Proxima Nova"/>
                <a:ea typeface="MS Mincho" panose="020B0400000000000000" pitchFamily="49" charset="-128"/>
                <a:cs typeface="ProximaNova-Light"/>
              </a:rPr>
              <a:t>Tap and swipe </a:t>
            </a:r>
            <a:endParaRPr kumimoji="0" lang="en-AU" sz="3200" b="0" i="0" u="none" strike="noStrike" kern="1200" cap="none" spc="0" normalizeH="0" baseline="0" noProof="0" dirty="0">
              <a:ln>
                <a:noFill/>
              </a:ln>
              <a:solidFill>
                <a:srgbClr val="262626"/>
              </a:solidFill>
              <a:effectLst/>
              <a:uLnTx/>
              <a:uFillTx/>
              <a:latin typeface="Proxima Nova"/>
              <a:ea typeface="MS Mincho" panose="020B0400000000000000" pitchFamily="49" charset="-128"/>
              <a:cs typeface="ProximaNova-Light"/>
            </a:endParaRPr>
          </a:p>
          <a:p>
            <a:pPr marL="342900" marR="0" lvl="0" indent="-342900" algn="l" defTabSz="914400" rtl="0" eaLnBrk="1" fontAlgn="auto" latinLnBrk="0" hangingPunct="1">
              <a:lnSpc>
                <a:spcPct val="120000"/>
              </a:lnSpc>
              <a:spcBef>
                <a:spcPts val="300"/>
              </a:spcBef>
              <a:spcAft>
                <a:spcPts val="300"/>
              </a:spcAft>
              <a:buClrTx/>
              <a:buSzTx/>
              <a:buFont typeface="Symbol" panose="05050102010706020507" pitchFamily="18" charset="2"/>
              <a:buChar char=""/>
              <a:tabLst/>
              <a:defRPr/>
            </a:pPr>
            <a:r>
              <a:rPr kumimoji="0" lang="en-GB" sz="3200" b="0" i="0" u="none" strike="noStrike" kern="1200" cap="none" spc="0" normalizeH="0" baseline="0" noProof="0" dirty="0">
                <a:ln>
                  <a:noFill/>
                </a:ln>
                <a:solidFill>
                  <a:srgbClr val="262626"/>
                </a:solidFill>
                <a:effectLst/>
                <a:uLnTx/>
                <a:uFillTx/>
                <a:latin typeface="Proxima Nova"/>
                <a:ea typeface="MS Mincho" panose="020B0400000000000000" pitchFamily="49" charset="-128"/>
                <a:cs typeface="ProximaNova-Light"/>
              </a:rPr>
              <a:t>Two pinch zoom</a:t>
            </a:r>
            <a:endParaRPr kumimoji="0" lang="en-AU" sz="3200" b="0" i="0" u="none" strike="noStrike" kern="1200" cap="none" spc="0" normalizeH="0" baseline="0" noProof="0" dirty="0">
              <a:ln>
                <a:noFill/>
              </a:ln>
              <a:solidFill>
                <a:srgbClr val="262626"/>
              </a:solidFill>
              <a:effectLst/>
              <a:uLnTx/>
              <a:uFillTx/>
              <a:latin typeface="Proxima Nova"/>
              <a:ea typeface="MS Mincho" panose="020B0400000000000000" pitchFamily="49" charset="-128"/>
              <a:cs typeface="ProximaNova-Light"/>
            </a:endParaRPr>
          </a:p>
          <a:p>
            <a:pPr marL="342900" marR="0" lvl="0" indent="-342900" algn="l" defTabSz="914400" rtl="0" eaLnBrk="1" fontAlgn="auto" latinLnBrk="0" hangingPunct="1">
              <a:lnSpc>
                <a:spcPct val="120000"/>
              </a:lnSpc>
              <a:spcBef>
                <a:spcPts val="300"/>
              </a:spcBef>
              <a:spcAft>
                <a:spcPts val="300"/>
              </a:spcAft>
              <a:buClrTx/>
              <a:buSzTx/>
              <a:buFont typeface="Symbol" panose="05050102010706020507" pitchFamily="18" charset="2"/>
              <a:buChar char=""/>
              <a:tabLst/>
              <a:defRPr/>
            </a:pPr>
            <a:r>
              <a:rPr kumimoji="0" lang="en-GB" sz="3200" b="0" i="0" u="none" strike="noStrike" kern="1200" cap="none" spc="0" normalizeH="0" baseline="0" noProof="0" dirty="0">
                <a:ln>
                  <a:noFill/>
                </a:ln>
                <a:solidFill>
                  <a:srgbClr val="262626"/>
                </a:solidFill>
                <a:effectLst/>
                <a:uLnTx/>
                <a:uFillTx/>
                <a:latin typeface="Proxima Nova"/>
                <a:ea typeface="MS Mincho" panose="020B0400000000000000" pitchFamily="49" charset="-128"/>
                <a:cs typeface="ProximaNova-Light"/>
              </a:rPr>
              <a:t>Press and long hold</a:t>
            </a:r>
            <a:endParaRPr kumimoji="0" lang="en-AU" sz="3200" b="0" i="0" u="none" strike="noStrike" kern="1200" cap="none" spc="0" normalizeH="0" baseline="0" noProof="0" dirty="0">
              <a:ln>
                <a:noFill/>
              </a:ln>
              <a:solidFill>
                <a:srgbClr val="262626"/>
              </a:solidFill>
              <a:effectLst/>
              <a:uLnTx/>
              <a:uFillTx/>
              <a:latin typeface="Proxima Nova"/>
              <a:ea typeface="MS Mincho" panose="020B0400000000000000" pitchFamily="49" charset="-128"/>
              <a:cs typeface="ProximaNova-Light"/>
            </a:endParaRPr>
          </a:p>
        </p:txBody>
      </p:sp>
    </p:spTree>
    <p:extLst>
      <p:ext uri="{BB962C8B-B14F-4D97-AF65-F5344CB8AC3E}">
        <p14:creationId xmlns:p14="http://schemas.microsoft.com/office/powerpoint/2010/main" val="31080991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1388-A7C0-411A-94A5-80DB3ABDED0A}"/>
              </a:ext>
            </a:extLst>
          </p:cNvPr>
          <p:cNvSpPr>
            <a:spLocks noGrp="1"/>
          </p:cNvSpPr>
          <p:nvPr>
            <p:ph type="title" idx="4294967295"/>
          </p:nvPr>
        </p:nvSpPr>
        <p:spPr>
          <a:xfrm>
            <a:off x="838200" y="410845"/>
            <a:ext cx="10515600" cy="1325563"/>
          </a:xfrm>
        </p:spPr>
        <p:txBody>
          <a:bodyPr>
            <a:normAutofit/>
          </a:bodyPr>
          <a:lstStyle/>
          <a:p>
            <a:pPr algn="ctr" rtl="0" eaLnBrk="1" latinLnBrk="0" hangingPunct="1"/>
            <a:r>
              <a:rPr lang="en-US" sz="4000" dirty="0">
                <a:solidFill>
                  <a:srgbClr val="000000"/>
                </a:solidFill>
                <a:latin typeface="Proxima Nova Extrabold" panose="02000506030000020004"/>
                <a:ea typeface="Lato Black" panose="020F0A02020204030203" pitchFamily="34" charset="0"/>
                <a:cs typeface="Lato Black" panose="020F0A02020204030203" pitchFamily="34" charset="0"/>
              </a:rPr>
              <a:t>Examples of a</a:t>
            </a:r>
            <a:r>
              <a:rPr lang="en-US" sz="40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lternative, accessible gestures:</a:t>
            </a:r>
            <a:endParaRPr lang="en-US" sz="4000" dirty="0">
              <a:effectLst/>
            </a:endParaRP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698126"/>
            <a:ext cx="8763000" cy="3233193"/>
          </a:xfrm>
          <a:prstGeom prst="rect">
            <a:avLst/>
          </a:prstGeom>
          <a:noFill/>
        </p:spPr>
        <p:txBody>
          <a:bodyPr wrap="square" rtlCol="0">
            <a:spAutoFit/>
          </a:bodyPr>
          <a:lstStyle/>
          <a:p>
            <a:pPr marL="342900" marR="0" lvl="0" indent="-342900" algn="l" defTabSz="914400" rtl="0" eaLnBrk="1" fontAlgn="auto" latinLnBrk="0" hangingPunct="1">
              <a:lnSpc>
                <a:spcPct val="120000"/>
              </a:lnSpc>
              <a:spcBef>
                <a:spcPts val="300"/>
              </a:spcBef>
              <a:spcAft>
                <a:spcPts val="300"/>
              </a:spcAft>
              <a:buClrTx/>
              <a:buSzTx/>
              <a:buFont typeface="Symbol" panose="05050102010706020507" pitchFamily="18" charset="2"/>
              <a:buChar char=""/>
              <a:tabLst/>
              <a:defRPr/>
            </a:pPr>
            <a:r>
              <a:rPr kumimoji="0" lang="en-GB" sz="3200" b="0" i="0" u="none" strike="noStrike" kern="1200" cap="none" spc="0" normalizeH="0" baseline="0" noProof="0" dirty="0">
                <a:ln>
                  <a:noFill/>
                </a:ln>
                <a:solidFill>
                  <a:srgbClr val="262626"/>
                </a:solidFill>
                <a:effectLst/>
                <a:uLnTx/>
                <a:uFillTx/>
                <a:latin typeface="Proxima Nova"/>
                <a:ea typeface="MS Mincho" panose="020B0400000000000000" pitchFamily="49" charset="-128"/>
                <a:cs typeface="ProximaNova-Light"/>
              </a:rPr>
              <a:t>A link</a:t>
            </a:r>
          </a:p>
          <a:p>
            <a:pPr marL="342900" marR="0" lvl="0" indent="-342900" algn="l" defTabSz="914400" rtl="0" eaLnBrk="1" fontAlgn="auto" latinLnBrk="0" hangingPunct="1">
              <a:lnSpc>
                <a:spcPct val="120000"/>
              </a:lnSpc>
              <a:spcBef>
                <a:spcPts val="300"/>
              </a:spcBef>
              <a:spcAft>
                <a:spcPts val="300"/>
              </a:spcAft>
              <a:buClrTx/>
              <a:buSzTx/>
              <a:buFont typeface="Symbol" panose="05050102010706020507" pitchFamily="18" charset="2"/>
              <a:buChar char=""/>
              <a:tabLst/>
              <a:defRPr/>
            </a:pPr>
            <a:r>
              <a:rPr kumimoji="0" lang="en-GB" sz="3200" b="0" i="0" u="none" strike="noStrike" kern="1200" cap="none" spc="0" normalizeH="0" baseline="0" noProof="0" dirty="0">
                <a:ln>
                  <a:noFill/>
                </a:ln>
                <a:solidFill>
                  <a:srgbClr val="262626"/>
                </a:solidFill>
                <a:effectLst/>
                <a:uLnTx/>
                <a:uFillTx/>
                <a:latin typeface="Proxima Nova"/>
                <a:ea typeface="MS Mincho" panose="020B0400000000000000" pitchFamily="49" charset="-128"/>
                <a:cs typeface="ProximaNova-Light"/>
              </a:rPr>
              <a:t>A button</a:t>
            </a:r>
          </a:p>
          <a:p>
            <a:pPr marL="342900" marR="0" lvl="0" indent="-342900" algn="l" defTabSz="914400" rtl="0" eaLnBrk="1" fontAlgn="auto" latinLnBrk="0" hangingPunct="1">
              <a:lnSpc>
                <a:spcPct val="120000"/>
              </a:lnSpc>
              <a:spcBef>
                <a:spcPts val="300"/>
              </a:spcBef>
              <a:spcAft>
                <a:spcPts val="300"/>
              </a:spcAft>
              <a:buClrTx/>
              <a:buSzTx/>
              <a:buFont typeface="Symbol" panose="05050102010706020507" pitchFamily="18" charset="2"/>
              <a:buChar char=""/>
              <a:tabLst/>
              <a:defRPr/>
            </a:pPr>
            <a:r>
              <a:rPr kumimoji="0" lang="en-GB" sz="3200" b="0" i="0" u="none" strike="noStrike" kern="1200" cap="none" spc="0" normalizeH="0" baseline="0" noProof="0" dirty="0">
                <a:ln>
                  <a:noFill/>
                </a:ln>
                <a:solidFill>
                  <a:srgbClr val="262626"/>
                </a:solidFill>
                <a:effectLst/>
                <a:uLnTx/>
                <a:uFillTx/>
                <a:latin typeface="Proxima Nova"/>
                <a:ea typeface="MS Mincho" panose="020B0400000000000000" pitchFamily="49" charset="-128"/>
                <a:cs typeface="ProximaNova-Light"/>
              </a:rPr>
              <a:t>A dropdown</a:t>
            </a:r>
          </a:p>
          <a:p>
            <a:pPr marL="342900" marR="0" lvl="0" indent="-342900" algn="l" defTabSz="914400" rtl="0" eaLnBrk="1" fontAlgn="auto" latinLnBrk="0" hangingPunct="1">
              <a:lnSpc>
                <a:spcPct val="120000"/>
              </a:lnSpc>
              <a:spcBef>
                <a:spcPts val="300"/>
              </a:spcBef>
              <a:spcAft>
                <a:spcPts val="300"/>
              </a:spcAft>
              <a:buClrTx/>
              <a:buSzTx/>
              <a:buFont typeface="Symbol" panose="05050102010706020507" pitchFamily="18" charset="2"/>
              <a:buChar char=""/>
              <a:tabLst/>
              <a:defRPr/>
            </a:pPr>
            <a:r>
              <a:rPr kumimoji="0" lang="en-GB" sz="3200" b="0" i="0" u="none" strike="noStrike" kern="1200" cap="none" spc="0" normalizeH="0" baseline="0" noProof="0" dirty="0">
                <a:ln>
                  <a:noFill/>
                </a:ln>
                <a:solidFill>
                  <a:srgbClr val="262626"/>
                </a:solidFill>
                <a:effectLst/>
                <a:uLnTx/>
                <a:uFillTx/>
                <a:latin typeface="Proxima Nova"/>
                <a:ea typeface="MS Mincho" panose="020B0400000000000000" pitchFamily="49" charset="-128"/>
                <a:cs typeface="ProximaNova-Light"/>
              </a:rPr>
              <a:t>A separate page with the same functionality</a:t>
            </a:r>
            <a:endParaRPr kumimoji="0" lang="en-AU" sz="3200" b="0" i="0" u="none" strike="noStrike" kern="1200" cap="none" spc="0" normalizeH="0" baseline="0" noProof="0" dirty="0">
              <a:ln>
                <a:noFill/>
              </a:ln>
              <a:solidFill>
                <a:srgbClr val="262626"/>
              </a:solidFill>
              <a:effectLst/>
              <a:uLnTx/>
              <a:uFillTx/>
              <a:latin typeface="Proxima Nova"/>
              <a:ea typeface="MS Mincho" panose="020B0400000000000000" pitchFamily="49" charset="-128"/>
              <a:cs typeface="ProximaNova-Light"/>
            </a:endParaRP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endParaRPr kumimoji="0" lang="en-AU" sz="2800" b="0" i="0" u="none" strike="noStrike" kern="1200" cap="none" spc="0" normalizeH="0" baseline="0" noProof="0" dirty="0">
              <a:ln>
                <a:noFill/>
              </a:ln>
              <a:solidFill>
                <a:prstClr val="black"/>
              </a:solidFill>
              <a:effectLst/>
              <a:uLnTx/>
              <a:uFillTx/>
              <a:latin typeface="Proxima Nova"/>
              <a:ea typeface="+mn-ea"/>
              <a:cs typeface="+mn-cs"/>
            </a:endParaRPr>
          </a:p>
        </p:txBody>
      </p:sp>
    </p:spTree>
    <p:extLst>
      <p:ext uri="{BB962C8B-B14F-4D97-AF65-F5344CB8AC3E}">
        <p14:creationId xmlns:p14="http://schemas.microsoft.com/office/powerpoint/2010/main" val="72705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1388-A7C0-411A-94A5-80DB3ABDED0A}"/>
              </a:ext>
            </a:extLst>
          </p:cNvPr>
          <p:cNvSpPr>
            <a:spLocks noGrp="1"/>
          </p:cNvSpPr>
          <p:nvPr>
            <p:ph type="title" idx="4294967295"/>
          </p:nvPr>
        </p:nvSpPr>
        <p:spPr>
          <a:xfrm>
            <a:off x="838200" y="410845"/>
            <a:ext cx="10515600" cy="1325563"/>
          </a:xfrm>
        </p:spPr>
        <p:txBody>
          <a:bodyPr>
            <a:normAutofit/>
          </a:bodyPr>
          <a:lstStyle/>
          <a:p>
            <a:pPr algn="ctr" rtl="0" eaLnBrk="1" latinLnBrk="0" hangingPunct="1"/>
            <a:r>
              <a:rPr lang="en-US" sz="4000" dirty="0">
                <a:solidFill>
                  <a:srgbClr val="000000"/>
                </a:solidFill>
                <a:latin typeface="Proxima Nova Extrabold" panose="02000506030000020004"/>
              </a:rPr>
              <a:t>About this requirement</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698126"/>
            <a:ext cx="10515600"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S Mincho" panose="020B0400000000000000" pitchFamily="49" charset="-128"/>
                <a:cs typeface="Arial" panose="020B0604020202020204" pitchFamily="34" charset="0"/>
              </a:rPr>
              <a:t>This requirement is particularly important for screen reader users. For example, if you require your user to swipe right to complete a purchase, when the screen reader is on, the swipe right gesture moves you to the next focusable item and doesn’t complete the purchase.  You must be able to perform the same action, by using a link, an up or down swipe, or some other gesture.</a:t>
            </a:r>
            <a:endParaRPr kumimoji="0" lang="en-AU" sz="3200" b="0" i="0" u="none" strike="noStrike" kern="1200" cap="none" spc="0" normalizeH="0" baseline="0" noProof="0" dirty="0">
              <a:ln>
                <a:noFill/>
              </a:ln>
              <a:solidFill>
                <a:prstClr val="black"/>
              </a:solidFill>
              <a:effectLst/>
              <a:uLnTx/>
              <a:uFillTx/>
              <a:latin typeface="Proxima Nova"/>
              <a:ea typeface="MS Mincho" panose="020B0400000000000000" pitchFamily="49" charset="-128"/>
              <a:cs typeface="Arial" panose="020B0604020202020204" pitchFamily="34" charset="0"/>
            </a:endParaRPr>
          </a:p>
        </p:txBody>
      </p:sp>
    </p:spTree>
    <p:extLst>
      <p:ext uri="{BB962C8B-B14F-4D97-AF65-F5344CB8AC3E}">
        <p14:creationId xmlns:p14="http://schemas.microsoft.com/office/powerpoint/2010/main" val="26070936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1388-A7C0-411A-94A5-80DB3ABDED0A}"/>
              </a:ext>
            </a:extLst>
          </p:cNvPr>
          <p:cNvSpPr>
            <a:spLocks noGrp="1"/>
          </p:cNvSpPr>
          <p:nvPr>
            <p:ph type="title" idx="4294967295"/>
          </p:nvPr>
        </p:nvSpPr>
        <p:spPr>
          <a:xfrm>
            <a:off x="838200" y="410845"/>
            <a:ext cx="10515600" cy="1325563"/>
          </a:xfrm>
        </p:spPr>
        <p:txBody>
          <a:bodyPr>
            <a:normAutofit/>
          </a:bodyPr>
          <a:lstStyle/>
          <a:p>
            <a:pPr algn="ctr" rtl="0" eaLnBrk="1" latinLnBrk="0" hangingPunct="1"/>
            <a:r>
              <a:rPr lang="en-US" sz="4000" dirty="0">
                <a:solidFill>
                  <a:srgbClr val="000000"/>
                </a:solidFill>
                <a:latin typeface="Proxima Nova Extrabold" panose="02000506030000020004"/>
              </a:rPr>
              <a:t>About this requirement</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698126"/>
            <a:ext cx="105156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Proxima Nova"/>
                <a:ea typeface="MS Mincho" panose="020B0400000000000000" pitchFamily="49" charset="-128"/>
                <a:cs typeface="Arial" panose="020B0604020202020204" pitchFamily="34" charset="0"/>
              </a:rPr>
              <a:t>Please note that this requirement is similar to the Exit Trap requirement. A failure of the Exit Trap requirement is that a user cannot escape from content or a page. A failure of the Touch Gestures requirement is that the user cannot choose content or a page (i.e. they are not trapped).</a:t>
            </a:r>
          </a:p>
        </p:txBody>
      </p:sp>
    </p:spTree>
    <p:extLst>
      <p:ext uri="{BB962C8B-B14F-4D97-AF65-F5344CB8AC3E}">
        <p14:creationId xmlns:p14="http://schemas.microsoft.com/office/powerpoint/2010/main" val="30302796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1388-A7C0-411A-94A5-80DB3ABDED0A}"/>
              </a:ext>
            </a:extLst>
          </p:cNvPr>
          <p:cNvSpPr>
            <a:spLocks noGrp="1"/>
          </p:cNvSpPr>
          <p:nvPr>
            <p:ph type="title" idx="4294967295"/>
          </p:nvPr>
        </p:nvSpPr>
        <p:spPr>
          <a:xfrm>
            <a:off x="838200" y="410845"/>
            <a:ext cx="10515600" cy="1325563"/>
          </a:xfrm>
        </p:spPr>
        <p:txBody>
          <a:bodyPr>
            <a:normAutofit/>
          </a:bodyPr>
          <a:lstStyle/>
          <a:p>
            <a:pPr algn="ctr" rtl="0" eaLnBrk="1" latinLnBrk="0" hangingPunct="1"/>
            <a:r>
              <a:rPr lang="en-US" sz="4000" dirty="0">
                <a:solidFill>
                  <a:srgbClr val="000000"/>
                </a:solidFill>
                <a:latin typeface="Proxima Nova Extrabold" panose="02000506030000020004"/>
              </a:rPr>
              <a:t>How to test</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698126"/>
            <a:ext cx="10515600" cy="4481099"/>
          </a:xfrm>
          <a:prstGeom prst="rect">
            <a:avLst/>
          </a:prstGeom>
          <a:noFill/>
        </p:spPr>
        <p:txBody>
          <a:bodyPr wrap="square" rtlCol="0">
            <a:spAutoFit/>
          </a:bodyPr>
          <a:lstStyle/>
          <a:p>
            <a:pPr marL="0" marR="0" lvl="0" indent="0" algn="l" defTabSz="914400" rtl="0" eaLnBrk="1" fontAlgn="auto" latinLnBrk="0" hangingPunct="1">
              <a:lnSpc>
                <a:spcPct val="120000"/>
              </a:lnSpc>
              <a:spcBef>
                <a:spcPts val="300"/>
              </a:spcBef>
              <a:spcAft>
                <a:spcPts val="300"/>
              </a:spcAft>
              <a:buClrTx/>
              <a:buSzTx/>
              <a:buFontTx/>
              <a:buNone/>
              <a:tabLst/>
              <a:defRPr/>
            </a:pPr>
            <a:r>
              <a:rPr kumimoji="0" lang="en-GB" sz="2800" b="0" i="0" u="none" strike="noStrike" kern="1200" cap="none" spc="0" normalizeH="0" baseline="0" noProof="0" dirty="0">
                <a:ln>
                  <a:noFill/>
                </a:ln>
                <a:solidFill>
                  <a:srgbClr val="262626"/>
                </a:solidFill>
                <a:effectLst/>
                <a:uLnTx/>
                <a:uFillTx/>
                <a:latin typeface="Proxima Nova"/>
                <a:ea typeface="MS Mincho" panose="020B0400000000000000" pitchFamily="49" charset="-128"/>
                <a:cs typeface="ProximaNova-Light"/>
              </a:rPr>
              <a:t>Identify any site controls. If they require any of the following gestures, is there an accessible actionable item provided as an alternative?  </a:t>
            </a:r>
            <a:endParaRPr kumimoji="0" lang="en-AU" sz="2800" b="0" i="0" u="none" strike="noStrike" kern="1200" cap="none" spc="0" normalizeH="0" baseline="0" noProof="0" dirty="0">
              <a:ln>
                <a:noFill/>
              </a:ln>
              <a:solidFill>
                <a:srgbClr val="262626"/>
              </a:solidFill>
              <a:effectLst/>
              <a:uLnTx/>
              <a:uFillTx/>
              <a:latin typeface="Proxima Nova"/>
              <a:ea typeface="MS Mincho" panose="020B0400000000000000" pitchFamily="49" charset="-128"/>
              <a:cs typeface="ProximaNova-Light"/>
            </a:endParaRPr>
          </a:p>
          <a:p>
            <a:pPr marL="285750" marR="0" lvl="0" indent="-285750" algn="l" defTabSz="914400" rtl="0" eaLnBrk="1" fontAlgn="auto" latinLnBrk="0" hangingPunct="1">
              <a:lnSpc>
                <a:spcPct val="120000"/>
              </a:lnSpc>
              <a:spcBef>
                <a:spcPts val="300"/>
              </a:spcBef>
              <a:spcAft>
                <a:spcPts val="3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62626"/>
                </a:solidFill>
                <a:effectLst/>
                <a:uLnTx/>
                <a:uFillTx/>
                <a:latin typeface="Proxima Nova"/>
                <a:ea typeface="MS Mincho" panose="020B0400000000000000" pitchFamily="49" charset="-128"/>
                <a:cs typeface="ProximaNova-Light"/>
              </a:rPr>
              <a:t>Swiping up and down or left and right or dragging up and down or left and right</a:t>
            </a:r>
            <a:endParaRPr kumimoji="0" lang="en-AU" sz="2800" b="0" i="0" u="none" strike="noStrike" kern="1200" cap="none" spc="0" normalizeH="0" baseline="0" noProof="0" dirty="0">
              <a:ln>
                <a:noFill/>
              </a:ln>
              <a:solidFill>
                <a:srgbClr val="262626"/>
              </a:solidFill>
              <a:effectLst/>
              <a:uLnTx/>
              <a:uFillTx/>
              <a:latin typeface="Proxima Nova"/>
              <a:ea typeface="MS Mincho" panose="020B0400000000000000" pitchFamily="49" charset="-128"/>
              <a:cs typeface="ProximaNova-Light"/>
            </a:endParaRPr>
          </a:p>
          <a:p>
            <a:pPr marL="285750" marR="0" lvl="0" indent="-285750" algn="l" defTabSz="914400" rtl="0" eaLnBrk="1" fontAlgn="auto" latinLnBrk="0" hangingPunct="1">
              <a:lnSpc>
                <a:spcPct val="120000"/>
              </a:lnSpc>
              <a:spcBef>
                <a:spcPts val="300"/>
              </a:spcBef>
              <a:spcAft>
                <a:spcPts val="3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62626"/>
                </a:solidFill>
                <a:effectLst/>
                <a:uLnTx/>
                <a:uFillTx/>
                <a:latin typeface="Proxima Nova"/>
                <a:ea typeface="MS Mincho" panose="020B0400000000000000" pitchFamily="49" charset="-128"/>
                <a:cs typeface="ProximaNova-Light"/>
              </a:rPr>
              <a:t>Double-tapping or two-pinch zoom</a:t>
            </a:r>
            <a:endParaRPr kumimoji="0" lang="en-AU" sz="2800" b="0" i="0" u="none" strike="noStrike" kern="1200" cap="none" spc="0" normalizeH="0" baseline="0" noProof="0" dirty="0">
              <a:ln>
                <a:noFill/>
              </a:ln>
              <a:solidFill>
                <a:srgbClr val="262626"/>
              </a:solidFill>
              <a:effectLst/>
              <a:uLnTx/>
              <a:uFillTx/>
              <a:latin typeface="Proxima Nova"/>
              <a:ea typeface="MS Mincho" panose="020B0400000000000000" pitchFamily="49" charset="-128"/>
              <a:cs typeface="ProximaNova-Light"/>
            </a:endParaRPr>
          </a:p>
          <a:p>
            <a:pPr marL="285750" marR="0" lvl="0" indent="-285750" algn="l" defTabSz="914400" rtl="0" eaLnBrk="1" fontAlgn="auto" latinLnBrk="0" hangingPunct="1">
              <a:lnSpc>
                <a:spcPct val="120000"/>
              </a:lnSpc>
              <a:spcBef>
                <a:spcPts val="300"/>
              </a:spcBef>
              <a:spcAft>
                <a:spcPts val="3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62626"/>
                </a:solidFill>
                <a:effectLst/>
                <a:uLnTx/>
                <a:uFillTx/>
                <a:latin typeface="Proxima Nova"/>
                <a:ea typeface="MS Mincho" panose="020B0400000000000000" pitchFamily="49" charset="-128"/>
                <a:cs typeface="ProximaNova-Light"/>
              </a:rPr>
              <a:t>Tap and hold or tap and swipe</a:t>
            </a:r>
          </a:p>
          <a:p>
            <a:pPr marL="285750" marR="0" lvl="0" indent="-285750" algn="l" defTabSz="914400" rtl="0" eaLnBrk="1" fontAlgn="auto" latinLnBrk="0" hangingPunct="1">
              <a:lnSpc>
                <a:spcPct val="120000"/>
              </a:lnSpc>
              <a:spcBef>
                <a:spcPts val="300"/>
              </a:spcBef>
              <a:spcAft>
                <a:spcPts val="3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62626"/>
                </a:solidFill>
                <a:effectLst/>
                <a:uLnTx/>
                <a:uFillTx/>
                <a:latin typeface="Proxima Nova"/>
                <a:ea typeface="MS Mincho" panose="020B0400000000000000" pitchFamily="49" charset="-128"/>
                <a:cs typeface="ProximaNova-Light"/>
              </a:rPr>
              <a:t>Press and long hold</a:t>
            </a:r>
            <a:endParaRPr kumimoji="0" lang="en-AU" sz="2800" b="0" i="0" u="none" strike="noStrike" kern="1200" cap="none" spc="0" normalizeH="0" baseline="0" noProof="0" dirty="0">
              <a:ln>
                <a:noFill/>
              </a:ln>
              <a:solidFill>
                <a:srgbClr val="262626"/>
              </a:solidFill>
              <a:effectLst/>
              <a:uLnTx/>
              <a:uFillTx/>
              <a:latin typeface="Proxima Nova"/>
              <a:ea typeface="MS Mincho" panose="020B0400000000000000" pitchFamily="49" charset="-128"/>
              <a:cs typeface="ProximaNova-Light"/>
            </a:endParaRPr>
          </a:p>
        </p:txBody>
      </p:sp>
    </p:spTree>
    <p:extLst>
      <p:ext uri="{BB962C8B-B14F-4D97-AF65-F5344CB8AC3E}">
        <p14:creationId xmlns:p14="http://schemas.microsoft.com/office/powerpoint/2010/main" val="7339002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2E344-9F6F-4D93-AF2D-3D7CC37388B5}"/>
              </a:ext>
            </a:extLst>
          </p:cNvPr>
          <p:cNvSpPr>
            <a:spLocks noGrp="1"/>
          </p:cNvSpPr>
          <p:nvPr>
            <p:ph type="title" idx="4294967295"/>
          </p:nvPr>
        </p:nvSpPr>
        <p:spPr>
          <a:xfrm>
            <a:off x="838200" y="410845"/>
            <a:ext cx="10515600" cy="1325563"/>
          </a:xfrm>
        </p:spPr>
        <p:txBody>
          <a:bodyPr/>
          <a:lstStyle/>
          <a:p>
            <a:pPr algn="ctr"/>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Pass Example</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1127294" y="2995820"/>
            <a:ext cx="511325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Proxima Nova"/>
                <a:ea typeface="+mn-ea"/>
                <a:cs typeface="+mn-cs"/>
              </a:rPr>
              <a:t>Alternative is provided on another page</a:t>
            </a:r>
            <a:endParaRPr kumimoji="0" lang="en-AU" sz="3200" b="0" i="0" u="none" strike="noStrike" kern="1200" cap="none" spc="0" normalizeH="0" baseline="0" noProof="0" dirty="0">
              <a:ln>
                <a:noFill/>
              </a:ln>
              <a:solidFill>
                <a:prstClr val="black"/>
              </a:solidFill>
              <a:effectLst/>
              <a:uLnTx/>
              <a:uFillTx/>
              <a:latin typeface="Proxima Nova"/>
              <a:ea typeface="MS Mincho" panose="020B0400000000000000" pitchFamily="49" charset="-128"/>
              <a:cs typeface="Arial" panose="020B0604020202020204" pitchFamily="34" charset="0"/>
            </a:endParaRPr>
          </a:p>
        </p:txBody>
      </p:sp>
      <p:pic>
        <p:nvPicPr>
          <p:cNvPr id="8" name="Picture 7" descr="A weather and news mobile site.">
            <a:extLst>
              <a:ext uri="{FF2B5EF4-FFF2-40B4-BE49-F238E27FC236}">
                <a16:creationId xmlns:a16="http://schemas.microsoft.com/office/drawing/2014/main" id="{B4D21385-0D92-419E-83C6-48A7E1F03AB5}"/>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820722" y="2084920"/>
            <a:ext cx="2121572" cy="37792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Oval 5">
            <a:extLst>
              <a:ext uri="{FF2B5EF4-FFF2-40B4-BE49-F238E27FC236}">
                <a16:creationId xmlns:a16="http://schemas.microsoft.com/office/drawing/2014/main" id="{3B2DA8B5-E722-4F43-A2CB-25F6969DA468}"/>
              </a:ext>
              <a:ext uri="{C183D7F6-B498-43B3-948B-1728B52AA6E4}">
                <adec:decorative xmlns:adec="http://schemas.microsoft.com/office/drawing/2017/decorative" val="1"/>
              </a:ext>
            </a:extLst>
          </p:cNvPr>
          <p:cNvSpPr/>
          <p:nvPr/>
        </p:nvSpPr>
        <p:spPr>
          <a:xfrm>
            <a:off x="6240547" y="4853322"/>
            <a:ext cx="1671032" cy="536542"/>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83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2E344-9F6F-4D93-AF2D-3D7CC37388B5}"/>
              </a:ext>
            </a:extLst>
          </p:cNvPr>
          <p:cNvSpPr>
            <a:spLocks noGrp="1"/>
          </p:cNvSpPr>
          <p:nvPr>
            <p:ph type="title" idx="4294967295"/>
          </p:nvPr>
        </p:nvSpPr>
        <p:spPr>
          <a:xfrm>
            <a:off x="838200" y="410845"/>
            <a:ext cx="10515600" cy="1325563"/>
          </a:xfrm>
        </p:spPr>
        <p:txBody>
          <a:bodyPr/>
          <a:lstStyle/>
          <a:p>
            <a:pPr algn="ctr"/>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Pass Example</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3060936"/>
            <a:ext cx="5113253" cy="1421928"/>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Proxima Nova" panose="02000506030000020004"/>
                <a:ea typeface="MS Mincho" panose="020B0400000000000000" pitchFamily="49" charset="-128"/>
                <a:cs typeface="Arial" panose="020B0604020202020204" pitchFamily="34" charset="0"/>
              </a:rPr>
              <a:t>Tap alternative is provided instead of drag gesture</a:t>
            </a:r>
            <a:endParaRPr kumimoji="0" lang="en-AU" sz="3200" b="0" i="0" u="none" strike="noStrike" kern="1200" cap="none" spc="0" normalizeH="0" baseline="0" noProof="0" dirty="0">
              <a:ln>
                <a:noFill/>
              </a:ln>
              <a:solidFill>
                <a:prstClr val="black"/>
              </a:solidFill>
              <a:effectLst/>
              <a:uLnTx/>
              <a:uFillTx/>
              <a:latin typeface="Proxima Nova" panose="02000506030000020004"/>
              <a:ea typeface="MS Mincho" panose="020B0400000000000000" pitchFamily="49" charset="-128"/>
              <a:cs typeface="Arial" panose="020B0604020202020204" pitchFamily="34" charset="0"/>
            </a:endParaRPr>
          </a:p>
        </p:txBody>
      </p:sp>
      <p:pic>
        <p:nvPicPr>
          <p:cNvPr id="7" name="Picture 6" descr="Portland, Oregon weather results on Google.">
            <a:extLst>
              <a:ext uri="{FF2B5EF4-FFF2-40B4-BE49-F238E27FC236}">
                <a16:creationId xmlns:a16="http://schemas.microsoft.com/office/drawing/2014/main" id="{C98924E2-A499-4B07-A7B0-51F081C9AE26}"/>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834168" y="2098807"/>
            <a:ext cx="2081231" cy="37775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Oval 5">
            <a:extLst>
              <a:ext uri="{FF2B5EF4-FFF2-40B4-BE49-F238E27FC236}">
                <a16:creationId xmlns:a16="http://schemas.microsoft.com/office/drawing/2014/main" id="{3B2DA8B5-E722-4F43-A2CB-25F6969DA468}"/>
              </a:ext>
              <a:ext uri="{C183D7F6-B498-43B3-948B-1728B52AA6E4}">
                <adec:decorative xmlns:adec="http://schemas.microsoft.com/office/drawing/2017/decorative" val="1"/>
              </a:ext>
            </a:extLst>
          </p:cNvPr>
          <p:cNvSpPr/>
          <p:nvPr/>
        </p:nvSpPr>
        <p:spPr>
          <a:xfrm>
            <a:off x="6630511" y="3429000"/>
            <a:ext cx="2607618" cy="685800"/>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75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E85B2-D1F3-43D5-9B36-6313C6791EE2}"/>
              </a:ext>
            </a:extLst>
          </p:cNvPr>
          <p:cNvSpPr>
            <a:spLocks noGrp="1"/>
          </p:cNvSpPr>
          <p:nvPr>
            <p:ph type="title" idx="4294967295"/>
          </p:nvPr>
        </p:nvSpPr>
        <p:spPr>
          <a:xfrm>
            <a:off x="752385" y="2827178"/>
            <a:ext cx="3703320" cy="1325563"/>
          </a:xfrm>
        </p:spPr>
        <p:txBody>
          <a:bodyPr/>
          <a:lstStyle/>
          <a:p>
            <a:pPr rtl="0" eaLnBrk="1" latinLnBrk="0" hangingPunct="1"/>
            <a:r>
              <a:rPr lang="en-US" sz="4000" b="1" kern="1200" dirty="0">
                <a:solidFill>
                  <a:srgbClr val="000000"/>
                </a:solidFill>
                <a:effectLst/>
                <a:latin typeface="Proxima Nova" panose="02000506030000020004"/>
                <a:ea typeface="Lato" panose="020F0502020204030203" pitchFamily="34" charset="0"/>
                <a:cs typeface="Lato" panose="020F0502020204030203" pitchFamily="34" charset="0"/>
              </a:rPr>
              <a:t>Display</a:t>
            </a:r>
            <a:endParaRPr lang="en-US" dirty="0"/>
          </a:p>
        </p:txBody>
      </p:sp>
    </p:spTree>
    <p:extLst>
      <p:ext uri="{BB962C8B-B14F-4D97-AF65-F5344CB8AC3E}">
        <p14:creationId xmlns:p14="http://schemas.microsoft.com/office/powerpoint/2010/main" val="2172399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B5196F-3DA3-A240-AB7D-4E0618D8F3BB}"/>
              </a:ext>
            </a:extLst>
          </p:cNvPr>
          <p:cNvSpPr>
            <a:spLocks noGrp="1"/>
          </p:cNvSpPr>
          <p:nvPr>
            <p:ph type="ctrTitle"/>
          </p:nvPr>
        </p:nvSpPr>
        <p:spPr>
          <a:xfrm>
            <a:off x="845160" y="476854"/>
            <a:ext cx="4638675" cy="2256821"/>
          </a:xfrm>
          <a:prstGeom prst="rect">
            <a:avLst/>
          </a:prstGeom>
        </p:spPr>
        <p:txBody>
          <a:bodyPr/>
          <a:lstStyle>
            <a:lvl1pPr>
              <a:defRPr sz="4000" b="1" i="0">
                <a:solidFill>
                  <a:schemeClr val="bg1"/>
                </a:solidFill>
                <a:latin typeface="Proxima Nova" panose="02000506030000020004" pitchFamily="2" charset="77"/>
              </a:defRPr>
            </a:lvl1pPr>
          </a:lstStyle>
          <a:p>
            <a:r>
              <a:rPr lang="en-AU" dirty="0"/>
              <a:t>It’s not just </a:t>
            </a:r>
            <a:br>
              <a:rPr lang="en-AU" dirty="0"/>
            </a:br>
            <a:r>
              <a:rPr lang="en-AU" dirty="0"/>
              <a:t>about vision impairments</a:t>
            </a:r>
          </a:p>
        </p:txBody>
      </p:sp>
    </p:spTree>
    <p:extLst>
      <p:ext uri="{BB962C8B-B14F-4D97-AF65-F5344CB8AC3E}">
        <p14:creationId xmlns:p14="http://schemas.microsoft.com/office/powerpoint/2010/main" val="20882980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9C080F-0510-4EF0-9F49-7858D204E098}"/>
              </a:ext>
            </a:extLst>
          </p:cNvPr>
          <p:cNvSpPr>
            <a:spLocks noGrp="1"/>
          </p:cNvSpPr>
          <p:nvPr>
            <p:ph type="title" idx="4294967295"/>
          </p:nvPr>
        </p:nvSpPr>
        <p:spPr>
          <a:xfrm>
            <a:off x="838200" y="410845"/>
            <a:ext cx="10515600" cy="1325563"/>
          </a:xfrm>
        </p:spPr>
        <p:txBody>
          <a:bodyPr/>
          <a:lstStyle/>
          <a:p>
            <a:pPr algn="ctr"/>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Display</a:t>
            </a:r>
            <a:endParaRPr lang="en-US" dirty="0"/>
          </a:p>
        </p:txBody>
      </p:sp>
      <p:sp>
        <p:nvSpPr>
          <p:cNvPr id="3" name="TextBox 2">
            <a:extLst>
              <a:ext uri="{FF2B5EF4-FFF2-40B4-BE49-F238E27FC236}">
                <a16:creationId xmlns:a16="http://schemas.microsoft.com/office/drawing/2014/main" id="{A0F93E1A-A84B-416E-B9B6-59D7E277DBB5}"/>
              </a:ext>
            </a:extLst>
          </p:cNvPr>
          <p:cNvSpPr txBox="1"/>
          <p:nvPr/>
        </p:nvSpPr>
        <p:spPr>
          <a:xfrm>
            <a:off x="508001" y="1614858"/>
            <a:ext cx="5893528" cy="3375283"/>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3.1: Three flashes</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3.2: Change on request</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3.3: Target size</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3.4: Inactive space</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3.5: Fixed size containers</a:t>
            </a:r>
          </a:p>
        </p:txBody>
      </p:sp>
      <p:sp>
        <p:nvSpPr>
          <p:cNvPr id="4" name="TextBox 3">
            <a:extLst>
              <a:ext uri="{FF2B5EF4-FFF2-40B4-BE49-F238E27FC236}">
                <a16:creationId xmlns:a16="http://schemas.microsoft.com/office/drawing/2014/main" id="{FC86B555-C858-488E-A9EE-CF07AACE8531}"/>
              </a:ext>
            </a:extLst>
          </p:cNvPr>
          <p:cNvSpPr txBox="1"/>
          <p:nvPr/>
        </p:nvSpPr>
        <p:spPr>
          <a:xfrm>
            <a:off x="6214533" y="1614858"/>
            <a:ext cx="5672667" cy="2693045"/>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3.6: Justified text</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3.7: Colour contrast</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3.8: Orientation</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3.9: Animation</a:t>
            </a:r>
          </a:p>
        </p:txBody>
      </p:sp>
    </p:spTree>
    <p:extLst>
      <p:ext uri="{BB962C8B-B14F-4D97-AF65-F5344CB8AC3E}">
        <p14:creationId xmlns:p14="http://schemas.microsoft.com/office/powerpoint/2010/main" val="1212561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450E0-6EEE-4398-9F4F-43106BCE05AA}"/>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3.3: Target size</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Size of touch targets is at least 44 by 44 CSS pixels (approximately 7 to 10 millimeters). For more information see </a:t>
            </a:r>
            <a:r>
              <a:rPr kumimoji="0" lang="en-US" sz="3200" b="0" i="0" u="none" strike="noStrike" kern="1200" cap="none" spc="0" normalizeH="0" baseline="0" noProof="0" dirty="0">
                <a:ln>
                  <a:noFill/>
                </a:ln>
                <a:solidFill>
                  <a:prstClr val="black"/>
                </a:solidFill>
                <a:effectLst/>
                <a:uLnTx/>
                <a:uFillTx/>
                <a:latin typeface="Proxima Nova"/>
                <a:ea typeface="+mn-ea"/>
                <a:cs typeface="+mn-cs"/>
                <a:hlinkClick r:id="rId3"/>
              </a:rPr>
              <a:t>WCAG2.1 SC 2.5.5: Target Size</a:t>
            </a:r>
            <a:r>
              <a:rPr kumimoji="0" lang="en-US" sz="3200" b="0" i="0" u="none" strike="noStrike" kern="1200" cap="none" spc="0" normalizeH="0" baseline="0" noProof="0" dirty="0">
                <a:ln>
                  <a:noFill/>
                </a:ln>
                <a:solidFill>
                  <a:prstClr val="black"/>
                </a:solidFill>
                <a:effectLst/>
                <a:uLnTx/>
                <a:uFillTx/>
                <a:latin typeface="Proxima Nova"/>
                <a:ea typeface="+mn-ea"/>
                <a:cs typeface="+mn-cs"/>
              </a:rPr>
              <a:t>. Please note that this differs from WCAG2.1 as SC 2.5.5 is a Level AAA requirement, but in this methodology, it is a mandatory requirement.</a:t>
            </a:r>
          </a:p>
        </p:txBody>
      </p:sp>
    </p:spTree>
    <p:extLst>
      <p:ext uri="{BB962C8B-B14F-4D97-AF65-F5344CB8AC3E}">
        <p14:creationId xmlns:p14="http://schemas.microsoft.com/office/powerpoint/2010/main" val="25604151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E3257-964D-4087-826C-7AE31A918AAA}"/>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2.5.5 example</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832758"/>
            <a:ext cx="456484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Touch target size is not sufficient</a:t>
            </a:r>
          </a:p>
        </p:txBody>
      </p:sp>
      <p:pic>
        <p:nvPicPr>
          <p:cNvPr id="6" name="Picture Placeholder 15" descr="AirBNB open in app feature has a very very small close button">
            <a:extLst>
              <a:ext uri="{FF2B5EF4-FFF2-40B4-BE49-F238E27FC236}">
                <a16:creationId xmlns:a16="http://schemas.microsoft.com/office/drawing/2014/main" id="{6731B3C4-CC3C-4C1B-9511-5015D6857CEB}"/>
              </a:ext>
            </a:extLst>
          </p:cNvPr>
          <p:cNvPicPr>
            <a:picLocks noChangeAspect="1"/>
          </p:cNvPicPr>
          <p:nvPr/>
        </p:nvPicPr>
        <p:blipFill rotWithShape="1">
          <a:blip r:embed="rId3"/>
          <a:srcRect l="-957" r="817"/>
          <a:stretch/>
        </p:blipFill>
        <p:spPr>
          <a:xfrm>
            <a:off x="6766560" y="2057399"/>
            <a:ext cx="2191929" cy="3809313"/>
          </a:xfrm>
          <a:prstGeom prst="rect">
            <a:avLst/>
          </a:prstGeom>
          <a:ln>
            <a:noFill/>
          </a:ln>
        </p:spPr>
      </p:pic>
      <p:sp>
        <p:nvSpPr>
          <p:cNvPr id="8" name="Oval 7">
            <a:extLst>
              <a:ext uri="{FF2B5EF4-FFF2-40B4-BE49-F238E27FC236}">
                <a16:creationId xmlns:a16="http://schemas.microsoft.com/office/drawing/2014/main" id="{C3482666-0C22-4912-BDCA-A2AEEFA6CDF5}"/>
              </a:ext>
              <a:ext uri="{C183D7F6-B498-43B3-948B-1728B52AA6E4}">
                <adec:decorative xmlns:adec="http://schemas.microsoft.com/office/drawing/2017/decorative" val="1"/>
              </a:ext>
            </a:extLst>
          </p:cNvPr>
          <p:cNvSpPr/>
          <p:nvPr/>
        </p:nvSpPr>
        <p:spPr>
          <a:xfrm>
            <a:off x="6644411" y="2348518"/>
            <a:ext cx="640309" cy="588257"/>
          </a:xfrm>
          <a:prstGeom prst="ellipse">
            <a:avLst/>
          </a:prstGeom>
          <a:noFill/>
          <a:ln w="28575">
            <a:solidFill>
              <a:srgbClr val="FF3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6725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D199E-2064-4524-9111-89C8C3495516}"/>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2.5.5 example</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832758"/>
            <a:ext cx="511325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Pass – Touch target size is sufficient</a:t>
            </a:r>
          </a:p>
        </p:txBody>
      </p:sp>
      <p:pic>
        <p:nvPicPr>
          <p:cNvPr id="7" name="Picture Placeholder 5" descr="Outlook email where To, CC, Subject and Body are all spaced out">
            <a:extLst>
              <a:ext uri="{FF2B5EF4-FFF2-40B4-BE49-F238E27FC236}">
                <a16:creationId xmlns:a16="http://schemas.microsoft.com/office/drawing/2014/main" id="{E2241382-8A01-4AA4-9B15-DCB172BB0E9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797040" y="2087880"/>
            <a:ext cx="2170485" cy="3780615"/>
          </a:xfrm>
          <a:prstGeom prst="rect">
            <a:avLst/>
          </a:prstGeom>
        </p:spPr>
      </p:pic>
    </p:spTree>
    <p:extLst>
      <p:ext uri="{BB962C8B-B14F-4D97-AF65-F5344CB8AC3E}">
        <p14:creationId xmlns:p14="http://schemas.microsoft.com/office/powerpoint/2010/main" val="27202094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F5FF5-2DC1-4295-BCA8-85772BA98610}"/>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3.4: Inactive space</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Actionable items have sufficient inactive space between them (Inactive space of at least 10 pixels should be provided around active elements).</a:t>
            </a:r>
          </a:p>
        </p:txBody>
      </p:sp>
    </p:spTree>
    <p:extLst>
      <p:ext uri="{BB962C8B-B14F-4D97-AF65-F5344CB8AC3E}">
        <p14:creationId xmlns:p14="http://schemas.microsoft.com/office/powerpoint/2010/main" val="26075905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6B7F-4575-4A3B-9F39-527740BAB5CD}"/>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Spacing</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832758"/>
            <a:ext cx="511325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Be careful what you select…</a:t>
            </a:r>
          </a:p>
        </p:txBody>
      </p:sp>
      <p:pic>
        <p:nvPicPr>
          <p:cNvPr id="6" name="Picture Placeholder 4" descr="Asana mobile app. The Edit button is only a few pixels above the &quot;Mark complete&quot; button.">
            <a:extLst>
              <a:ext uri="{FF2B5EF4-FFF2-40B4-BE49-F238E27FC236}">
                <a16:creationId xmlns:a16="http://schemas.microsoft.com/office/drawing/2014/main" id="{B40FF331-DC40-4726-A09B-30324296A4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802639" y="2118360"/>
            <a:ext cx="2146524" cy="3738880"/>
          </a:xfrm>
          <a:prstGeom prst="rect">
            <a:avLst/>
          </a:prstGeom>
        </p:spPr>
      </p:pic>
    </p:spTree>
    <p:extLst>
      <p:ext uri="{BB962C8B-B14F-4D97-AF65-F5344CB8AC3E}">
        <p14:creationId xmlns:p14="http://schemas.microsoft.com/office/powerpoint/2010/main" val="6827366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D199E-2064-4524-9111-89C8C3495516}"/>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3.4: Inactive space</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832758"/>
            <a:ext cx="5113253" cy="535531"/>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No inactive space</a:t>
            </a:r>
          </a:p>
        </p:txBody>
      </p:sp>
      <p:pic>
        <p:nvPicPr>
          <p:cNvPr id="9" name="Picture 8" descr="Screengrab of mobile Wikipedia site. The Related Articles section is indicated.">
            <a:extLst>
              <a:ext uri="{FF2B5EF4-FFF2-40B4-BE49-F238E27FC236}">
                <a16:creationId xmlns:a16="http://schemas.microsoft.com/office/drawing/2014/main" id="{31F6E405-9AF8-40E3-A333-71DECDDE67EC}"/>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829905" y="2053147"/>
            <a:ext cx="2123343" cy="38200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173871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6B7F-4575-4A3B-9F39-527740BAB5CD}"/>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3.4: Inactive space</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832758"/>
            <a:ext cx="511325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Pass – Sufficient inactive space</a:t>
            </a:r>
          </a:p>
        </p:txBody>
      </p:sp>
      <p:pic>
        <p:nvPicPr>
          <p:cNvPr id="6" name="Picture 5" descr="In the Zappos app, the items &quot;Women,&quot; &quot;Men,&quot; &quot;Kids,&quot; etc. have adequate space between them">
            <a:extLst>
              <a:ext uri="{FF2B5EF4-FFF2-40B4-BE49-F238E27FC236}">
                <a16:creationId xmlns:a16="http://schemas.microsoft.com/office/drawing/2014/main" id="{79E84593-DD68-4B0F-9572-C3B29D42B0EE}"/>
              </a:ext>
            </a:extLst>
          </p:cNvPr>
          <p:cNvPicPr/>
          <p:nvPr/>
        </p:nvPicPr>
        <p:blipFill>
          <a:blip r:embed="rId3"/>
          <a:stretch>
            <a:fillRect/>
          </a:stretch>
        </p:blipFill>
        <p:spPr>
          <a:xfrm>
            <a:off x="6834822" y="2085277"/>
            <a:ext cx="2086154" cy="37914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540866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BE3FA-47EE-4DA2-951C-88198356962F}"/>
              </a:ext>
            </a:extLst>
          </p:cNvPr>
          <p:cNvSpPr>
            <a:spLocks noGrp="1"/>
          </p:cNvSpPr>
          <p:nvPr>
            <p:ph type="title" idx="4294967295"/>
          </p:nvPr>
        </p:nvSpPr>
        <p:spPr>
          <a:xfrm>
            <a:off x="752385" y="2870835"/>
            <a:ext cx="3337560" cy="1768475"/>
          </a:xfrm>
        </p:spPr>
        <p:txBody>
          <a:bodyPr/>
          <a:lstStyle/>
          <a:p>
            <a:pPr rtl="0" eaLnBrk="1" latinLnBrk="0" hangingPunct="1">
              <a:lnSpc>
                <a:spcPct val="100000"/>
              </a:lnSpc>
            </a:pPr>
            <a:r>
              <a:rPr lang="en-US" sz="4000" b="1" kern="1200" dirty="0">
                <a:solidFill>
                  <a:srgbClr val="000000"/>
                </a:solidFill>
                <a:effectLst/>
                <a:latin typeface="Proxima Nova" panose="02000506030000020004"/>
                <a:ea typeface="Lato" panose="020F0502020204030203" pitchFamily="34" charset="0"/>
                <a:cs typeface="Lato" panose="020F0502020204030203" pitchFamily="34" charset="0"/>
              </a:rPr>
              <a:t>Actionable items</a:t>
            </a:r>
            <a:endParaRPr lang="en-US" dirty="0"/>
          </a:p>
        </p:txBody>
      </p:sp>
    </p:spTree>
    <p:extLst>
      <p:ext uri="{BB962C8B-B14F-4D97-AF65-F5344CB8AC3E}">
        <p14:creationId xmlns:p14="http://schemas.microsoft.com/office/powerpoint/2010/main" val="39628386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9C080F-0510-4EF0-9F49-7858D204E098}"/>
              </a:ext>
            </a:extLst>
          </p:cNvPr>
          <p:cNvSpPr>
            <a:spLocks noGrp="1"/>
          </p:cNvSpPr>
          <p:nvPr>
            <p:ph type="title" idx="4294967295"/>
          </p:nvPr>
        </p:nvSpPr>
        <p:spPr>
          <a:xfrm>
            <a:off x="838200" y="410845"/>
            <a:ext cx="10515600" cy="1325563"/>
          </a:xfrm>
        </p:spPr>
        <p:txBody>
          <a:bodyPr/>
          <a:lstStyle/>
          <a:p>
            <a:pPr algn="ctr"/>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Actionable items</a:t>
            </a:r>
            <a:endParaRPr lang="en-US" dirty="0"/>
          </a:p>
        </p:txBody>
      </p:sp>
      <p:sp>
        <p:nvSpPr>
          <p:cNvPr id="3" name="TextBox 2">
            <a:extLst>
              <a:ext uri="{FF2B5EF4-FFF2-40B4-BE49-F238E27FC236}">
                <a16:creationId xmlns:a16="http://schemas.microsoft.com/office/drawing/2014/main" id="{A0F93E1A-A84B-416E-B9B6-59D7E277DBB5}"/>
              </a:ext>
            </a:extLst>
          </p:cNvPr>
          <p:cNvSpPr txBox="1"/>
          <p:nvPr/>
        </p:nvSpPr>
        <p:spPr>
          <a:xfrm>
            <a:off x="508001" y="1614858"/>
            <a:ext cx="5672667" cy="3118803"/>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4.1: Content on hover, focus or input</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4.2: Native UI</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4.3: Descriptive text links</a:t>
            </a:r>
          </a:p>
        </p:txBody>
      </p:sp>
      <p:sp>
        <p:nvSpPr>
          <p:cNvPr id="4" name="TextBox 3">
            <a:extLst>
              <a:ext uri="{FF2B5EF4-FFF2-40B4-BE49-F238E27FC236}">
                <a16:creationId xmlns:a16="http://schemas.microsoft.com/office/drawing/2014/main" id="{FC86B555-C858-488E-A9EE-CF07AACE8531}"/>
              </a:ext>
            </a:extLst>
          </p:cNvPr>
          <p:cNvSpPr txBox="1"/>
          <p:nvPr/>
        </p:nvSpPr>
        <p:spPr>
          <a:xfrm>
            <a:off x="6214533" y="1614858"/>
            <a:ext cx="5672667" cy="3247043"/>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4.4: Non-keyboard options</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4.5: Infinite scrolling</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4.6: Colour alone </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Proxima Nova"/>
                <a:ea typeface="+mn-ea"/>
                <a:cs typeface="+mn-cs"/>
              </a:rPr>
              <a:t>4.7: Removal of touch</a:t>
            </a:r>
            <a:endParaRPr kumimoji="0" lang="en-AU" sz="3600" b="0" i="0" u="none" strike="noStrike" kern="1200" cap="none" spc="0" normalizeH="0" baseline="0" noProof="0" dirty="0">
              <a:ln>
                <a:noFill/>
              </a:ln>
              <a:solidFill>
                <a:prstClr val="black"/>
              </a:solidFill>
              <a:effectLst/>
              <a:uLnTx/>
              <a:uFillTx/>
              <a:latin typeface="Proxima Nova"/>
              <a:ea typeface="+mn-ea"/>
              <a:cs typeface="+mn-cs"/>
            </a:endParaRPr>
          </a:p>
        </p:txBody>
      </p:sp>
    </p:spTree>
    <p:extLst>
      <p:ext uri="{BB962C8B-B14F-4D97-AF65-F5344CB8AC3E}">
        <p14:creationId xmlns:p14="http://schemas.microsoft.com/office/powerpoint/2010/main" val="1361630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A2BE7F1-2A49-4D71-91D2-980428F662B4}"/>
              </a:ext>
            </a:extLst>
          </p:cNvPr>
          <p:cNvSpPr>
            <a:spLocks noGrp="1"/>
          </p:cNvSpPr>
          <p:nvPr>
            <p:ph type="title" idx="4294967295"/>
          </p:nvPr>
        </p:nvSpPr>
        <p:spPr>
          <a:xfrm>
            <a:off x="0" y="288925"/>
            <a:ext cx="12192000" cy="1325563"/>
          </a:xfrm>
        </p:spPr>
        <p:txBody>
          <a:bodyPr>
            <a:normAutofit/>
          </a:bodyPr>
          <a:lstStyle/>
          <a:p>
            <a:pPr algn="ctr"/>
            <a:r>
              <a:rPr lang="en-US" dirty="0">
                <a:latin typeface="Proxima Nova Extrabold" panose="02000506030000020004" pitchFamily="2" charset="77"/>
                <a:ea typeface="Lato Black" charset="0"/>
                <a:cs typeface="Lato Black" charset="0"/>
              </a:rPr>
              <a:t>About Gian</a:t>
            </a:r>
          </a:p>
        </p:txBody>
      </p:sp>
      <p:sp>
        <p:nvSpPr>
          <p:cNvPr id="8" name="TextBox 7">
            <a:extLst>
              <a:ext uri="{FF2B5EF4-FFF2-40B4-BE49-F238E27FC236}">
                <a16:creationId xmlns:a16="http://schemas.microsoft.com/office/drawing/2014/main" id="{D8753368-D397-43F7-83D7-900155E355E7}"/>
              </a:ext>
            </a:extLst>
          </p:cNvPr>
          <p:cNvSpPr txBox="1"/>
          <p:nvPr/>
        </p:nvSpPr>
        <p:spPr>
          <a:xfrm>
            <a:off x="5582272" y="1468982"/>
            <a:ext cx="102745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roxima Nova Medium" panose="02000506030000020004" pitchFamily="2" charset="0"/>
                <a:ea typeface="+mn-ea"/>
                <a:cs typeface="+mn-cs"/>
              </a:rPr>
              <a:t>1998</a:t>
            </a:r>
          </a:p>
        </p:txBody>
      </p:sp>
      <p:sp>
        <p:nvSpPr>
          <p:cNvPr id="3" name="TextBox 2">
            <a:extLst>
              <a:ext uri="{FF2B5EF4-FFF2-40B4-BE49-F238E27FC236}">
                <a16:creationId xmlns:a16="http://schemas.microsoft.com/office/drawing/2014/main" id="{ACB8C2E7-8DAA-41E0-9F3C-8E9DEA473E77}"/>
              </a:ext>
            </a:extLst>
          </p:cNvPr>
          <p:cNvSpPr txBox="1"/>
          <p:nvPr/>
        </p:nvSpPr>
        <p:spPr>
          <a:xfrm>
            <a:off x="2935390" y="2097771"/>
            <a:ext cx="2873829"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roxima Nova Medium" panose="02000506030000020004" pitchFamily="2" charset="0"/>
                <a:ea typeface="+mn-ea"/>
                <a:cs typeface="+mn-cs"/>
              </a:rPr>
              <a:t>Worked on first accessible website in Australia</a:t>
            </a:r>
          </a:p>
        </p:txBody>
      </p:sp>
      <p:sp>
        <p:nvSpPr>
          <p:cNvPr id="6" name="TextBox 5">
            <a:extLst>
              <a:ext uri="{FF2B5EF4-FFF2-40B4-BE49-F238E27FC236}">
                <a16:creationId xmlns:a16="http://schemas.microsoft.com/office/drawing/2014/main" id="{4F719273-8A48-4BBC-B99E-BA7EE468BCCE}"/>
              </a:ext>
            </a:extLst>
          </p:cNvPr>
          <p:cNvSpPr txBox="1"/>
          <p:nvPr/>
        </p:nvSpPr>
        <p:spPr>
          <a:xfrm>
            <a:off x="6389570" y="2798270"/>
            <a:ext cx="34624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roxima Nova Medium" panose="02000506030000020004" pitchFamily="2" charset="0"/>
                <a:ea typeface="+mn-ea"/>
                <a:cs typeface="+mn-cs"/>
              </a:rPr>
              <a:t>Created Australia’s first automated accessibility testing tool</a:t>
            </a:r>
          </a:p>
        </p:txBody>
      </p:sp>
      <p:sp>
        <p:nvSpPr>
          <p:cNvPr id="4" name="TextBox 3">
            <a:extLst>
              <a:ext uri="{FF2B5EF4-FFF2-40B4-BE49-F238E27FC236}">
                <a16:creationId xmlns:a16="http://schemas.microsoft.com/office/drawing/2014/main" id="{87155F21-C09C-4DE3-9253-F5D56D1144A4}"/>
              </a:ext>
            </a:extLst>
          </p:cNvPr>
          <p:cNvSpPr txBox="1"/>
          <p:nvPr/>
        </p:nvSpPr>
        <p:spPr>
          <a:xfrm>
            <a:off x="2935390" y="3498483"/>
            <a:ext cx="2873829"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roxima Nova Medium" panose="02000506030000020004" pitchFamily="2" charset="0"/>
                <a:ea typeface="+mn-ea"/>
                <a:cs typeface="+mn-cs"/>
              </a:rPr>
              <a:t>Invited Expert to W3C WCAG2 Working Group</a:t>
            </a:r>
          </a:p>
        </p:txBody>
      </p:sp>
      <p:sp>
        <p:nvSpPr>
          <p:cNvPr id="5" name="TextBox 4">
            <a:extLst>
              <a:ext uri="{FF2B5EF4-FFF2-40B4-BE49-F238E27FC236}">
                <a16:creationId xmlns:a16="http://schemas.microsoft.com/office/drawing/2014/main" id="{B152BA89-E3FC-4554-AC77-BA7C99A69623}"/>
              </a:ext>
            </a:extLst>
          </p:cNvPr>
          <p:cNvSpPr txBox="1"/>
          <p:nvPr/>
        </p:nvSpPr>
        <p:spPr>
          <a:xfrm>
            <a:off x="2687852" y="4926795"/>
            <a:ext cx="312136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roxima Nova Medium" panose="02000506030000020004" pitchFamily="2" charset="0"/>
                <a:ea typeface="+mn-ea"/>
                <a:cs typeface="+mn-cs"/>
              </a:rPr>
              <a:t>Worked on Melbourne 2006 Commonwealth Games</a:t>
            </a:r>
          </a:p>
        </p:txBody>
      </p:sp>
      <p:sp>
        <p:nvSpPr>
          <p:cNvPr id="7" name="TextBox 6">
            <a:extLst>
              <a:ext uri="{FF2B5EF4-FFF2-40B4-BE49-F238E27FC236}">
                <a16:creationId xmlns:a16="http://schemas.microsoft.com/office/drawing/2014/main" id="{0FF6E86F-9CAF-4FDC-BF30-4F182C360561}"/>
              </a:ext>
            </a:extLst>
          </p:cNvPr>
          <p:cNvSpPr txBox="1"/>
          <p:nvPr/>
        </p:nvSpPr>
        <p:spPr>
          <a:xfrm>
            <a:off x="6382782" y="5546375"/>
            <a:ext cx="31213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roxima Nova Medium" panose="02000506030000020004" pitchFamily="2" charset="0"/>
                <a:ea typeface="+mn-ea"/>
                <a:cs typeface="+mn-cs"/>
              </a:rPr>
              <a:t>Managed Usability and Accessibility Services at Monash University</a:t>
            </a:r>
          </a:p>
        </p:txBody>
      </p:sp>
    </p:spTree>
    <p:extLst>
      <p:ext uri="{BB962C8B-B14F-4D97-AF65-F5344CB8AC3E}">
        <p14:creationId xmlns:p14="http://schemas.microsoft.com/office/powerpoint/2010/main" val="26835962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54EBD-BAD0-4DB1-85E2-EB0490016756}"/>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4.6: </a:t>
            </a:r>
            <a:r>
              <a:rPr lang="en-US" sz="4400" kern="1200" dirty="0" err="1">
                <a:solidFill>
                  <a:srgbClr val="000000"/>
                </a:solidFill>
                <a:effectLst/>
                <a:latin typeface="Proxima Nova Extrabold" panose="02000506030000020004"/>
                <a:ea typeface="Lato Black" panose="020F0A02020204030203" pitchFamily="34" charset="0"/>
                <a:cs typeface="Lato Black" panose="020F0A02020204030203" pitchFamily="34" charset="0"/>
              </a:rPr>
              <a:t>Colour</a:t>
            </a: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 alone</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Proxima Nova"/>
                <a:ea typeface="+mn-ea"/>
                <a:cs typeface="+mn-cs"/>
              </a:rPr>
              <a:t>Colour</a:t>
            </a:r>
            <a:r>
              <a:rPr kumimoji="0" lang="en-US" sz="3200" b="0" i="0" u="none" strike="noStrike" kern="1200" cap="none" spc="0" normalizeH="0" baseline="0" noProof="0" dirty="0">
                <a:ln>
                  <a:noFill/>
                </a:ln>
                <a:solidFill>
                  <a:prstClr val="black"/>
                </a:solidFill>
                <a:effectLst/>
                <a:uLnTx/>
                <a:uFillTx/>
                <a:latin typeface="Proxima Nova"/>
                <a:ea typeface="+mn-ea"/>
                <a:cs typeface="+mn-cs"/>
              </a:rPr>
              <a:t> alone should not be used to indicate actionable items (if not underlined).  A secondary method, such as underline or bold should be used, in addition to </a:t>
            </a:r>
            <a:r>
              <a:rPr kumimoji="0" lang="en-US" sz="3200" b="0" i="0" u="none" strike="noStrike" kern="1200" cap="none" spc="0" normalizeH="0" baseline="0" noProof="0" dirty="0" err="1">
                <a:ln>
                  <a:noFill/>
                </a:ln>
                <a:solidFill>
                  <a:prstClr val="black"/>
                </a:solidFill>
                <a:effectLst/>
                <a:uLnTx/>
                <a:uFillTx/>
                <a:latin typeface="Proxima Nova"/>
                <a:ea typeface="+mn-ea"/>
                <a:cs typeface="+mn-cs"/>
              </a:rPr>
              <a:t>colour</a:t>
            </a:r>
            <a:r>
              <a:rPr kumimoji="0" lang="en-US" sz="3200" b="0" i="0" u="none" strike="noStrike" kern="1200" cap="none" spc="0" normalizeH="0" baseline="0" noProof="0" dirty="0">
                <a:ln>
                  <a:noFill/>
                </a:ln>
                <a:solidFill>
                  <a:prstClr val="black"/>
                </a:solidFill>
                <a:effectLst/>
                <a:uLnTx/>
                <a:uFillTx/>
                <a:latin typeface="Proxima Nova"/>
                <a:ea typeface="+mn-ea"/>
                <a:cs typeface="+mn-cs"/>
              </a:rPr>
              <a:t>.</a:t>
            </a:r>
          </a:p>
        </p:txBody>
      </p:sp>
    </p:spTree>
    <p:extLst>
      <p:ext uri="{BB962C8B-B14F-4D97-AF65-F5344CB8AC3E}">
        <p14:creationId xmlns:p14="http://schemas.microsoft.com/office/powerpoint/2010/main" val="163466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F307-71CF-479A-985A-3B4107067BD2}"/>
              </a:ext>
            </a:extLst>
          </p:cNvPr>
          <p:cNvSpPr>
            <a:spLocks noGrp="1"/>
          </p:cNvSpPr>
          <p:nvPr>
            <p:ph type="title" idx="4294967295"/>
          </p:nvPr>
        </p:nvSpPr>
        <p:spPr>
          <a:xfrm>
            <a:off x="838200" y="410845"/>
            <a:ext cx="10515600" cy="1325563"/>
          </a:xfrm>
        </p:spPr>
        <p:txBody>
          <a:bodyPr/>
          <a:lstStyle/>
          <a:p>
            <a:pPr algn="ctr"/>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Functionality unclear</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511325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Ah, the green are links… Or are they…?</a:t>
            </a:r>
          </a:p>
        </p:txBody>
      </p:sp>
      <p:pic>
        <p:nvPicPr>
          <p:cNvPr id="6" name="Picture Placeholder 4" descr="Text is grey on a grey backgound, or grey on a white background. There is also green text that is the email address or &quot;Call this person&quot; links. The email addresses are inactive.">
            <a:extLst>
              <a:ext uri="{FF2B5EF4-FFF2-40B4-BE49-F238E27FC236}">
                <a16:creationId xmlns:a16="http://schemas.microsoft.com/office/drawing/2014/main" id="{D5085599-02F5-49F6-AFF2-A161A615CCD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792685" y="2078768"/>
            <a:ext cx="2168838" cy="3777747"/>
          </a:xfrm>
          <a:prstGeom prst="rect">
            <a:avLst/>
          </a:prstGeom>
        </p:spPr>
      </p:pic>
    </p:spTree>
    <p:extLst>
      <p:ext uri="{BB962C8B-B14F-4D97-AF65-F5344CB8AC3E}">
        <p14:creationId xmlns:p14="http://schemas.microsoft.com/office/powerpoint/2010/main" val="25882034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AA6F-E966-4202-A696-BEF92F237B97}"/>
              </a:ext>
            </a:extLst>
          </p:cNvPr>
          <p:cNvSpPr>
            <a:spLocks noGrp="1"/>
          </p:cNvSpPr>
          <p:nvPr>
            <p:ph type="title" idx="4294967295"/>
          </p:nvPr>
        </p:nvSpPr>
        <p:spPr>
          <a:xfrm>
            <a:off x="838200" y="410845"/>
            <a:ext cx="10515600" cy="1325563"/>
          </a:xfrm>
        </p:spPr>
        <p:txBody>
          <a:bodyPr/>
          <a:lstStyle/>
          <a:p>
            <a:pPr algn="ctr"/>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Non-underlined links</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5113253" cy="535531"/>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a:t>
            </a:r>
            <a:r>
              <a:rPr kumimoji="0" lang="en-US" sz="3200" b="0" i="0" u="none" strike="noStrike" kern="0" cap="none" spc="0" normalizeH="0" baseline="0" noProof="0" dirty="0" err="1">
                <a:ln>
                  <a:noFill/>
                </a:ln>
                <a:solidFill>
                  <a:prstClr val="black"/>
                </a:solidFill>
                <a:effectLst/>
                <a:uLnTx/>
                <a:uFillTx/>
                <a:latin typeface="Proxima Nova Medium" panose="02000506030000020004" pitchFamily="2" charset="77"/>
                <a:ea typeface="+mn-ea"/>
                <a:cs typeface="+mn-cs"/>
              </a:rPr>
              <a:t>Colour</a:t>
            </a: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 alone</a:t>
            </a:r>
          </a:p>
        </p:txBody>
      </p:sp>
      <p:pic>
        <p:nvPicPr>
          <p:cNvPr id="1026" name="id-A16D2654-F610-4832-A961-EFCA473F803D" descr="Screenshot from SGIC.com.au. Text is black and links are blue, but not underlined.">
            <a:extLst>
              <a:ext uri="{FF2B5EF4-FFF2-40B4-BE49-F238E27FC236}">
                <a16:creationId xmlns:a16="http://schemas.microsoft.com/office/drawing/2014/main" id="{CB61401E-3418-40D0-A61E-F6EFE56464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802245" y="2070595"/>
            <a:ext cx="2138222" cy="385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77586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AA6F-E966-4202-A696-BEF92F237B97}"/>
              </a:ext>
            </a:extLst>
          </p:cNvPr>
          <p:cNvSpPr>
            <a:spLocks noGrp="1"/>
          </p:cNvSpPr>
          <p:nvPr>
            <p:ph type="title" idx="4294967295"/>
          </p:nvPr>
        </p:nvSpPr>
        <p:spPr>
          <a:xfrm>
            <a:off x="838200" y="410845"/>
            <a:ext cx="10515600" cy="1325563"/>
          </a:xfrm>
        </p:spPr>
        <p:txBody>
          <a:bodyPr/>
          <a:lstStyle/>
          <a:p>
            <a:pPr algn="ctr"/>
            <a:r>
              <a:rPr lang="en-US" dirty="0">
                <a:solidFill>
                  <a:srgbClr val="000000"/>
                </a:solidFill>
                <a:latin typeface="Proxima Nova Extrabold" panose="02000506030000020004"/>
              </a:rPr>
              <a:t>4.6: </a:t>
            </a:r>
            <a:r>
              <a:rPr lang="en-US" dirty="0" err="1">
                <a:solidFill>
                  <a:srgbClr val="000000"/>
                </a:solidFill>
                <a:latin typeface="Proxima Nova Extrabold" panose="02000506030000020004"/>
              </a:rPr>
              <a:t>Colour</a:t>
            </a:r>
            <a:r>
              <a:rPr lang="en-US" dirty="0">
                <a:solidFill>
                  <a:srgbClr val="000000"/>
                </a:solidFill>
                <a:latin typeface="Proxima Nova Extrabold" panose="02000506030000020004"/>
              </a:rPr>
              <a:t> alone</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5113253" cy="1421928"/>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Pass – Link text is indicated with </a:t>
            </a:r>
            <a:r>
              <a:rPr kumimoji="0" lang="en-US" sz="3200" b="0" i="0" u="none" strike="noStrike" kern="0" cap="none" spc="0" normalizeH="0" baseline="0" noProof="0" dirty="0" err="1">
                <a:ln>
                  <a:noFill/>
                </a:ln>
                <a:solidFill>
                  <a:prstClr val="black"/>
                </a:solidFill>
                <a:effectLst/>
                <a:uLnTx/>
                <a:uFillTx/>
                <a:latin typeface="Proxima Nova Medium" panose="02000506030000020004" pitchFamily="2" charset="77"/>
                <a:ea typeface="+mn-ea"/>
                <a:cs typeface="+mn-cs"/>
              </a:rPr>
              <a:t>colour</a:t>
            </a: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 and an underline</a:t>
            </a:r>
          </a:p>
        </p:txBody>
      </p:sp>
      <p:pic>
        <p:nvPicPr>
          <p:cNvPr id="7" name="Picture 6" descr="Links are both underlined and blue.">
            <a:extLst>
              <a:ext uri="{FF2B5EF4-FFF2-40B4-BE49-F238E27FC236}">
                <a16:creationId xmlns:a16="http://schemas.microsoft.com/office/drawing/2014/main" id="{F7A507E3-EC20-4613-87AC-2860B8E0838E}"/>
              </a:ext>
            </a:extLst>
          </p:cNvPr>
          <p:cNvPicPr/>
          <p:nvPr/>
        </p:nvPicPr>
        <p:blipFill>
          <a:blip r:embed="rId3"/>
          <a:stretch>
            <a:fillRect/>
          </a:stretch>
        </p:blipFill>
        <p:spPr>
          <a:xfrm>
            <a:off x="6834822" y="2096429"/>
            <a:ext cx="2108456" cy="3780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354599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8146A-CAD9-4B05-B031-9DDD8BE30403}"/>
              </a:ext>
            </a:extLst>
          </p:cNvPr>
          <p:cNvSpPr>
            <a:spLocks noGrp="1"/>
          </p:cNvSpPr>
          <p:nvPr>
            <p:ph type="title" idx="4294967295"/>
          </p:nvPr>
        </p:nvSpPr>
        <p:spPr>
          <a:xfrm>
            <a:off x="752385" y="2789187"/>
            <a:ext cx="4480560" cy="1920875"/>
          </a:xfrm>
        </p:spPr>
        <p:txBody>
          <a:bodyPr/>
          <a:lstStyle/>
          <a:p>
            <a:pPr rtl="0" eaLnBrk="1" latinLnBrk="0" hangingPunct="1">
              <a:lnSpc>
                <a:spcPct val="100000"/>
              </a:lnSpc>
            </a:pPr>
            <a:r>
              <a:rPr lang="en-US" sz="4000" b="1" kern="1200" dirty="0">
                <a:solidFill>
                  <a:srgbClr val="000000"/>
                </a:solidFill>
                <a:effectLst/>
                <a:latin typeface="Proxima Nova" panose="02000506030000020004"/>
                <a:ea typeface="Lato" panose="020F0502020204030203" pitchFamily="34" charset="0"/>
                <a:cs typeface="Lato" panose="020F0502020204030203" pitchFamily="34" charset="0"/>
              </a:rPr>
              <a:t>Navigational aids</a:t>
            </a:r>
            <a:endParaRPr lang="en-US" dirty="0"/>
          </a:p>
        </p:txBody>
      </p:sp>
    </p:spTree>
    <p:extLst>
      <p:ext uri="{BB962C8B-B14F-4D97-AF65-F5344CB8AC3E}">
        <p14:creationId xmlns:p14="http://schemas.microsoft.com/office/powerpoint/2010/main" val="15311631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9C080F-0510-4EF0-9F49-7858D204E098}"/>
              </a:ext>
            </a:extLst>
          </p:cNvPr>
          <p:cNvSpPr>
            <a:spLocks noGrp="1"/>
          </p:cNvSpPr>
          <p:nvPr>
            <p:ph type="title" idx="4294967295"/>
          </p:nvPr>
        </p:nvSpPr>
        <p:spPr>
          <a:xfrm>
            <a:off x="838200" y="410845"/>
            <a:ext cx="10515600" cy="1325563"/>
          </a:xfrm>
        </p:spPr>
        <p:txBody>
          <a:bodyPr/>
          <a:lstStyle/>
          <a:p>
            <a:pPr algn="ctr"/>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Navigational aids</a:t>
            </a:r>
            <a:endParaRPr lang="en-US" dirty="0"/>
          </a:p>
        </p:txBody>
      </p:sp>
      <p:sp>
        <p:nvSpPr>
          <p:cNvPr id="3" name="TextBox 2">
            <a:extLst>
              <a:ext uri="{FF2B5EF4-FFF2-40B4-BE49-F238E27FC236}">
                <a16:creationId xmlns:a16="http://schemas.microsoft.com/office/drawing/2014/main" id="{A0F93E1A-A84B-416E-B9B6-59D7E277DBB5}"/>
              </a:ext>
            </a:extLst>
          </p:cNvPr>
          <p:cNvSpPr txBox="1"/>
          <p:nvPr/>
        </p:nvSpPr>
        <p:spPr>
          <a:xfrm>
            <a:off x="508001" y="1614858"/>
            <a:ext cx="5672667" cy="3118803"/>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5.1: Visual indicators</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5.2: Character key shortcuts</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5.3: Descriptive headings</a:t>
            </a:r>
          </a:p>
        </p:txBody>
      </p:sp>
      <p:sp>
        <p:nvSpPr>
          <p:cNvPr id="4" name="TextBox 3">
            <a:extLst>
              <a:ext uri="{FF2B5EF4-FFF2-40B4-BE49-F238E27FC236}">
                <a16:creationId xmlns:a16="http://schemas.microsoft.com/office/drawing/2014/main" id="{FC86B555-C858-488E-A9EE-CF07AACE8531}"/>
              </a:ext>
            </a:extLst>
          </p:cNvPr>
          <p:cNvSpPr txBox="1"/>
          <p:nvPr/>
        </p:nvSpPr>
        <p:spPr>
          <a:xfrm>
            <a:off x="6214533" y="1614858"/>
            <a:ext cx="5672667" cy="1328569"/>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5.4: Inactivity timeout</a:t>
            </a:r>
          </a:p>
          <a:p>
            <a:pPr marL="571500" marR="0" lvl="0" indent="-5715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Proxima Nova"/>
                <a:ea typeface="+mn-ea"/>
                <a:cs typeface="+mn-cs"/>
              </a:rPr>
              <a:t>5.5: Navigation features</a:t>
            </a:r>
          </a:p>
        </p:txBody>
      </p:sp>
    </p:spTree>
    <p:extLst>
      <p:ext uri="{BB962C8B-B14F-4D97-AF65-F5344CB8AC3E}">
        <p14:creationId xmlns:p14="http://schemas.microsoft.com/office/powerpoint/2010/main" val="39897171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67607-85CD-4F34-A79C-E1A1AF01D3D7}"/>
              </a:ext>
            </a:extLst>
          </p:cNvPr>
          <p:cNvSpPr>
            <a:spLocks noGrp="1"/>
          </p:cNvSpPr>
          <p:nvPr>
            <p:ph type="title" idx="4294967295"/>
          </p:nvPr>
        </p:nvSpPr>
        <p:spPr>
          <a:xfrm>
            <a:off x="838200" y="410845"/>
            <a:ext cx="10515600" cy="1325563"/>
          </a:xfrm>
        </p:spPr>
        <p:txBody>
          <a:bodyPr/>
          <a:lstStyle/>
          <a:p>
            <a:pPr algn="ctr"/>
            <a:r>
              <a:rPr lang="en-US" dirty="0">
                <a:solidFill>
                  <a:srgbClr val="000000"/>
                </a:solidFill>
                <a:latin typeface="Proxima Nova Extrabold" panose="02000506030000020004"/>
              </a:rPr>
              <a:t>5.1: Visual indicators</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Visual indicators, (such as arrows, next and previous buttons) have been used to indicate swipe or scroll areas or additional functionality (for more information see </a:t>
            </a:r>
            <a:r>
              <a:rPr kumimoji="0" lang="en-US" sz="3200" b="0" i="0" u="none" strike="noStrike" kern="1200" cap="none" spc="0" normalizeH="0" baseline="0" noProof="0" dirty="0">
                <a:ln>
                  <a:noFill/>
                </a:ln>
                <a:solidFill>
                  <a:prstClr val="black"/>
                </a:solidFill>
                <a:effectLst/>
                <a:uLnTx/>
                <a:uFillTx/>
                <a:latin typeface="Proxima Nova"/>
                <a:ea typeface="+mn-ea"/>
                <a:cs typeface="+mn-cs"/>
                <a:hlinkClick r:id="rId3"/>
              </a:rPr>
              <a:t>WCAG2.1 SC 2.5.1: Pointer Gestures</a:t>
            </a:r>
            <a:r>
              <a:rPr kumimoji="0" lang="en-US" sz="3200" b="0" i="0" u="none" strike="noStrike" kern="1200" cap="none" spc="0" normalizeH="0" baseline="0" noProof="0" dirty="0">
                <a:ln>
                  <a:noFill/>
                </a:ln>
                <a:solidFill>
                  <a:prstClr val="black"/>
                </a:solidFill>
                <a:effectLst/>
                <a:uLnTx/>
                <a:uFillTx/>
                <a:latin typeface="Proxima Nova"/>
                <a:ea typeface="+mn-ea"/>
                <a:cs typeface="+mn-cs"/>
              </a:rPr>
              <a:t>).</a:t>
            </a:r>
          </a:p>
        </p:txBody>
      </p:sp>
    </p:spTree>
    <p:extLst>
      <p:ext uri="{BB962C8B-B14F-4D97-AF65-F5344CB8AC3E}">
        <p14:creationId xmlns:p14="http://schemas.microsoft.com/office/powerpoint/2010/main" val="40008863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301D2-844F-44BF-9080-B206BFB3D4A0}"/>
              </a:ext>
            </a:extLst>
          </p:cNvPr>
          <p:cNvSpPr>
            <a:spLocks noGrp="1"/>
          </p:cNvSpPr>
          <p:nvPr>
            <p:ph type="title" idx="4294967295"/>
          </p:nvPr>
        </p:nvSpPr>
        <p:spPr>
          <a:xfrm>
            <a:off x="838200" y="410845"/>
            <a:ext cx="10515600" cy="1325563"/>
          </a:xfrm>
        </p:spPr>
        <p:txBody>
          <a:bodyPr/>
          <a:lstStyle/>
          <a:p>
            <a:pPr algn="ctr"/>
            <a:r>
              <a:rPr lang="en-US" dirty="0">
                <a:solidFill>
                  <a:srgbClr val="000000"/>
                </a:solidFill>
                <a:latin typeface="Proxima Nova Extrabold" panose="02000506030000020004"/>
              </a:rPr>
              <a:t>5.1: Visual indicators</a:t>
            </a:r>
            <a:endParaRPr lang="en-US" dirty="0"/>
          </a:p>
        </p:txBody>
      </p:sp>
      <p:sp>
        <p:nvSpPr>
          <p:cNvPr id="5" name="Rectangle 4">
            <a:extLst>
              <a:ext uri="{FF2B5EF4-FFF2-40B4-BE49-F238E27FC236}">
                <a16:creationId xmlns:a16="http://schemas.microsoft.com/office/drawing/2014/main" id="{AFAC2733-4946-49BF-9F88-C54C55DB0C72}"/>
              </a:ext>
            </a:extLst>
          </p:cNvPr>
          <p:cNvSpPr/>
          <p:nvPr/>
        </p:nvSpPr>
        <p:spPr>
          <a:xfrm>
            <a:off x="982747" y="2382113"/>
            <a:ext cx="413326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No indicator of horizonal swipe</a:t>
            </a:r>
          </a:p>
        </p:txBody>
      </p:sp>
      <p:pic>
        <p:nvPicPr>
          <p:cNvPr id="8" name="Picture Placeholder 5" descr="BBC News app with tabs at the top - Top Stories being the current tab. My News and Popular are the next tabs. ">
            <a:extLst>
              <a:ext uri="{FF2B5EF4-FFF2-40B4-BE49-F238E27FC236}">
                <a16:creationId xmlns:a16="http://schemas.microsoft.com/office/drawing/2014/main" id="{5B9C1A52-32D7-4C22-A30F-B5906A92AD00}"/>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7913" y="2168473"/>
            <a:ext cx="2148586" cy="37424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Placeholder 6" descr="My News tab open with information to add topics">
            <a:extLst>
              <a:ext uri="{FF2B5EF4-FFF2-40B4-BE49-F238E27FC236}">
                <a16:creationId xmlns:a16="http://schemas.microsoft.com/office/drawing/2014/main" id="{62DA67E7-80EC-4E7E-8B19-7DFAFFD893D1}"/>
              </a:ext>
            </a:extLst>
          </p:cNvPr>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92686" y="2179358"/>
            <a:ext cx="2136087" cy="3720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60520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301D2-844F-44BF-9080-B206BFB3D4A0}"/>
              </a:ext>
            </a:extLst>
          </p:cNvPr>
          <p:cNvSpPr>
            <a:spLocks noGrp="1"/>
          </p:cNvSpPr>
          <p:nvPr>
            <p:ph type="title" idx="4294967295"/>
          </p:nvPr>
        </p:nvSpPr>
        <p:spPr>
          <a:xfrm>
            <a:off x="0" y="411163"/>
            <a:ext cx="12192000" cy="1325562"/>
          </a:xfrm>
        </p:spPr>
        <p:txBody>
          <a:bodyPr/>
          <a:lstStyle/>
          <a:p>
            <a:pPr algn="ctr"/>
            <a:r>
              <a:rPr lang="en-US" dirty="0">
                <a:solidFill>
                  <a:srgbClr val="000000"/>
                </a:solidFill>
                <a:latin typeface="Proxima Nova Extrabold" panose="02000506030000020004"/>
              </a:rPr>
              <a:t>5.1: Visual indicators</a:t>
            </a:r>
            <a:endParaRPr lang="en-US" dirty="0"/>
          </a:p>
        </p:txBody>
      </p:sp>
      <p:sp>
        <p:nvSpPr>
          <p:cNvPr id="5" name="Rectangle 4">
            <a:extLst>
              <a:ext uri="{FF2B5EF4-FFF2-40B4-BE49-F238E27FC236}">
                <a16:creationId xmlns:a16="http://schemas.microsoft.com/office/drawing/2014/main" id="{AFAC2733-4946-49BF-9F88-C54C55DB0C72}"/>
              </a:ext>
            </a:extLst>
          </p:cNvPr>
          <p:cNvSpPr/>
          <p:nvPr/>
        </p:nvSpPr>
        <p:spPr>
          <a:xfrm>
            <a:off x="982747" y="2382113"/>
            <a:ext cx="413326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Swipe to move to next week</a:t>
            </a:r>
          </a:p>
        </p:txBody>
      </p:sp>
      <p:pic>
        <p:nvPicPr>
          <p:cNvPr id="7" name="Picture Placeholder 6" descr="Screenshot of the calendar of an exercise app.">
            <a:extLst>
              <a:ext uri="{FF2B5EF4-FFF2-40B4-BE49-F238E27FC236}">
                <a16:creationId xmlns:a16="http://schemas.microsoft.com/office/drawing/2014/main" id="{77D52E3F-8C40-47D5-B4F6-4EA20CBC8719}"/>
              </a:ext>
            </a:extLst>
          </p:cNvPr>
          <p:cNvPicPr>
            <a:picLocks noGrp="1"/>
          </p:cNvPicPr>
          <p:nvPr>
            <p:ph type="pic" sz="quarter" idx="23"/>
          </p:nvPr>
        </p:nvPicPr>
        <p:blipFill>
          <a:blip r:embed="rId3"/>
          <a:srcRect t="9222" b="9222"/>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381573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AA6F-E966-4202-A696-BEF92F237B97}"/>
              </a:ext>
            </a:extLst>
          </p:cNvPr>
          <p:cNvSpPr>
            <a:spLocks noGrp="1"/>
          </p:cNvSpPr>
          <p:nvPr>
            <p:ph type="title" idx="4294967295"/>
          </p:nvPr>
        </p:nvSpPr>
        <p:spPr>
          <a:xfrm>
            <a:off x="838200" y="410845"/>
            <a:ext cx="10515600" cy="1325563"/>
          </a:xfrm>
        </p:spPr>
        <p:txBody>
          <a:bodyPr/>
          <a:lstStyle/>
          <a:p>
            <a:pPr algn="ctr"/>
            <a:r>
              <a:rPr lang="en-US" dirty="0">
                <a:solidFill>
                  <a:srgbClr val="000000"/>
                </a:solidFill>
                <a:latin typeface="Proxima Nova Extrabold" panose="02000506030000020004"/>
              </a:rPr>
              <a:t>5.1: Visual indicators</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496437"/>
            <a:ext cx="511325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Pass – Visual indicator of horizontal swipe</a:t>
            </a:r>
          </a:p>
        </p:txBody>
      </p:sp>
      <p:pic>
        <p:nvPicPr>
          <p:cNvPr id="7" name="Picture 6" descr="Two album covers are visible with a portion of a third album cover which indicates that swiping from right to left will show more content">
            <a:extLst>
              <a:ext uri="{FF2B5EF4-FFF2-40B4-BE49-F238E27FC236}">
                <a16:creationId xmlns:a16="http://schemas.microsoft.com/office/drawing/2014/main" id="{CB1600BD-17D0-4E3B-AEB3-E4A87B9593DA}"/>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863359" y="2118732"/>
            <a:ext cx="2068768" cy="37356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628800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5597</Words>
  <Application>Microsoft Office PowerPoint</Application>
  <PresentationFormat>Widescreen</PresentationFormat>
  <Paragraphs>629</Paragraphs>
  <Slides>143</Slides>
  <Notes>44</Notes>
  <HiddenSlides>0</HiddenSlides>
  <MMClips>0</MMClips>
  <ScaleCrop>false</ScaleCrop>
  <HeadingPairs>
    <vt:vector size="6" baseType="variant">
      <vt:variant>
        <vt:lpstr>Fonts Used</vt:lpstr>
      </vt:variant>
      <vt:variant>
        <vt:i4>20</vt:i4>
      </vt:variant>
      <vt:variant>
        <vt:lpstr>Theme</vt:lpstr>
      </vt:variant>
      <vt:variant>
        <vt:i4>10</vt:i4>
      </vt:variant>
      <vt:variant>
        <vt:lpstr>Slide Titles</vt:lpstr>
      </vt:variant>
      <vt:variant>
        <vt:i4>143</vt:i4>
      </vt:variant>
    </vt:vector>
  </HeadingPairs>
  <TitlesOfParts>
    <vt:vector size="173" baseType="lpstr">
      <vt:lpstr>Arial</vt:lpstr>
      <vt:lpstr>Averia Serif Libre</vt:lpstr>
      <vt:lpstr>Calibri</vt:lpstr>
      <vt:lpstr>Calibri Light</vt:lpstr>
      <vt:lpstr>Courier New</vt:lpstr>
      <vt:lpstr>Gill Sans</vt:lpstr>
      <vt:lpstr>Helvetica Neue</vt:lpstr>
      <vt:lpstr>Helvetica Neue Light</vt:lpstr>
      <vt:lpstr>Kingthings Exeter</vt:lpstr>
      <vt:lpstr>Poppins</vt:lpstr>
      <vt:lpstr>Poppins Black</vt:lpstr>
      <vt:lpstr>Poppins Light</vt:lpstr>
      <vt:lpstr>Proxima Nova</vt:lpstr>
      <vt:lpstr>Proxima Nova Cn Lt</vt:lpstr>
      <vt:lpstr>Proxima Nova Cn Rg</vt:lpstr>
      <vt:lpstr>Proxima Nova Extrabold</vt:lpstr>
      <vt:lpstr>Proxima Nova Medium</vt:lpstr>
      <vt:lpstr>Proxima Nova Semibold</vt:lpstr>
      <vt:lpstr>ProximaNova-Semibold</vt:lpstr>
      <vt:lpstr>Symbol</vt:lpstr>
      <vt:lpstr>Office Theme</vt:lpstr>
      <vt:lpstr>1_Custom Design</vt:lpstr>
      <vt:lpstr>Custom Design</vt:lpstr>
      <vt:lpstr>3_Office Theme</vt:lpstr>
      <vt:lpstr>1_Office Theme</vt:lpstr>
      <vt:lpstr>4_Office Theme</vt:lpstr>
      <vt:lpstr>5_Office Theme</vt:lpstr>
      <vt:lpstr>2_Office Theme</vt:lpstr>
      <vt:lpstr>6_Office Theme</vt:lpstr>
      <vt:lpstr>White</vt:lpstr>
      <vt:lpstr>PowerPoint Presentation</vt:lpstr>
      <vt:lpstr>PowerPoint Presentation</vt:lpstr>
      <vt:lpstr>PowerPoint Presentation</vt:lpstr>
      <vt:lpstr>Land acknowledgement</vt:lpstr>
      <vt:lpstr>Access this information</vt:lpstr>
      <vt:lpstr>Meet our team</vt:lpstr>
      <vt:lpstr>Disabilities</vt:lpstr>
      <vt:lpstr>It’s not just  about vision impairments</vt:lpstr>
      <vt:lpstr>About Gian</vt:lpstr>
      <vt:lpstr>About Gian, continued</vt:lpstr>
      <vt:lpstr>A little background…</vt:lpstr>
      <vt:lpstr>Why did we develop this methodology?</vt:lpstr>
      <vt:lpstr>Introduction</vt:lpstr>
      <vt:lpstr>Mobile accessibility features</vt:lpstr>
      <vt:lpstr>What about WCAG2.1?</vt:lpstr>
      <vt:lpstr>WCAG2</vt:lpstr>
      <vt:lpstr>WCAG2.1</vt:lpstr>
      <vt:lpstr>Methodology errors note</vt:lpstr>
      <vt:lpstr>Where can you find these?</vt:lpstr>
      <vt:lpstr>Mobile issues</vt:lpstr>
      <vt:lpstr>Page variations</vt:lpstr>
      <vt:lpstr>Therefore it is essential that functionality is not removed due to a variation in the page. </vt:lpstr>
      <vt:lpstr>WCAG2.1 page variations</vt:lpstr>
      <vt:lpstr>WCAG2.1 Accessibility Supported</vt:lpstr>
      <vt:lpstr>Android assistive technologies and features</vt:lpstr>
      <vt:lpstr>iPhone assistive technologies and features</vt:lpstr>
      <vt:lpstr>iPad assistive technologies and features</vt:lpstr>
      <vt:lpstr>Testing methods</vt:lpstr>
      <vt:lpstr>Testing methods – Mobile Sites</vt:lpstr>
      <vt:lpstr>Testing methods – Native App</vt:lpstr>
      <vt:lpstr>Test with real devices</vt:lpstr>
      <vt:lpstr>Mobile Site &amp; Native App Testing Methodologies</vt:lpstr>
      <vt:lpstr>Mobile Site Testing Methodology Overview</vt:lpstr>
      <vt:lpstr>Native App Testing Methodology Overview</vt:lpstr>
      <vt:lpstr>1. Identify devices</vt:lpstr>
      <vt:lpstr>Determining which devices to test on</vt:lpstr>
      <vt:lpstr>Choosing devices</vt:lpstr>
      <vt:lpstr>Devices with assistive technologies</vt:lpstr>
      <vt:lpstr>Devices with assistive technologies</vt:lpstr>
      <vt:lpstr>Additional device screen readers</vt:lpstr>
      <vt:lpstr>Identify devices</vt:lpstr>
      <vt:lpstr>Identify devices</vt:lpstr>
      <vt:lpstr>Identify devices</vt:lpstr>
      <vt:lpstr>WCAG and this methodology</vt:lpstr>
      <vt:lpstr>2. Identify site type &amp; variations of the page</vt:lpstr>
      <vt:lpstr>Identify site type and variations</vt:lpstr>
      <vt:lpstr>Three types of mobile sites</vt:lpstr>
      <vt:lpstr>2. Define application functionality</vt:lpstr>
      <vt:lpstr>Define application functionality</vt:lpstr>
      <vt:lpstr>Define application functionality</vt:lpstr>
      <vt:lpstr>Common elements to test</vt:lpstr>
      <vt:lpstr>Find these guidelines</vt:lpstr>
      <vt:lpstr>3. Test critical issues</vt:lpstr>
      <vt:lpstr>New features means new traps</vt:lpstr>
      <vt:lpstr>Traps identified</vt:lpstr>
      <vt:lpstr>Exit trap</vt:lpstr>
      <vt:lpstr>Exit trap</vt:lpstr>
      <vt:lpstr>Exit trap</vt:lpstr>
      <vt:lpstr>Swipe / Scroll trap</vt:lpstr>
      <vt:lpstr>Swipe / Scroll trap</vt:lpstr>
      <vt:lpstr>Text-to-speech trap</vt:lpstr>
      <vt:lpstr>Text-to-speech trap</vt:lpstr>
      <vt:lpstr>Headset trap</vt:lpstr>
      <vt:lpstr>Headset trap</vt:lpstr>
      <vt:lpstr>Layer trap</vt:lpstr>
      <vt:lpstr>Layer trap</vt:lpstr>
      <vt:lpstr>4. Test mobile-specific issues</vt:lpstr>
      <vt:lpstr>Alternatives</vt:lpstr>
      <vt:lpstr>Alternatives</vt:lpstr>
      <vt:lpstr>Let’s see an example from the document</vt:lpstr>
      <vt:lpstr>Touch gestures</vt:lpstr>
      <vt:lpstr>Examples of touch gestures</vt:lpstr>
      <vt:lpstr>Examples of alternative, accessible gestures:</vt:lpstr>
      <vt:lpstr>About this requirement</vt:lpstr>
      <vt:lpstr>About this requirement</vt:lpstr>
      <vt:lpstr>How to test</vt:lpstr>
      <vt:lpstr>Pass Example</vt:lpstr>
      <vt:lpstr>Pass Example</vt:lpstr>
      <vt:lpstr>Display</vt:lpstr>
      <vt:lpstr>Display</vt:lpstr>
      <vt:lpstr>3.3: Target size</vt:lpstr>
      <vt:lpstr>2.5.5 example</vt:lpstr>
      <vt:lpstr>2.5.5 example</vt:lpstr>
      <vt:lpstr>3.4: Inactive space</vt:lpstr>
      <vt:lpstr>Spacing</vt:lpstr>
      <vt:lpstr>3.4: Inactive space</vt:lpstr>
      <vt:lpstr>3.4: Inactive space</vt:lpstr>
      <vt:lpstr>Actionable items</vt:lpstr>
      <vt:lpstr>Actionable items</vt:lpstr>
      <vt:lpstr>4.6: Colour alone</vt:lpstr>
      <vt:lpstr>Functionality unclear</vt:lpstr>
      <vt:lpstr>Non-underlined links</vt:lpstr>
      <vt:lpstr>4.6: Colour alone</vt:lpstr>
      <vt:lpstr>Navigational aids</vt:lpstr>
      <vt:lpstr>Navigational aids</vt:lpstr>
      <vt:lpstr>5.1: Visual indicators</vt:lpstr>
      <vt:lpstr>5.1: Visual indicators</vt:lpstr>
      <vt:lpstr>5.1: Visual indicators</vt:lpstr>
      <vt:lpstr>5.1: Visual indicators</vt:lpstr>
      <vt:lpstr>Audio and video</vt:lpstr>
      <vt:lpstr>Audio and video</vt:lpstr>
      <vt:lpstr>6.1: Transcript</vt:lpstr>
      <vt:lpstr>6.1: Transcript</vt:lpstr>
      <vt:lpstr>6.1: Transcript</vt:lpstr>
      <vt:lpstr>6.1: Transcript</vt:lpstr>
      <vt:lpstr>Forms</vt:lpstr>
      <vt:lpstr>Forms</vt:lpstr>
      <vt:lpstr>7.4: Positioned field labels</vt:lpstr>
      <vt:lpstr>7.4: Positioned field labels</vt:lpstr>
      <vt:lpstr>7.4: Positioned field labels</vt:lpstr>
      <vt:lpstr>7.4: Positioned field labels</vt:lpstr>
      <vt:lpstr>7.4: Positioned field labels</vt:lpstr>
      <vt:lpstr>Test mobile assistive technology and feature support</vt:lpstr>
      <vt:lpstr>Test mobile assistive technology and features</vt:lpstr>
      <vt:lpstr>Android assistive technologies and features</vt:lpstr>
      <vt:lpstr>iPhone assistive technologies and features</vt:lpstr>
      <vt:lpstr>iPad assistive technologies and features</vt:lpstr>
      <vt:lpstr>VoiceOver and TalkBack</vt:lpstr>
      <vt:lpstr>VoiceOver (iOS)</vt:lpstr>
      <vt:lpstr>VoiceOver (iOS)</vt:lpstr>
      <vt:lpstr>VoiceOver (iOS)</vt:lpstr>
      <vt:lpstr>TalkBack (Android)</vt:lpstr>
      <vt:lpstr>What’s next?</vt:lpstr>
      <vt:lpstr>Updates from WCAG2.2</vt:lpstr>
      <vt:lpstr>Updates from WCAG2.2</vt:lpstr>
      <vt:lpstr>Updates from WCAG2.2</vt:lpstr>
      <vt:lpstr>Updates from WCAG2.2</vt:lpstr>
      <vt:lpstr>Updates from WCAG2.2</vt:lpstr>
      <vt:lpstr>Additional assistive technologies / mobile features</vt:lpstr>
      <vt:lpstr>Additional assistive technologies / mobile features</vt:lpstr>
      <vt:lpstr>Review of existing test cases</vt:lpstr>
      <vt:lpstr>Review of existing test cases</vt:lpstr>
      <vt:lpstr>Removal of some assistive technologies / mobile features</vt:lpstr>
      <vt:lpstr>Removal of some assistive technologies / mobile features</vt:lpstr>
      <vt:lpstr>Creation of online resource</vt:lpstr>
      <vt:lpstr>Creation of online resource</vt:lpstr>
      <vt:lpstr>Thank you for coming today</vt:lpstr>
      <vt:lpstr>Get involved in the mobile committee</vt:lpstr>
      <vt:lpstr>PowerPoint Presentation</vt:lpstr>
      <vt:lpstr>Access this information</vt:lpstr>
      <vt:lpstr>About our services</vt:lpstr>
      <vt:lpstr>About our products</vt:lpstr>
      <vt:lpstr>Contact AccessibilityOz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2023-04-03T22:06:28Z</dcterms:created>
  <dcterms:modified xsi:type="dcterms:W3CDTF">2023-04-26T19:04:27Z</dcterms:modified>
</cp:coreProperties>
</file>