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13716000" cx="24384000"/>
  <p:notesSz cx="6858000" cy="9144000"/>
  <p:embeddedFontLst>
    <p:embeddedFont>
      <p:font typeface="Roboto"/>
      <p:regular r:id="rId32"/>
      <p:bold r:id="rId33"/>
      <p:italic r:id="rId34"/>
      <p:boldItalic r:id="rId35"/>
    </p:embeddedFont>
    <p:embeddedFont>
      <p:font typeface="Poppins"/>
      <p:regular r:id="rId36"/>
      <p:bold r:id="rId37"/>
      <p:italic r:id="rId38"/>
      <p:boldItalic r:id="rId39"/>
    </p:embeddedFont>
    <p:embeddedFont>
      <p:font typeface="Poppins Black"/>
      <p:bold r:id="rId40"/>
      <p:boldItalic r:id="rId41"/>
    </p:embeddedFont>
    <p:embeddedFont>
      <p:font typeface="Helvetica Neue"/>
      <p:regular r:id="rId42"/>
      <p:bold r:id="rId43"/>
      <p:italic r:id="rId44"/>
      <p:boldItalic r:id="rId45"/>
    </p:embeddedFont>
    <p:embeddedFont>
      <p:font typeface="Averia Serif Libre"/>
      <p:regular r:id="rId46"/>
      <p:bold r:id="rId47"/>
      <p:italic r:id="rId48"/>
      <p:boldItalic r:id="rId49"/>
    </p:embeddedFont>
    <p:embeddedFont>
      <p:font typeface="Helvetica Neue Light"/>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Black-bold.fntdata"/><Relationship Id="rId42" Type="http://schemas.openxmlformats.org/officeDocument/2006/relationships/font" Target="fonts/HelveticaNeue-regular.fntdata"/><Relationship Id="rId41" Type="http://schemas.openxmlformats.org/officeDocument/2006/relationships/font" Target="fonts/PoppinsBlack-boldItalic.fntdata"/><Relationship Id="rId44" Type="http://schemas.openxmlformats.org/officeDocument/2006/relationships/font" Target="fonts/HelveticaNeue-italic.fntdata"/><Relationship Id="rId43" Type="http://schemas.openxmlformats.org/officeDocument/2006/relationships/font" Target="fonts/HelveticaNeue-bold.fntdata"/><Relationship Id="rId46" Type="http://schemas.openxmlformats.org/officeDocument/2006/relationships/font" Target="fonts/AveriaSerifLibre-regular.fntdata"/><Relationship Id="rId45"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AveriaSerifLibre-italic.fntdata"/><Relationship Id="rId47" Type="http://schemas.openxmlformats.org/officeDocument/2006/relationships/font" Target="fonts/AveriaSerifLibre-bold.fntdata"/><Relationship Id="rId49" Type="http://schemas.openxmlformats.org/officeDocument/2006/relationships/font" Target="fonts/AveriaSerifLibr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font" Target="fonts/Roboto-bold.fntdata"/><Relationship Id="rId32" Type="http://schemas.openxmlformats.org/officeDocument/2006/relationships/font" Target="fonts/Roboto-regular.fntdata"/><Relationship Id="rId35" Type="http://schemas.openxmlformats.org/officeDocument/2006/relationships/font" Target="fonts/Roboto-boldItalic.fntdata"/><Relationship Id="rId34" Type="http://schemas.openxmlformats.org/officeDocument/2006/relationships/font" Target="fonts/Roboto-italic.fntdata"/><Relationship Id="rId37" Type="http://schemas.openxmlformats.org/officeDocument/2006/relationships/font" Target="fonts/Poppins-bold.fntdata"/><Relationship Id="rId36" Type="http://schemas.openxmlformats.org/officeDocument/2006/relationships/font" Target="fonts/Poppins-regular.fntdata"/><Relationship Id="rId39" Type="http://schemas.openxmlformats.org/officeDocument/2006/relationships/font" Target="fonts/Poppins-boldItalic.fntdata"/><Relationship Id="rId38" Type="http://schemas.openxmlformats.org/officeDocument/2006/relationships/font" Target="fonts/Poppins-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Light-bold.fntdata"/><Relationship Id="rId50" Type="http://schemas.openxmlformats.org/officeDocument/2006/relationships/font" Target="fonts/HelveticaNeueLight-regular.fntdata"/><Relationship Id="rId53" Type="http://schemas.openxmlformats.org/officeDocument/2006/relationships/font" Target="fonts/HelveticaNeueLight-boldItalic.fntdata"/><Relationship Id="rId52" Type="http://schemas.openxmlformats.org/officeDocument/2006/relationships/font" Target="fonts/HelveticaNeueLight-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1512eb8ca6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1512eb8ca6_0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Good morning! I’m excited to talk to you today bright and early about careers in Drupal! My name is Julia, and I am a co-founder and Chief Purpose Officer at Spry Digital, a digital agency in St. Louis, MO.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19d3b28835_0_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600"/>
              </a:spcAft>
              <a:buNone/>
            </a:pPr>
            <a:r>
              <a:rPr lang="en-US"/>
              <a:t>Knowing that the job market is trending in your favor, and that there are certain industries that prefer Drupal, the next thing to consider is the type of role you want to look for. Many of you may have a clear understanding of what you want to do. What I am suggesting is that even if you know you really want to be a back-end developer, for instance, consider applying for related jobs when you are first starting out, especially if you aren’t getting a lot of interviews for your chosen career. In my career, I have done some amount of work in nearly every area on this slide. </a:t>
            </a:r>
            <a:endParaRPr/>
          </a:p>
        </p:txBody>
      </p:sp>
      <p:sp>
        <p:nvSpPr>
          <p:cNvPr id="200" name="Google Shape;200;g219d3b28835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19d3b28835_0_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600"/>
              </a:spcAft>
              <a:buNone/>
            </a:pPr>
            <a:r>
              <a:rPr lang="en-US"/>
              <a:t>Now that we have see that there is a real need for Drupal talent, that Drupal is used in a variety of industries, and there are a number of careers where Drupal knowledge is beneficial, the next question you may have is: where do I find these jobs?</a:t>
            </a:r>
            <a:endParaRPr/>
          </a:p>
        </p:txBody>
      </p:sp>
      <p:sp>
        <p:nvSpPr>
          <p:cNvPr id="207" name="Google Shape;207;g219d3b28835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3989a883cf_0_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1600"/>
              </a:spcAft>
              <a:buNone/>
            </a:pPr>
            <a:r>
              <a:rPr lang="en-US"/>
              <a:t>Slack! There is the MidCamp slack workspace with a #jobs channel. Drupal has a Slack workspace with a TON of job-related channels. Many cities also have a tech-focused community with a Slack workspace.</a:t>
            </a:r>
            <a:endParaRPr/>
          </a:p>
        </p:txBody>
      </p:sp>
      <p:sp>
        <p:nvSpPr>
          <p:cNvPr id="213" name="Google Shape;213;g23989a883cf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3989a883cf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Drupal.org has a great job board! It’s well used because companies who pay for a Drupal Association membership get job postings as part of their benefits.</a:t>
            </a:r>
            <a:endParaRPr/>
          </a:p>
          <a:p>
            <a:pPr indent="0" lvl="0" marL="0" rtl="0" algn="l">
              <a:lnSpc>
                <a:spcPct val="115000"/>
              </a:lnSpc>
              <a:spcBef>
                <a:spcPts val="1600"/>
              </a:spcBef>
              <a:spcAft>
                <a:spcPts val="1600"/>
              </a:spcAft>
              <a:buNone/>
            </a:pPr>
            <a:r>
              <a:rPr lang="en-US"/>
              <a:t>Other Drupal camps (like Midcamp!) may have job boards on their website, offered as a benefit to sponsoring organizations.</a:t>
            </a:r>
            <a:endParaRPr/>
          </a:p>
        </p:txBody>
      </p:sp>
      <p:sp>
        <p:nvSpPr>
          <p:cNvPr id="220" name="Google Shape;220;g23989a883cf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3989a883cf_0_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Additional sources: general job boards, specialty/tech-related job boards, and organization and company websites themselves. It may take more effort to find jobs posted on individual websites, but it can pay off nicely. Some entities, like universities, may only promote open positions on their own job board. </a:t>
            </a:r>
            <a:endParaRPr/>
          </a:p>
          <a:p>
            <a:pPr indent="0" lvl="0" marL="0" rtl="0" algn="l">
              <a:lnSpc>
                <a:spcPct val="115000"/>
              </a:lnSpc>
              <a:spcBef>
                <a:spcPts val="1600"/>
              </a:spcBef>
              <a:spcAft>
                <a:spcPts val="0"/>
              </a:spcAft>
              <a:buNone/>
            </a:pPr>
            <a:r>
              <a:rPr lang="en-US"/>
              <a:t>This is also where I will say something that I’ll repeat frequently: expand your network as much as possible. The best tool for this is LinkedIn. Connect with people you went to high school with, college with, neighbors, friends, people you know from your community, etc. You may not know ANYONE who knows what Drupal is, but someone you know might be connected to someone who does have a job lead. Be open to possibilities you can’t immediately see.</a:t>
            </a:r>
            <a:endParaRPr/>
          </a:p>
          <a:p>
            <a:pPr indent="0" lvl="0" marL="0" rtl="0" algn="l">
              <a:lnSpc>
                <a:spcPct val="115000"/>
              </a:lnSpc>
              <a:spcBef>
                <a:spcPts val="1600"/>
              </a:spcBef>
              <a:spcAft>
                <a:spcPts val="1600"/>
              </a:spcAft>
              <a:buNone/>
            </a:pPr>
            <a:r>
              <a:rPr lang="en-US"/>
              <a:t>Finally, you’re in a great place to meet people who may know about jobs! Seek out people you don’t know during breaks and get to know them. The Drupal community is the FRIENDLIEST community around.</a:t>
            </a:r>
            <a:endParaRPr/>
          </a:p>
        </p:txBody>
      </p:sp>
      <p:sp>
        <p:nvSpPr>
          <p:cNvPr id="227" name="Google Shape;227;g23989a883cf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19f14ce60b_0_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34" name="Google Shape;234;g219f14ce60b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Research can make you feel productive, but taking action on that research can start making you feel a little anxious. So this statistic is to help you feel better! Every person at Midcamp started out exactly where you are.</a:t>
            </a:r>
            <a:endParaRPr/>
          </a:p>
        </p:txBody>
      </p:sp>
      <p:sp>
        <p:nvSpPr>
          <p:cNvPr id="239" name="Google Shape;23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19d3b28835_0_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60000"/>
              </a:lnSpc>
              <a:spcBef>
                <a:spcPts val="0"/>
              </a:spcBef>
              <a:spcAft>
                <a:spcPts val="0"/>
              </a:spcAft>
              <a:buNone/>
            </a:pPr>
            <a:r>
              <a:rPr lang="en-US" sz="1600">
                <a:solidFill>
                  <a:schemeClr val="dk1"/>
                </a:solidFill>
                <a:latin typeface="Poppins"/>
                <a:ea typeface="Poppins"/>
                <a:cs typeface="Poppins"/>
                <a:sym typeface="Poppins"/>
              </a:rPr>
              <a:t>If you’re looking at </a:t>
            </a:r>
            <a:r>
              <a:rPr lang="en-US" sz="1600">
                <a:solidFill>
                  <a:schemeClr val="dk1"/>
                </a:solidFill>
                <a:latin typeface="Poppins"/>
                <a:ea typeface="Poppins"/>
                <a:cs typeface="Poppins"/>
                <a:sym typeface="Poppins"/>
              </a:rPr>
              <a:t>listing</a:t>
            </a:r>
            <a:r>
              <a:rPr lang="en-US" sz="1600">
                <a:solidFill>
                  <a:schemeClr val="dk1"/>
                </a:solidFill>
                <a:latin typeface="Poppins"/>
                <a:ea typeface="Poppins"/>
                <a:cs typeface="Poppins"/>
                <a:sym typeface="Poppins"/>
              </a:rPr>
              <a:t> on the job boards you found, you might find that most list “experience” as a requirement, and you might feel discouraged. Don’t! </a:t>
            </a:r>
            <a:endParaRPr sz="1600">
              <a:solidFill>
                <a:schemeClr val="dk1"/>
              </a:solidFill>
              <a:latin typeface="Poppins"/>
              <a:ea typeface="Poppins"/>
              <a:cs typeface="Poppins"/>
              <a:sym typeface="Poppins"/>
            </a:endParaRPr>
          </a:p>
          <a:p>
            <a:pPr indent="-330200" lvl="0" marL="457200" rtl="0" algn="l">
              <a:lnSpc>
                <a:spcPct val="160000"/>
              </a:lnSpc>
              <a:spcBef>
                <a:spcPts val="0"/>
              </a:spcBef>
              <a:spcAft>
                <a:spcPts val="0"/>
              </a:spcAft>
              <a:buClr>
                <a:schemeClr val="dk1"/>
              </a:buClr>
              <a:buSzPts val="1600"/>
              <a:buFont typeface="Poppins"/>
              <a:buChar char="●"/>
            </a:pPr>
            <a:r>
              <a:rPr lang="en-US" sz="1600">
                <a:solidFill>
                  <a:schemeClr val="dk1"/>
                </a:solidFill>
                <a:latin typeface="Poppins"/>
                <a:ea typeface="Poppins"/>
                <a:cs typeface="Poppins"/>
                <a:sym typeface="Poppins"/>
              </a:rPr>
              <a:t>Remember that the job listings you see describe an “ideal” candidate. Very few people will match the description 100%. </a:t>
            </a:r>
            <a:endParaRPr sz="1600">
              <a:solidFill>
                <a:schemeClr val="dk1"/>
              </a:solidFill>
              <a:latin typeface="Poppins"/>
              <a:ea typeface="Poppins"/>
              <a:cs typeface="Poppins"/>
              <a:sym typeface="Poppins"/>
            </a:endParaRPr>
          </a:p>
          <a:p>
            <a:pPr indent="-330200" lvl="0" marL="457200" rtl="0" algn="l">
              <a:lnSpc>
                <a:spcPct val="160000"/>
              </a:lnSpc>
              <a:spcBef>
                <a:spcPts val="0"/>
              </a:spcBef>
              <a:spcAft>
                <a:spcPts val="0"/>
              </a:spcAft>
              <a:buClr>
                <a:schemeClr val="dk1"/>
              </a:buClr>
              <a:buSzPts val="1600"/>
              <a:buFont typeface="Poppins"/>
              <a:buChar char="●"/>
            </a:pPr>
            <a:r>
              <a:rPr lang="en-US" sz="1600">
                <a:solidFill>
                  <a:schemeClr val="dk1"/>
                </a:solidFill>
                <a:latin typeface="Poppins"/>
                <a:ea typeface="Poppins"/>
                <a:cs typeface="Poppins"/>
                <a:sym typeface="Poppins"/>
              </a:rPr>
              <a:t>“Minimum” years of experience is subjective in many organizations. Don’t let that hold you back from applying. </a:t>
            </a:r>
            <a:endParaRPr sz="1600">
              <a:solidFill>
                <a:schemeClr val="dk1"/>
              </a:solidFill>
              <a:latin typeface="Poppins"/>
              <a:ea typeface="Poppins"/>
              <a:cs typeface="Poppins"/>
              <a:sym typeface="Poppins"/>
            </a:endParaRPr>
          </a:p>
          <a:p>
            <a:pPr indent="0" lvl="0" marL="0" rtl="0" algn="l">
              <a:lnSpc>
                <a:spcPct val="160000"/>
              </a:lnSpc>
              <a:spcBef>
                <a:spcPts val="0"/>
              </a:spcBef>
              <a:spcAft>
                <a:spcPts val="0"/>
              </a:spcAft>
              <a:buNone/>
            </a:pPr>
            <a:r>
              <a:rPr lang="en-US" sz="1600">
                <a:solidFill>
                  <a:schemeClr val="dk1"/>
                </a:solidFill>
                <a:latin typeface="Poppins"/>
                <a:ea typeface="Poppins"/>
                <a:cs typeface="Poppins"/>
                <a:sym typeface="Poppins"/>
              </a:rPr>
              <a:t>It can be true that larger organizations use resume scanning automation tools, and you might get caught in the net. So in addition to applying to jobs directly, also spend some time finding ways around the scan.</a:t>
            </a:r>
            <a:endParaRPr sz="1600">
              <a:solidFill>
                <a:schemeClr val="dk1"/>
              </a:solidFill>
              <a:latin typeface="Poppins"/>
              <a:ea typeface="Poppins"/>
              <a:cs typeface="Poppins"/>
              <a:sym typeface="Poppins"/>
            </a:endParaRPr>
          </a:p>
          <a:p>
            <a:pPr indent="-330200" lvl="0" marL="457200" rtl="0" algn="l">
              <a:lnSpc>
                <a:spcPct val="160000"/>
              </a:lnSpc>
              <a:spcBef>
                <a:spcPts val="0"/>
              </a:spcBef>
              <a:spcAft>
                <a:spcPts val="0"/>
              </a:spcAft>
              <a:buClr>
                <a:schemeClr val="dk1"/>
              </a:buClr>
              <a:buSzPts val="1600"/>
              <a:buFont typeface="Poppins"/>
              <a:buChar char="●"/>
            </a:pPr>
            <a:r>
              <a:rPr lang="en-US" sz="1600">
                <a:solidFill>
                  <a:schemeClr val="dk1"/>
                </a:solidFill>
                <a:latin typeface="Poppins"/>
                <a:ea typeface="Poppins"/>
                <a:cs typeface="Poppins"/>
                <a:sym typeface="Poppins"/>
              </a:rPr>
              <a:t>Repetition of my LinkedIn PSA: Use LinkedIn to your advantage. Remember all of those people you have connected with?. Do you have a 2nd or 3rd degree connection to the company you want to apply to? If so, ask for an introduction! A warm introduction can help get past the resume review stage.</a:t>
            </a:r>
            <a:endParaRPr sz="1600">
              <a:solidFill>
                <a:schemeClr val="dk1"/>
              </a:solidFill>
            </a:endParaRPr>
          </a:p>
        </p:txBody>
      </p:sp>
      <p:sp>
        <p:nvSpPr>
          <p:cNvPr id="245" name="Google Shape;245;g219d3b28835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19d3b28835_0_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If you have an interest in Drupal, you likely have done SOMETHING to spark that interest. That thing is what you can highlight on your resume. In addition, any activity, experience, or attribute of yours that relates to what you want to be doing is another thing to highlight on your resume.</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The suggestion of creating a portfolio site and listing it on your resume is really geared towards developers, and it can be a lot of work. But if you can put the time into it, it’s a great way to demonstrate a number of skills, well beyond development.</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Another way to successfully demonstrate your skills and give you things to list is to help an organization with their website.</a:t>
            </a:r>
            <a:endParaRPr/>
          </a:p>
          <a:p>
            <a:pPr indent="0" lvl="0" marL="0" rtl="0" algn="l">
              <a:lnSpc>
                <a:spcPct val="117999"/>
              </a:lnSpc>
              <a:spcBef>
                <a:spcPts val="0"/>
              </a:spcBef>
              <a:spcAft>
                <a:spcPts val="0"/>
              </a:spcAft>
              <a:buSzPts val="1400"/>
              <a:buNone/>
            </a:pPr>
            <a:r>
              <a:t/>
            </a:r>
            <a:endParaRPr/>
          </a:p>
        </p:txBody>
      </p:sp>
      <p:sp>
        <p:nvSpPr>
          <p:cNvPr id="251" name="Google Shape;251;g219d3b28835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19d3b28835_0_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This is where anxiety and “Imposter Syndrome” can kick into high gear. This is only natural -- you are far from alone in feeling this. I still </a:t>
            </a:r>
            <a:r>
              <a:rPr lang="en-US"/>
              <a:t>remember</a:t>
            </a:r>
            <a:r>
              <a:rPr lang="en-US"/>
              <a:t> my interview for my first web development job: I was interviewing for a job I had no professional experience in, and in a technology I wasn’t studying in my CS classes I was taking at night. I remember my nerves, and I remember many of the questions where my only answer was “I don’t know....”. And you know what? I got that job, even with my nerves, and my lack of experience. You can too.</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First step: mindset shift</a:t>
            </a:r>
            <a:endParaRPr/>
          </a:p>
          <a:p>
            <a:pPr indent="-317500" lvl="0" marL="457200" rtl="0" algn="l">
              <a:lnSpc>
                <a:spcPct val="117999"/>
              </a:lnSpc>
              <a:spcBef>
                <a:spcPts val="0"/>
              </a:spcBef>
              <a:spcAft>
                <a:spcPts val="0"/>
              </a:spcAft>
              <a:buSzPts val="1400"/>
              <a:buChar char="●"/>
            </a:pPr>
            <a:r>
              <a:rPr lang="en-US"/>
              <a:t>If you were selected for an interview, the company saw potential in you. Think about what they saw in you.</a:t>
            </a:r>
            <a:endParaRPr/>
          </a:p>
          <a:p>
            <a:pPr indent="-317500" lvl="0" marL="457200" rtl="0" algn="l">
              <a:spcBef>
                <a:spcPts val="0"/>
              </a:spcBef>
              <a:spcAft>
                <a:spcPts val="0"/>
              </a:spcAft>
              <a:buSzPts val="1400"/>
              <a:buChar char="●"/>
            </a:pPr>
            <a:r>
              <a:rPr lang="en-US">
                <a:solidFill>
                  <a:schemeClr val="dk1"/>
                </a:solidFill>
              </a:rPr>
              <a:t>Remember that the best employers don’t base decisions on what you know RIGHT NOW. The companies you want to work for are those that care about how you quickly you can learn, how well you will work on a team, if you align with their core values, the analytical skills, communication skills, and critical thinking skills you can demonstrate in the interview, and your decency as a human being.</a:t>
            </a:r>
            <a:endParaRPr/>
          </a:p>
        </p:txBody>
      </p:sp>
      <p:sp>
        <p:nvSpPr>
          <p:cNvPr id="258" name="Google Shape;258;g219d3b28835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19f14ce60b_0_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To set the stage, I’m going to be talking about the strategies and tactics to get your first Drupal job and start your Drupal career. If that is you, welcome! I hope this proves useful to you. A lot of this information can be helpful even for those further along in your career. If that is you, welcome too! </a:t>
            </a:r>
            <a:br>
              <a:rPr lang="en-US"/>
            </a:br>
            <a:br>
              <a:rPr lang="en-US"/>
            </a:br>
            <a:r>
              <a:rPr lang="en-US"/>
              <a:t>A note about the slides: I debated about the visual theme for these slides. I considered snarky memes about job hunting, but I thought calming nature in shades of purple may invite positivity and calm, so that’s what we’re going with this morning.</a:t>
            </a:r>
            <a:br>
              <a:rPr lang="en-US"/>
            </a:br>
            <a:br>
              <a:rPr lang="en-US"/>
            </a:br>
            <a:r>
              <a:rPr lang="en-US"/>
              <a:t>I want this to be useful, so while I will leave time at the end for questions, please ask along the way. If you have a question, it’s likely someone else has the same question so don’t be shy</a:t>
            </a:r>
            <a:endParaRPr/>
          </a:p>
        </p:txBody>
      </p:sp>
      <p:sp>
        <p:nvSpPr>
          <p:cNvPr id="148" name="Google Shape;148;g219f14ce60b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3989a883cf_0_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100"/>
              <a:buNone/>
            </a:pPr>
            <a:r>
              <a:rPr lang="en-US"/>
              <a:t>Next: put the work in to prep for the interview.</a:t>
            </a:r>
            <a:endParaRPr/>
          </a:p>
          <a:p>
            <a:pPr indent="-317500" lvl="0" marL="457200" rtl="0" algn="l">
              <a:lnSpc>
                <a:spcPct val="117999"/>
              </a:lnSpc>
              <a:spcBef>
                <a:spcPts val="0"/>
              </a:spcBef>
              <a:spcAft>
                <a:spcPts val="0"/>
              </a:spcAft>
              <a:buSzPts val="1400"/>
              <a:buChar char="●"/>
            </a:pPr>
            <a:r>
              <a:rPr lang="en-US"/>
              <a:t>Do a little research on the company. Look for </a:t>
            </a:r>
            <a:r>
              <a:rPr lang="en-US"/>
              <a:t>their</a:t>
            </a:r>
            <a:r>
              <a:rPr lang="en-US"/>
              <a:t> mission and their core values. This research will help you understand if this is a job you want, but it also help you form a list of questions to bring with you to ask </a:t>
            </a:r>
            <a:endParaRPr/>
          </a:p>
          <a:p>
            <a:pPr indent="-317500" lvl="1" marL="914400" rtl="0" algn="l">
              <a:lnSpc>
                <a:spcPct val="117999"/>
              </a:lnSpc>
              <a:spcBef>
                <a:spcPts val="0"/>
              </a:spcBef>
              <a:spcAft>
                <a:spcPts val="0"/>
              </a:spcAft>
              <a:buSzPts val="1400"/>
              <a:buChar char="○"/>
            </a:pPr>
            <a:r>
              <a:rPr lang="en-US"/>
              <a:t>This helps turn the interview into a conversation.</a:t>
            </a:r>
            <a:endParaRPr/>
          </a:p>
          <a:p>
            <a:pPr indent="-317500" lvl="1" marL="914400" rtl="0" algn="l">
              <a:spcBef>
                <a:spcPts val="0"/>
              </a:spcBef>
              <a:spcAft>
                <a:spcPts val="0"/>
              </a:spcAft>
              <a:buSzPts val="1400"/>
              <a:buChar char="○"/>
            </a:pPr>
            <a:r>
              <a:rPr lang="en-US">
                <a:solidFill>
                  <a:schemeClr val="dk1"/>
                </a:solidFill>
              </a:rPr>
              <a:t>Interviews are for you AND the company you are interviewing for. </a:t>
            </a:r>
            <a:endParaRPr/>
          </a:p>
          <a:p>
            <a:pPr indent="0" lvl="0" marL="0" rtl="0" algn="l">
              <a:lnSpc>
                <a:spcPct val="117999"/>
              </a:lnSpc>
              <a:spcBef>
                <a:spcPts val="0"/>
              </a:spcBef>
              <a:spcAft>
                <a:spcPts val="0"/>
              </a:spcAft>
              <a:buSzPts val="1400"/>
              <a:buNone/>
            </a:pPr>
            <a:r>
              <a:t/>
            </a:r>
            <a:endParaRPr/>
          </a:p>
        </p:txBody>
      </p:sp>
      <p:sp>
        <p:nvSpPr>
          <p:cNvPr id="265" name="Google Shape;265;g23989a883cf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3989a883cf_0_4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PRACTICE</a:t>
            </a:r>
            <a:endParaRPr/>
          </a:p>
          <a:p>
            <a:pPr indent="0" lvl="0" marL="0" rtl="0" algn="l">
              <a:lnSpc>
                <a:spcPct val="117999"/>
              </a:lnSpc>
              <a:spcBef>
                <a:spcPts val="0"/>
              </a:spcBef>
              <a:spcAft>
                <a:spcPts val="0"/>
              </a:spcAft>
              <a:buSzPts val="1400"/>
              <a:buNone/>
            </a:pPr>
            <a:r>
              <a:rPr lang="en-US"/>
              <a:t>PRACTICE</a:t>
            </a:r>
            <a:endParaRPr/>
          </a:p>
          <a:p>
            <a:pPr indent="0" lvl="0" marL="0" rtl="0" algn="l">
              <a:lnSpc>
                <a:spcPct val="117999"/>
              </a:lnSpc>
              <a:spcBef>
                <a:spcPts val="0"/>
              </a:spcBef>
              <a:spcAft>
                <a:spcPts val="0"/>
              </a:spcAft>
              <a:buSzPts val="1400"/>
              <a:buNone/>
            </a:pPr>
            <a:r>
              <a:rPr lang="en-US"/>
              <a:t>PRACTICE</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With who? by yourself, with family and friends, and with ChatGPT</a:t>
            </a:r>
            <a:endParaRPr/>
          </a:p>
        </p:txBody>
      </p:sp>
      <p:sp>
        <p:nvSpPr>
          <p:cNvPr id="272" name="Google Shape;272;g23989a883cf_0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3989a883cf_0_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Acknowledge what you don’t know. It shows self-awareness. Then talk about how you would learn the concept in question. Turn it to your advantage.</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I have </a:t>
            </a:r>
            <a:r>
              <a:rPr lang="en-US"/>
              <a:t>interviewed</a:t>
            </a:r>
            <a:r>
              <a:rPr lang="en-US"/>
              <a:t> a lot of people. When we post a position, I may personally interview up to a dozen people. Even with </a:t>
            </a:r>
            <a:r>
              <a:rPr lang="en-US"/>
              <a:t>diligent</a:t>
            </a:r>
            <a:r>
              <a:rPr lang="en-US"/>
              <a:t> note taking, it can feel like a blur. And in every instance, the person who shows a real interest in me, in my company, in the role, and in their own success, is a standout interview. Demonstrating this looks different depending on your personality and level of experience. I’m an introvert, and I certainly don’t </a:t>
            </a:r>
            <a:r>
              <a:rPr lang="en-US"/>
              <a:t>expect</a:t>
            </a:r>
            <a:r>
              <a:rPr lang="en-US"/>
              <a:t> everyone to be bold dynamic extroverts. But engaging with me in conversation, being present, and being curious are all hallmarks of a great interview.</a:t>
            </a:r>
            <a:endParaRPr/>
          </a:p>
        </p:txBody>
      </p:sp>
      <p:sp>
        <p:nvSpPr>
          <p:cNvPr id="279" name="Google Shape;279;g23989a883cf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3989a883cf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3989a883cf_0_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93" name="Google Shape;29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98" name="Google Shape;29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1512eb8ca6_0_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03" name="Google Shape;303;g21512eb8ca6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15d039be27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10" name="Google Shape;310;g215d039be2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To set the stage for talking about strategies and tactics to land a job using Drupal, </a:t>
            </a:r>
            <a:r>
              <a:rPr lang="en-US">
                <a:solidFill>
                  <a:schemeClr val="dk1"/>
                </a:solidFill>
              </a:rPr>
              <a:t>I think it’s helpful context for you by telling you a bit about my career journey. Likewise, learning about you will help me steer the conversation in this session.</a:t>
            </a:r>
            <a:endParaRPr/>
          </a:p>
        </p:txBody>
      </p:sp>
      <p:sp>
        <p:nvSpPr>
          <p:cNvPr id="154" name="Google Shape;15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19f14ce60b_0_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solidFill>
                  <a:schemeClr val="dk1"/>
                </a:solidFill>
              </a:rPr>
              <a:t>I am co-founder and the Chief Purpose Officer at Spry Digital, a digital agency in St. Louis. Spry frequently uses Drupal to build websites and web applications for clients in a variety of industries. I’ve worn a lot of hats at Spry, but mainly focused on technology and development until a year ago when I took on the role of Chief Purpose Officer. What is a CPO? I oversee a number of areas at Spry to ensure that Spry is growing and supporting our employees, our clients, and our community. One of my core focuses is overseeing recruiting and hiring.  </a:t>
            </a:r>
            <a:endParaRPr>
              <a:solidFill>
                <a:schemeClr val="dk1"/>
              </a:solidFill>
            </a:endParaRPr>
          </a:p>
          <a:p>
            <a:pPr indent="0" lvl="0" marL="0" rtl="0" algn="l">
              <a:spcBef>
                <a:spcPts val="0"/>
              </a:spcBef>
              <a:spcAft>
                <a:spcPts val="0"/>
              </a:spcAft>
              <a:buSzPts val="1400"/>
              <a:buNone/>
            </a:pPr>
            <a:r>
              <a:t/>
            </a:r>
            <a:endParaRPr>
              <a:solidFill>
                <a:schemeClr val="dk1"/>
              </a:solidFill>
            </a:endParaRPr>
          </a:p>
          <a:p>
            <a:pPr indent="0" lvl="0" marL="0" rtl="0" algn="l">
              <a:spcBef>
                <a:spcPts val="0"/>
              </a:spcBef>
              <a:spcAft>
                <a:spcPts val="0"/>
              </a:spcAft>
              <a:buSzPts val="1400"/>
              <a:buNone/>
            </a:pPr>
            <a:r>
              <a:rPr lang="en-US">
                <a:solidFill>
                  <a:schemeClr val="dk1"/>
                </a:solidFill>
              </a:rPr>
              <a:t>I have been in web development since 1999! Back in my day, the internet was full of wonder and possibilities. And I still feel that’s true today! I started out learning HTML (no CSS it wasn’t widely adopted at that time), and scripting (VBScript was the hotness and JavaScript didn’t seem like it was going to survive for long, haha)</a:t>
            </a:r>
            <a:endParaRPr>
              <a:solidFill>
                <a:schemeClr val="dk1"/>
              </a:solidFill>
            </a:endParaRPr>
          </a:p>
          <a:p>
            <a:pPr indent="0" lvl="0" marL="0" rtl="0" algn="l">
              <a:spcBef>
                <a:spcPts val="0"/>
              </a:spcBef>
              <a:spcAft>
                <a:spcPts val="0"/>
              </a:spcAft>
              <a:buSzPts val="1400"/>
              <a:buNone/>
            </a:pPr>
            <a:r>
              <a:t/>
            </a:r>
            <a:endParaRPr>
              <a:solidFill>
                <a:schemeClr val="dk1"/>
              </a:solidFill>
            </a:endParaRPr>
          </a:p>
          <a:p>
            <a:pPr indent="0" lvl="0" marL="0" rtl="0" algn="l">
              <a:spcBef>
                <a:spcPts val="0"/>
              </a:spcBef>
              <a:spcAft>
                <a:spcPts val="0"/>
              </a:spcAft>
              <a:buSzPts val="1400"/>
              <a:buNone/>
            </a:pPr>
            <a:r>
              <a:rPr lang="en-US">
                <a:solidFill>
                  <a:schemeClr val="dk1"/>
                </a:solidFill>
              </a:rPr>
              <a:t>As a web developer, I learned to build websites using Java and .NET. And yes, CSS too. I have worked for companies as a full-time employee, a contractor, and a consultant. I’ve had a variety of roles outside of web development, including business analyst, project manager, QA tester, DevOps engineer, and more. And then 13 years ago, I joined up with my friends and my husband to start a business.</a:t>
            </a:r>
            <a:endParaRPr>
              <a:solidFill>
                <a:schemeClr val="dk1"/>
              </a:solidFill>
            </a:endParaRPr>
          </a:p>
          <a:p>
            <a:pPr indent="0" lvl="0" marL="0" rtl="0" algn="l">
              <a:spcBef>
                <a:spcPts val="0"/>
              </a:spcBef>
              <a:spcAft>
                <a:spcPts val="0"/>
              </a:spcAft>
              <a:buSzPts val="1400"/>
              <a:buNone/>
            </a:pPr>
            <a:r>
              <a:t/>
            </a:r>
            <a:endParaRPr>
              <a:solidFill>
                <a:schemeClr val="dk1"/>
              </a:solidFill>
            </a:endParaRPr>
          </a:p>
          <a:p>
            <a:pPr indent="0" lvl="0" marL="0" rtl="0" algn="l">
              <a:spcBef>
                <a:spcPts val="0"/>
              </a:spcBef>
              <a:spcAft>
                <a:spcPts val="0"/>
              </a:spcAft>
              <a:buSzPts val="1400"/>
              <a:buNone/>
            </a:pPr>
            <a:r>
              <a:rPr lang="en-US">
                <a:solidFill>
                  <a:schemeClr val="dk1"/>
                </a:solidFill>
              </a:rPr>
              <a:t>We started Spry Digital to make an impact on the companies we wanted to work with. This is still true today -- this is why we exist. The WAY we make an impact has changed a lot over the years, but there a few things that have remained the same. And a big one is DRUPAL.</a:t>
            </a:r>
            <a:endParaRPr>
              <a:solidFill>
                <a:schemeClr val="dk1"/>
              </a:solidFill>
            </a:endParaRPr>
          </a:p>
          <a:p>
            <a:pPr indent="0" lvl="0" marL="0" rtl="0" algn="l">
              <a:spcBef>
                <a:spcPts val="0"/>
              </a:spcBef>
              <a:spcAft>
                <a:spcPts val="0"/>
              </a:spcAft>
              <a:buSzPts val="1400"/>
              <a:buNone/>
            </a:pPr>
            <a:r>
              <a:t/>
            </a:r>
            <a:endParaRPr>
              <a:solidFill>
                <a:schemeClr val="dk1"/>
              </a:solidFill>
            </a:endParaRPr>
          </a:p>
          <a:p>
            <a:pPr indent="0" lvl="0" marL="0" rtl="0" algn="l">
              <a:spcBef>
                <a:spcPts val="0"/>
              </a:spcBef>
              <a:spcAft>
                <a:spcPts val="0"/>
              </a:spcAft>
              <a:buSzPts val="1400"/>
              <a:buNone/>
            </a:pPr>
            <a:r>
              <a:rPr lang="en-US">
                <a:solidFill>
                  <a:schemeClr val="dk1"/>
                </a:solidFill>
              </a:rPr>
              <a:t>Over the years, I have built many sites using Drupal, defined the architecture of systems using Drupal as a content hub, and led teams building Drupal sites. I have managed developers. I have grown and mentored those new to the industry, or new to Drupal. In fact, I am a mentor in a mentorship program sponsored by the Drupal Association. And I have interviewed and hired Drupal developers. I have read hundreds of resumes, and interviewed a LOT of people. I’m here today to share my knowledge and experience, because I am passionate about growing and expanding the Drupal community.</a:t>
            </a:r>
            <a:endParaRPr/>
          </a:p>
        </p:txBody>
      </p:sp>
      <p:sp>
        <p:nvSpPr>
          <p:cNvPr id="159" name="Google Shape;159;g219f14ce60b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19f14ce60b_0_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solidFill>
                  <a:schemeClr val="dk1"/>
                </a:solidFill>
              </a:rPr>
              <a:t>To help me steer the conversation a bit, tell me a bit about yourself. Show of hands: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how many of you are looking for a job using Drupal?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How many of you don’t have any professional experience yet using Drupal? </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How many of you are mid-level or senior level?</a:t>
            </a:r>
            <a:endParaRPr>
              <a:solidFill>
                <a:schemeClr val="dk1"/>
              </a:solidFill>
            </a:endParaRPr>
          </a:p>
          <a:p>
            <a:pPr indent="-317500" lvl="0" marL="457200" rtl="0" algn="l">
              <a:spcBef>
                <a:spcPts val="0"/>
              </a:spcBef>
              <a:spcAft>
                <a:spcPts val="0"/>
              </a:spcAft>
              <a:buClr>
                <a:schemeClr val="dk1"/>
              </a:buClr>
              <a:buSzPts val="1400"/>
              <a:buChar char="●"/>
            </a:pPr>
            <a:r>
              <a:rPr lang="en-US">
                <a:solidFill>
                  <a:schemeClr val="dk1"/>
                </a:solidFill>
              </a:rPr>
              <a:t>What do you hope to get out of this talk? </a:t>
            </a:r>
            <a:endParaRPr>
              <a:solidFill>
                <a:schemeClr val="dk1"/>
              </a:solidFill>
            </a:endParaRPr>
          </a:p>
        </p:txBody>
      </p:sp>
      <p:sp>
        <p:nvSpPr>
          <p:cNvPr id="166" name="Google Shape;166;g219f14ce60b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19f14ce60b_0_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In order to conduct a job search effectively, it’s helpful to organize your efforts. Let’s embark on a short analysis of state of Drupal hiring in 2023.</a:t>
            </a:r>
            <a:endParaRPr/>
          </a:p>
        </p:txBody>
      </p:sp>
      <p:sp>
        <p:nvSpPr>
          <p:cNvPr id="173" name="Google Shape;173;g219f14ce60b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19f14ce60b_0_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Let’s start with some information that should give you great hope: we need Drupal developers! Drupal is a great solution for a variety of industries. But it is complex, and it takes time to gain expertise. As the level of complexity increased with each version of Drupal and the types of platforms being built with Drupal, and with the increasing complexity of web development in general, the need for those with Drupal experience increased as well.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For several years, business owners and leaders have responded to the Drupal Business Survey, designed to understand Drupal successes, challenges, and adoption trends from a business perspective. One of the topics that the survey covers is hiring trends. The survey consistently shows that finding Drupal talent is a challenge for businesses using Drupal. This means my job to recruit great talent for Spry is challenging, but great news for you!</a:t>
            </a:r>
            <a:endParaRPr/>
          </a:p>
        </p:txBody>
      </p:sp>
      <p:sp>
        <p:nvSpPr>
          <p:cNvPr id="178" name="Google Shape;178;g219f14ce60b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19d3b28835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a:t>You might be thinking -- that quote was from 2021. Aren’t things different now? This diagram presents findings from the 2022 survey, and it shows that hiring is still an issue, and is still going strong in 2022. </a:t>
            </a:r>
            <a:endParaRPr/>
          </a:p>
          <a:p>
            <a:pPr indent="0" lvl="0" marL="0" rtl="0" algn="l">
              <a:lnSpc>
                <a:spcPct val="117999"/>
              </a:lnSpc>
              <a:spcBef>
                <a:spcPts val="0"/>
              </a:spcBef>
              <a:spcAft>
                <a:spcPts val="0"/>
              </a:spcAft>
              <a:buSzPts val="1400"/>
              <a:buNone/>
            </a:pPr>
            <a:r>
              <a:t/>
            </a:r>
            <a:endParaRPr/>
          </a:p>
          <a:p>
            <a:pPr indent="0" lvl="0" marL="0" rtl="0" algn="l">
              <a:lnSpc>
                <a:spcPct val="117999"/>
              </a:lnSpc>
              <a:spcBef>
                <a:spcPts val="0"/>
              </a:spcBef>
              <a:spcAft>
                <a:spcPts val="0"/>
              </a:spcAft>
              <a:buSzPts val="1400"/>
              <a:buNone/>
            </a:pPr>
            <a:r>
              <a:rPr lang="en-US"/>
              <a:t>You may continue to wonder -- we are in a time of economic uncertainty. Won’t this forecast change? I am not an economist, but I believe that because the shortage has been so great, and because of the types of industries Drupal is popular in, that there will </a:t>
            </a:r>
            <a:r>
              <a:rPr lang="en-US"/>
              <a:t>continue</a:t>
            </a:r>
            <a:r>
              <a:rPr lang="en-US"/>
              <a:t> to be a lot of Drupal jobs. </a:t>
            </a:r>
            <a:endParaRPr/>
          </a:p>
        </p:txBody>
      </p:sp>
      <p:sp>
        <p:nvSpPr>
          <p:cNvPr id="185" name="Google Shape;185;g219d3b2883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19f14ce60b_0_6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300">
                <a:solidFill>
                  <a:schemeClr val="dk1"/>
                </a:solidFill>
                <a:latin typeface="Roboto"/>
                <a:ea typeface="Roboto"/>
                <a:cs typeface="Roboto"/>
                <a:sym typeface="Roboto"/>
              </a:rPr>
              <a:t>Knowing that demand is high for employees with Drupal experience, the next step in analysis is to understand the types of industries those jobs will likely be in, so you can better target your job search. Drupal is so flexible, and is a great fit for any type of digital need in any industry, but there are several industries that are known for using Drupal. This can be for historical reasons, or it can be because the needs of digital in that industry align nicely with the strengths of Drupal.</a:t>
            </a:r>
            <a:endParaRPr sz="1300">
              <a:solidFill>
                <a:schemeClr val="dk1"/>
              </a:solidFill>
              <a:latin typeface="Roboto"/>
              <a:ea typeface="Roboto"/>
              <a:cs typeface="Roboto"/>
              <a:sym typeface="Roboto"/>
            </a:endParaRPr>
          </a:p>
          <a:p>
            <a:pPr indent="0" lvl="0" marL="0" rtl="0" algn="l">
              <a:lnSpc>
                <a:spcPct val="115000"/>
              </a:lnSpc>
              <a:spcBef>
                <a:spcPts val="1600"/>
              </a:spcBef>
              <a:spcAft>
                <a:spcPts val="0"/>
              </a:spcAft>
              <a:buNone/>
            </a:pPr>
            <a:r>
              <a:rPr lang="en-US" sz="1300">
                <a:solidFill>
                  <a:schemeClr val="dk1"/>
                </a:solidFill>
                <a:latin typeface="Roboto"/>
                <a:ea typeface="Roboto"/>
                <a:cs typeface="Roboto"/>
                <a:sym typeface="Roboto"/>
              </a:rPr>
              <a:t>Nonprofit organizations have historically been heavy </a:t>
            </a:r>
            <a:r>
              <a:rPr lang="en-US" sz="1300">
                <a:solidFill>
                  <a:schemeClr val="dk1"/>
                </a:solidFill>
                <a:latin typeface="Roboto"/>
                <a:ea typeface="Roboto"/>
                <a:cs typeface="Roboto"/>
                <a:sym typeface="Roboto"/>
              </a:rPr>
              <a:t>adopters</a:t>
            </a:r>
            <a:r>
              <a:rPr lang="en-US" sz="1300">
                <a:solidFill>
                  <a:schemeClr val="dk1"/>
                </a:solidFill>
                <a:latin typeface="Roboto"/>
                <a:ea typeface="Roboto"/>
                <a:cs typeface="Roboto"/>
                <a:sym typeface="Roboto"/>
              </a:rPr>
              <a:t> of Drupal. Drupal is open source, and that ethos often aligns with mission-based organizations. In addition, there are several open source non-profit-focused Customer Relationship Management systems that integrate nicely with Drupal. </a:t>
            </a:r>
            <a:endParaRPr sz="1300">
              <a:solidFill>
                <a:schemeClr val="dk1"/>
              </a:solidFill>
              <a:latin typeface="Roboto"/>
              <a:ea typeface="Roboto"/>
              <a:cs typeface="Roboto"/>
              <a:sym typeface="Roboto"/>
            </a:endParaRPr>
          </a:p>
          <a:p>
            <a:pPr indent="0" lvl="0" marL="0" rtl="0" algn="l">
              <a:lnSpc>
                <a:spcPct val="115000"/>
              </a:lnSpc>
              <a:spcBef>
                <a:spcPts val="1600"/>
              </a:spcBef>
              <a:spcAft>
                <a:spcPts val="0"/>
              </a:spcAft>
              <a:buNone/>
            </a:pPr>
            <a:r>
              <a:rPr lang="en-US" sz="1300">
                <a:solidFill>
                  <a:schemeClr val="dk1"/>
                </a:solidFill>
                <a:latin typeface="Roboto"/>
                <a:ea typeface="Roboto"/>
                <a:cs typeface="Roboto"/>
                <a:sym typeface="Roboto"/>
              </a:rPr>
              <a:t>Drupal is very popular in education, especially higher ed. There are many reasons for this, including the robust publishing workflow capabilities within Drupal. In addition, higher ed organizations tend to be “stickier” in their platform adoption: large universities with many schools and departments are a bit more decentralized than a large company, for example, and if the area of the school likes using Drupal, they will likely stay with it for a long time.</a:t>
            </a:r>
            <a:endParaRPr sz="1300">
              <a:solidFill>
                <a:schemeClr val="dk1"/>
              </a:solidFill>
              <a:latin typeface="Roboto"/>
              <a:ea typeface="Roboto"/>
              <a:cs typeface="Roboto"/>
              <a:sym typeface="Roboto"/>
            </a:endParaRPr>
          </a:p>
          <a:p>
            <a:pPr indent="0" lvl="0" marL="0" rtl="0" algn="l">
              <a:lnSpc>
                <a:spcPct val="115000"/>
              </a:lnSpc>
              <a:spcBef>
                <a:spcPts val="1600"/>
              </a:spcBef>
              <a:spcAft>
                <a:spcPts val="0"/>
              </a:spcAft>
              <a:buNone/>
            </a:pPr>
            <a:r>
              <a:rPr lang="en-US" sz="1300">
                <a:solidFill>
                  <a:schemeClr val="dk1"/>
                </a:solidFill>
                <a:latin typeface="Roboto"/>
                <a:ea typeface="Roboto"/>
                <a:cs typeface="Roboto"/>
                <a:sym typeface="Roboto"/>
              </a:rPr>
              <a:t>Large media companies often use Drupal also because of publishing workflows, among other reasons.</a:t>
            </a:r>
            <a:endParaRPr sz="1300">
              <a:solidFill>
                <a:schemeClr val="dk1"/>
              </a:solidFill>
              <a:latin typeface="Roboto"/>
              <a:ea typeface="Roboto"/>
              <a:cs typeface="Roboto"/>
              <a:sym typeface="Roboto"/>
            </a:endParaRPr>
          </a:p>
          <a:p>
            <a:pPr indent="0" lvl="0" marL="0" rtl="0" algn="l">
              <a:lnSpc>
                <a:spcPct val="115000"/>
              </a:lnSpc>
              <a:spcBef>
                <a:spcPts val="1600"/>
              </a:spcBef>
              <a:spcAft>
                <a:spcPts val="0"/>
              </a:spcAft>
              <a:buNone/>
            </a:pPr>
            <a:r>
              <a:rPr lang="en-US" sz="1300">
                <a:solidFill>
                  <a:schemeClr val="dk1"/>
                </a:solidFill>
                <a:latin typeface="Roboto"/>
                <a:ea typeface="Roboto"/>
                <a:cs typeface="Roboto"/>
                <a:sym typeface="Roboto"/>
              </a:rPr>
              <a:t>Other </a:t>
            </a:r>
            <a:r>
              <a:rPr lang="en-US" sz="1300">
                <a:solidFill>
                  <a:schemeClr val="dk1"/>
                </a:solidFill>
                <a:latin typeface="Roboto"/>
                <a:ea typeface="Roboto"/>
                <a:cs typeface="Roboto"/>
                <a:sym typeface="Roboto"/>
              </a:rPr>
              <a:t>industries</a:t>
            </a:r>
            <a:r>
              <a:rPr lang="en-US" sz="1300">
                <a:solidFill>
                  <a:schemeClr val="dk1"/>
                </a:solidFill>
                <a:latin typeface="Roboto"/>
                <a:ea typeface="Roboto"/>
                <a:cs typeface="Roboto"/>
                <a:sym typeface="Roboto"/>
              </a:rPr>
              <a:t>, like government, healthcare, and banking, have adopted Drupal for many reasons, but especially due to Drupal’s security model.</a:t>
            </a:r>
            <a:endParaRPr sz="1300">
              <a:solidFill>
                <a:schemeClr val="dk1"/>
              </a:solidFill>
              <a:latin typeface="Roboto"/>
              <a:ea typeface="Roboto"/>
              <a:cs typeface="Roboto"/>
              <a:sym typeface="Roboto"/>
            </a:endParaRPr>
          </a:p>
          <a:p>
            <a:pPr indent="0" lvl="0" marL="0" rtl="0" algn="l">
              <a:lnSpc>
                <a:spcPct val="115000"/>
              </a:lnSpc>
              <a:spcBef>
                <a:spcPts val="1600"/>
              </a:spcBef>
              <a:spcAft>
                <a:spcPts val="1600"/>
              </a:spcAft>
              <a:buNone/>
            </a:pPr>
            <a:r>
              <a:rPr lang="en-US" sz="1300">
                <a:solidFill>
                  <a:schemeClr val="dk1"/>
                </a:solidFill>
                <a:latin typeface="Roboto"/>
                <a:ea typeface="Roboto"/>
                <a:cs typeface="Roboto"/>
                <a:sym typeface="Roboto"/>
              </a:rPr>
              <a:t>And rounding out the list: consultancies (and agencies) frequently use Drupal because they are building platforms for clients in these industries.</a:t>
            </a:r>
            <a:endParaRPr>
              <a:solidFill>
                <a:schemeClr val="dk1"/>
              </a:solidFill>
            </a:endParaRPr>
          </a:p>
        </p:txBody>
      </p:sp>
      <p:sp>
        <p:nvSpPr>
          <p:cNvPr id="193" name="Google Shape;193;g219f14ce60b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hyperlink" Target="http://midcamp.org" TargetMode="External"/><Relationship Id="rId4" Type="http://schemas.openxmlformats.org/officeDocument/2006/relationships/hyperlink" Target="http://midcamp.or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hyperlink" Target="http://midcamp.org"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midcamp.org" TargetMode="External"/><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midcamp.org" TargetMode="External"/><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midcamp.org" TargetMode="External"/><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hyperlink" Target="http://midcamp.or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midcamp.org" TargetMode="External"/><Relationship Id="rId3" Type="http://schemas.openxmlformats.org/officeDocument/2006/relationships/hyperlink" Target="http://midcamp.or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hyperlink" Target="http://midcamp.org" TargetMode="External"/><Relationship Id="rId4" Type="http://schemas.openxmlformats.org/officeDocument/2006/relationships/hyperlink" Target="http://midcamp.or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midcamp.org"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midcamp.org"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Line - Purple" showMasterSp="0">
  <p:cSld name="Title Slide 3 Line - Purple">
    <p:spTree>
      <p:nvGrpSpPr>
        <p:cNvPr id="12" name="Shape 12"/>
        <p:cNvGrpSpPr/>
        <p:nvPr/>
      </p:nvGrpSpPr>
      <p:grpSpPr>
        <a:xfrm>
          <a:off x="0" y="0"/>
          <a:ext cx="0" cy="0"/>
          <a:chOff x="0" y="0"/>
          <a:chExt cx="0" cy="0"/>
        </a:xfrm>
      </p:grpSpPr>
      <p:pic>
        <p:nvPicPr>
          <p:cNvPr id="13" name="Google Shape;13;p2"/>
          <p:cNvPicPr preferRelativeResize="0"/>
          <p:nvPr/>
        </p:nvPicPr>
        <p:blipFill>
          <a:blip r:embed="rId2">
            <a:alphaModFix/>
          </a:blip>
          <a:stretch>
            <a:fillRect/>
          </a:stretch>
        </p:blipFill>
        <p:spPr>
          <a:xfrm>
            <a:off x="-1091075" y="-88225"/>
            <a:ext cx="24484476" cy="13772517"/>
          </a:xfrm>
          <a:prstGeom prst="rect">
            <a:avLst/>
          </a:prstGeom>
          <a:noFill/>
          <a:ln>
            <a:noFill/>
          </a:ln>
        </p:spPr>
      </p:pic>
      <p:sp>
        <p:nvSpPr>
          <p:cNvPr id="14" name="Google Shape;14;p2"/>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15" name="Google Shape;15;p2"/>
          <p:cNvSpPr txBox="1"/>
          <p:nvPr/>
        </p:nvSpPr>
        <p:spPr>
          <a:xfrm>
            <a:off x="1133797" y="12382500"/>
            <a:ext cx="1742400" cy="355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16" name="Google Shape;16;p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17" name="Google Shape;17;p2"/>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 /*Midwest Drupal Camp*/ </a:t>
            </a:r>
            <a:r>
              <a:rPr lang="en-US" sz="2000">
                <a:solidFill>
                  <a:srgbClr val="FFFFFF"/>
                </a:solidFill>
                <a:latin typeface="Poppins"/>
                <a:ea typeface="Poppins"/>
                <a:cs typeface="Poppins"/>
                <a:sym typeface="Poppins"/>
              </a:rPr>
              <a:t>2023</a:t>
            </a:r>
            <a:endParaRPr sz="2000">
              <a:solidFill>
                <a:srgbClr val="FFFFFF"/>
              </a:solidFill>
              <a:latin typeface="Poppins"/>
              <a:ea typeface="Poppins"/>
              <a:cs typeface="Poppins"/>
              <a:sym typeface="Poppins"/>
            </a:endParaRPr>
          </a:p>
        </p:txBody>
      </p:sp>
      <p:sp>
        <p:nvSpPr>
          <p:cNvPr id="18" name="Google Shape;18;p2"/>
          <p:cNvSpPr txBox="1"/>
          <p:nvPr/>
        </p:nvSpPr>
        <p:spPr>
          <a:xfrm>
            <a:off x="9615043" y="12306300"/>
            <a:ext cx="51540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 /*Midwest Drupal Camp*/ 2019</a:t>
            </a:r>
            <a:endParaRPr b="0" i="0" sz="1400" u="none" cap="none" strike="noStrike">
              <a:solidFill>
                <a:srgbClr val="000000"/>
              </a:solidFill>
              <a:latin typeface="Arial"/>
              <a:ea typeface="Arial"/>
              <a:cs typeface="Arial"/>
              <a:sym typeface="Arial"/>
            </a:endParaRPr>
          </a:p>
        </p:txBody>
      </p:sp>
      <p:sp>
        <p:nvSpPr>
          <p:cNvPr id="19" name="Google Shape;19;p2"/>
          <p:cNvSpPr txBox="1"/>
          <p:nvPr/>
        </p:nvSpPr>
        <p:spPr>
          <a:xfrm>
            <a:off x="23121528" y="12306300"/>
            <a:ext cx="126900" cy="3555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sng" cap="none" strike="noStrike">
                <a:solidFill>
                  <a:schemeClr val="hlink"/>
                </a:solidFill>
                <a:latin typeface="Poppins"/>
                <a:ea typeface="Poppins"/>
                <a:cs typeface="Poppins"/>
                <a:sym typeface="Poppins"/>
                <a:hlinkClick r:id="rId3"/>
              </a:rPr>
              <a:t> </a:t>
            </a:r>
            <a:endParaRPr b="0" i="0" sz="1400" u="none" cap="none" strike="noStrike">
              <a:solidFill>
                <a:srgbClr val="000000"/>
              </a:solidFill>
              <a:latin typeface="Arial"/>
              <a:ea typeface="Arial"/>
              <a:cs typeface="Arial"/>
              <a:sym typeface="Arial"/>
            </a:endParaRPr>
          </a:p>
        </p:txBody>
      </p:sp>
      <p:sp>
        <p:nvSpPr>
          <p:cNvPr id="20" name="Google Shape;20;p2"/>
          <p:cNvSpPr txBox="1"/>
          <p:nvPr/>
        </p:nvSpPr>
        <p:spPr>
          <a:xfrm>
            <a:off x="20742564" y="12306300"/>
            <a:ext cx="2505900" cy="3555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21" name="Google Shape;21;p2"/>
          <p:cNvSpPr txBox="1"/>
          <p:nvPr/>
        </p:nvSpPr>
        <p:spPr>
          <a:xfrm>
            <a:off x="22313808" y="12306300"/>
            <a:ext cx="1269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sng" cap="none" strike="noStrike">
                <a:solidFill>
                  <a:schemeClr val="hlink"/>
                </a:solidFill>
                <a:latin typeface="Poppins"/>
                <a:ea typeface="Poppins"/>
                <a:cs typeface="Poppins"/>
                <a:sym typeface="Poppins"/>
                <a:hlinkClick r:id="rId4"/>
              </a:rPr>
              <a:t> </a:t>
            </a:r>
            <a:endParaRPr b="0" i="0" sz="1400" u="none" cap="none" strike="noStrike">
              <a:solidFill>
                <a:srgbClr val="000000"/>
              </a:solidFill>
              <a:latin typeface="Arial"/>
              <a:ea typeface="Arial"/>
              <a:cs typeface="Arial"/>
              <a:sym typeface="Arial"/>
            </a:endParaRPr>
          </a:p>
        </p:txBody>
      </p:sp>
      <p:sp>
        <p:nvSpPr>
          <p:cNvPr id="22" name="Google Shape;22;p2"/>
          <p:cNvSpPr txBox="1"/>
          <p:nvPr/>
        </p:nvSpPr>
        <p:spPr>
          <a:xfrm>
            <a:off x="20742564" y="12306300"/>
            <a:ext cx="2505900" cy="3555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23" name="Google Shape;23;p2"/>
          <p:cNvSpPr txBox="1"/>
          <p:nvPr>
            <p:ph idx="2" type="sldNum"/>
          </p:nvPr>
        </p:nvSpPr>
        <p:spPr>
          <a:xfrm>
            <a:off x="11959031" y="13081000"/>
            <a:ext cx="453300" cy="461100"/>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24" name="Google Shape;24;p2"/>
          <p:cNvSpPr txBox="1"/>
          <p:nvPr/>
        </p:nvSpPr>
        <p:spPr>
          <a:xfrm>
            <a:off x="9009750" y="12306300"/>
            <a:ext cx="63645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MidCamp /*Midwest Drupal Camp*/ 202</a:t>
            </a:r>
            <a:r>
              <a:rPr lang="en-US" sz="2000">
                <a:solidFill>
                  <a:srgbClr val="953C96"/>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Purple" showMasterSp="0">
  <p:cSld name="Thank You - Purple">
    <p:spTree>
      <p:nvGrpSpPr>
        <p:cNvPr id="70" name="Shape 70"/>
        <p:cNvGrpSpPr/>
        <p:nvPr/>
      </p:nvGrpSpPr>
      <p:grpSpPr>
        <a:xfrm>
          <a:off x="0" y="0"/>
          <a:ext cx="0" cy="0"/>
          <a:chOff x="0" y="0"/>
          <a:chExt cx="0" cy="0"/>
        </a:xfrm>
      </p:grpSpPr>
      <p:sp>
        <p:nvSpPr>
          <p:cNvPr id="71" name="Google Shape;71;p11"/>
          <p:cNvSpPr/>
          <p:nvPr/>
        </p:nvSpPr>
        <p:spPr>
          <a:xfrm>
            <a:off x="0" y="0"/>
            <a:ext cx="24384001" cy="13716000"/>
          </a:xfrm>
          <a:prstGeom prst="rect">
            <a:avLst/>
          </a:prstGeom>
          <a:solidFill>
            <a:srgbClr val="652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Image" id="72" name="Google Shape;72;p11"/>
          <p:cNvPicPr preferRelativeResize="0"/>
          <p:nvPr/>
        </p:nvPicPr>
        <p:blipFill rotWithShape="1">
          <a:blip r:embed="rId2">
            <a:alphaModFix amt="20000"/>
          </a:blip>
          <a:srcRect b="0" l="0" r="0" t="0"/>
          <a:stretch/>
        </p:blipFill>
        <p:spPr>
          <a:xfrm rot="5400000">
            <a:off x="-4953076" y="10082279"/>
            <a:ext cx="11091647" cy="2824542"/>
          </a:xfrm>
          <a:prstGeom prst="rect">
            <a:avLst/>
          </a:prstGeom>
          <a:noFill/>
          <a:ln>
            <a:noFill/>
          </a:ln>
        </p:spPr>
      </p:pic>
      <p:pic>
        <p:nvPicPr>
          <p:cNvPr descr="Image" id="73" name="Google Shape;73;p11"/>
          <p:cNvPicPr preferRelativeResize="0"/>
          <p:nvPr/>
        </p:nvPicPr>
        <p:blipFill rotWithShape="1">
          <a:blip r:embed="rId2">
            <a:alphaModFix amt="20000"/>
          </a:blip>
          <a:srcRect b="0" l="0" r="0" t="0"/>
          <a:stretch/>
        </p:blipFill>
        <p:spPr>
          <a:xfrm rot="10686707">
            <a:off x="-219747" y="-1714084"/>
            <a:ext cx="11091647" cy="2824542"/>
          </a:xfrm>
          <a:prstGeom prst="rect">
            <a:avLst/>
          </a:prstGeom>
          <a:noFill/>
          <a:ln>
            <a:noFill/>
          </a:ln>
        </p:spPr>
      </p:pic>
      <p:sp>
        <p:nvSpPr>
          <p:cNvPr id="74" name="Google Shape;74;p11"/>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 /*Midwest Drupal Camp*/ 202</a:t>
            </a:r>
            <a:r>
              <a:rPr lang="en-US" sz="2000">
                <a:solidFill>
                  <a:srgbClr val="FFFFFF"/>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
        <p:nvSpPr>
          <p:cNvPr id="75" name="Google Shape;75;p11"/>
          <p:cNvSpPr txBox="1"/>
          <p:nvPr/>
        </p:nvSpPr>
        <p:spPr>
          <a:xfrm>
            <a:off x="23121528" y="12306300"/>
            <a:ext cx="127001"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sng" cap="none" strike="noStrike">
                <a:solidFill>
                  <a:schemeClr val="hlink"/>
                </a:solidFill>
                <a:latin typeface="Poppins"/>
                <a:ea typeface="Poppins"/>
                <a:cs typeface="Poppins"/>
                <a:sym typeface="Poppins"/>
                <a:hlinkClick r:id="rId3"/>
              </a:rPr>
              <a:t> </a:t>
            </a:r>
            <a:endParaRPr b="0" i="0" sz="1400" u="none" cap="none" strike="noStrike">
              <a:solidFill>
                <a:srgbClr val="000000"/>
              </a:solidFill>
              <a:latin typeface="Arial"/>
              <a:ea typeface="Arial"/>
              <a:cs typeface="Arial"/>
              <a:sym typeface="Arial"/>
            </a:endParaRPr>
          </a:p>
        </p:txBody>
      </p:sp>
      <p:sp>
        <p:nvSpPr>
          <p:cNvPr id="76" name="Google Shape;76;p11"/>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77" name="Google Shape;77;p11"/>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78" name="Google Shape;78;p1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ingle Line - Yellow" showMasterSp="0">
  <p:cSld name="Title Slide Single Line - Yellow">
    <p:spTree>
      <p:nvGrpSpPr>
        <p:cNvPr id="79" name="Shape 79"/>
        <p:cNvGrpSpPr/>
        <p:nvPr/>
      </p:nvGrpSpPr>
      <p:grpSpPr>
        <a:xfrm>
          <a:off x="0" y="0"/>
          <a:ext cx="0" cy="0"/>
          <a:chOff x="0" y="0"/>
          <a:chExt cx="0" cy="0"/>
        </a:xfrm>
      </p:grpSpPr>
      <p:pic>
        <p:nvPicPr>
          <p:cNvPr descr="Image" id="80" name="Google Shape;80;p12"/>
          <p:cNvPicPr preferRelativeResize="0"/>
          <p:nvPr/>
        </p:nvPicPr>
        <p:blipFill rotWithShape="1">
          <a:blip r:embed="rId2">
            <a:alphaModFix amt="32999"/>
          </a:blip>
          <a:srcRect b="0" l="0" r="0" t="0"/>
          <a:stretch/>
        </p:blipFill>
        <p:spPr>
          <a:xfrm>
            <a:off x="22105094" y="5830895"/>
            <a:ext cx="3232826" cy="10304881"/>
          </a:xfrm>
          <a:prstGeom prst="rect">
            <a:avLst/>
          </a:prstGeom>
          <a:noFill/>
          <a:ln>
            <a:noFill/>
          </a:ln>
        </p:spPr>
      </p:pic>
      <p:sp>
        <p:nvSpPr>
          <p:cNvPr id="81" name="Google Shape;81;p12"/>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Poppins"/>
              <a:buNone/>
            </a:pPr>
            <a:r>
              <a:rPr b="0" i="0" lang="en-US" sz="2000" u="none" cap="none" strike="noStrike">
                <a:solidFill>
                  <a:srgbClr val="000000"/>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82" name="Google Shape;82;p12"/>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2000"/>
              <a:buFont typeface="Poppins"/>
              <a:buNone/>
            </a:pPr>
            <a:r>
              <a:rPr b="0" i="0" lang="en-US" sz="2000" u="none" cap="none" strike="noStrike">
                <a:solidFill>
                  <a:srgbClr val="000000"/>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83" name="Google Shape;83;p1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84" name="Google Shape;84;p12"/>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000000"/>
                </a:solidFill>
                <a:latin typeface="Poppins"/>
                <a:ea typeface="Poppins"/>
                <a:cs typeface="Poppins"/>
                <a:sym typeface="Poppins"/>
              </a:rPr>
              <a:t>MidCamp /*Midwest Drupal Camp*/ 202</a:t>
            </a:r>
            <a:r>
              <a:rPr lang="en-US" sz="2000">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Line - Yellow" showMasterSp="0">
  <p:cSld name="Title Slide 2 Line - Yellow">
    <p:spTree>
      <p:nvGrpSpPr>
        <p:cNvPr id="85" name="Shape 85"/>
        <p:cNvGrpSpPr/>
        <p:nvPr/>
      </p:nvGrpSpPr>
      <p:grpSpPr>
        <a:xfrm>
          <a:off x="0" y="0"/>
          <a:ext cx="0" cy="0"/>
          <a:chOff x="0" y="0"/>
          <a:chExt cx="0" cy="0"/>
        </a:xfrm>
      </p:grpSpPr>
      <p:pic>
        <p:nvPicPr>
          <p:cNvPr id="86" name="Google Shape;86;p13"/>
          <p:cNvPicPr preferRelativeResize="0"/>
          <p:nvPr/>
        </p:nvPicPr>
        <p:blipFill>
          <a:blip r:embed="rId2">
            <a:alphaModFix/>
          </a:blip>
          <a:stretch>
            <a:fillRect/>
          </a:stretch>
        </p:blipFill>
        <p:spPr>
          <a:xfrm>
            <a:off x="-82400" y="0"/>
            <a:ext cx="23003349" cy="13716001"/>
          </a:xfrm>
          <a:prstGeom prst="rect">
            <a:avLst/>
          </a:prstGeom>
          <a:noFill/>
          <a:ln>
            <a:noFill/>
          </a:ln>
        </p:spPr>
      </p:pic>
      <p:sp>
        <p:nvSpPr>
          <p:cNvPr id="87" name="Google Shape;87;p13"/>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Poppins"/>
              <a:buNone/>
            </a:pPr>
            <a:r>
              <a:rPr b="0" i="0" lang="en-US" sz="2000" u="none" cap="none" strike="noStrike">
                <a:solidFill>
                  <a:srgbClr val="000000"/>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88" name="Google Shape;88;p13"/>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2000"/>
              <a:buFont typeface="Poppins"/>
              <a:buNone/>
            </a:pPr>
            <a:r>
              <a:rPr b="0" i="0" lang="en-US" sz="2000" u="none" cap="none" strike="noStrike">
                <a:solidFill>
                  <a:srgbClr val="000000"/>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89" name="Google Shape;89;p1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90" name="Google Shape;90;p13"/>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000000"/>
                </a:solidFill>
                <a:latin typeface="Poppins"/>
                <a:ea typeface="Poppins"/>
                <a:cs typeface="Poppins"/>
                <a:sym typeface="Poppins"/>
              </a:rPr>
              <a:t>MidCamp /*Midwest Drupal Camp*/ 202</a:t>
            </a:r>
            <a:r>
              <a:rPr lang="en-US" sz="2000">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Yellow" showMasterSp="0">
  <p:cSld name="Section Title - Yellow">
    <p:spTree>
      <p:nvGrpSpPr>
        <p:cNvPr id="91" name="Shape 91"/>
        <p:cNvGrpSpPr/>
        <p:nvPr/>
      </p:nvGrpSpPr>
      <p:grpSpPr>
        <a:xfrm>
          <a:off x="0" y="0"/>
          <a:ext cx="0" cy="0"/>
          <a:chOff x="0" y="0"/>
          <a:chExt cx="0" cy="0"/>
        </a:xfrm>
      </p:grpSpPr>
      <p:sp>
        <p:nvSpPr>
          <p:cNvPr id="92" name="Google Shape;92;p14"/>
          <p:cNvSpPr/>
          <p:nvPr/>
        </p:nvSpPr>
        <p:spPr>
          <a:xfrm flipH="1">
            <a:off x="-1" y="0"/>
            <a:ext cx="24384001" cy="13716000"/>
          </a:xfrm>
          <a:prstGeom prst="rect">
            <a:avLst/>
          </a:prstGeom>
          <a:solidFill>
            <a:srgbClr val="FFEB3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3" name="Google Shape;93;p14"/>
          <p:cNvSpPr txBox="1"/>
          <p:nvPr/>
        </p:nvSpPr>
        <p:spPr>
          <a:xfrm>
            <a:off x="23121528" y="12306300"/>
            <a:ext cx="127001"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sng" cap="none" strike="noStrike">
                <a:solidFill>
                  <a:schemeClr val="hlink"/>
                </a:solidFill>
                <a:latin typeface="Poppins"/>
                <a:ea typeface="Poppins"/>
                <a:cs typeface="Poppins"/>
                <a:sym typeface="Poppins"/>
                <a:hlinkClick r:id="rId2"/>
              </a:rPr>
              <a:t> </a:t>
            </a:r>
            <a:endParaRPr b="0" i="0" sz="1400" u="none" cap="none" strike="noStrike">
              <a:solidFill>
                <a:srgbClr val="000000"/>
              </a:solidFill>
              <a:latin typeface="Arial"/>
              <a:ea typeface="Arial"/>
              <a:cs typeface="Arial"/>
              <a:sym typeface="Arial"/>
            </a:endParaRPr>
          </a:p>
        </p:txBody>
      </p:sp>
      <p:sp>
        <p:nvSpPr>
          <p:cNvPr id="94" name="Google Shape;94;p14"/>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2000"/>
              <a:buFont typeface="Poppins"/>
              <a:buNone/>
            </a:pPr>
            <a:r>
              <a:rPr b="0" i="0" lang="en-US" sz="2000" u="none" cap="none" strike="noStrike">
                <a:solidFill>
                  <a:srgbClr val="000000"/>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pic>
        <p:nvPicPr>
          <p:cNvPr descr="Image" id="95" name="Google Shape;95;p14"/>
          <p:cNvPicPr preferRelativeResize="0"/>
          <p:nvPr/>
        </p:nvPicPr>
        <p:blipFill rotWithShape="1">
          <a:blip r:embed="rId3">
            <a:alphaModFix amt="25000"/>
          </a:blip>
          <a:srcRect b="0" l="0" r="0" t="0"/>
          <a:stretch/>
        </p:blipFill>
        <p:spPr>
          <a:xfrm>
            <a:off x="22105094" y="5830895"/>
            <a:ext cx="3232826" cy="10304881"/>
          </a:xfrm>
          <a:prstGeom prst="rect">
            <a:avLst/>
          </a:prstGeom>
          <a:noFill/>
          <a:ln>
            <a:noFill/>
          </a:ln>
        </p:spPr>
      </p:pic>
      <p:sp>
        <p:nvSpPr>
          <p:cNvPr id="96" name="Google Shape;96;p14"/>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Poppins"/>
              <a:buNone/>
            </a:pPr>
            <a:r>
              <a:rPr b="0" i="0" lang="en-US" sz="2000" u="none" cap="none" strike="noStrike">
                <a:solidFill>
                  <a:srgbClr val="000000"/>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pic>
        <p:nvPicPr>
          <p:cNvPr descr="Image" id="97" name="Google Shape;97;p14"/>
          <p:cNvPicPr preferRelativeResize="0"/>
          <p:nvPr/>
        </p:nvPicPr>
        <p:blipFill rotWithShape="1">
          <a:blip r:embed="rId3">
            <a:alphaModFix amt="32999"/>
          </a:blip>
          <a:srcRect b="0" l="0" r="0" t="0"/>
          <a:stretch/>
        </p:blipFill>
        <p:spPr>
          <a:xfrm rot="5177869">
            <a:off x="3629647" y="-5152440"/>
            <a:ext cx="3232826" cy="10304880"/>
          </a:xfrm>
          <a:prstGeom prst="rect">
            <a:avLst/>
          </a:prstGeom>
          <a:noFill/>
          <a:ln>
            <a:noFill/>
          </a:ln>
        </p:spPr>
      </p:pic>
      <p:pic>
        <p:nvPicPr>
          <p:cNvPr descr="Image" id="98" name="Google Shape;98;p14"/>
          <p:cNvPicPr preferRelativeResize="0"/>
          <p:nvPr/>
        </p:nvPicPr>
        <p:blipFill rotWithShape="1">
          <a:blip r:embed="rId3">
            <a:alphaModFix amt="32999"/>
          </a:blip>
          <a:srcRect b="0" l="0" r="0" t="0"/>
          <a:stretch/>
        </p:blipFill>
        <p:spPr>
          <a:xfrm>
            <a:off x="-1616413" y="5830895"/>
            <a:ext cx="3232826" cy="10304881"/>
          </a:xfrm>
          <a:prstGeom prst="rect">
            <a:avLst/>
          </a:prstGeom>
          <a:noFill/>
          <a:ln>
            <a:noFill/>
          </a:ln>
        </p:spPr>
      </p:pic>
      <p:sp>
        <p:nvSpPr>
          <p:cNvPr id="99" name="Google Shape;99;p1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100" name="Google Shape;100;p14"/>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000000"/>
                </a:solidFill>
                <a:latin typeface="Poppins"/>
                <a:ea typeface="Poppins"/>
                <a:cs typeface="Poppins"/>
                <a:sym typeface="Poppins"/>
              </a:rPr>
              <a:t>MidCamp /*Midwest Drupal Camp*/ 202</a:t>
            </a:r>
            <a:r>
              <a:rPr lang="en-US" sz="2000">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Yellow" showMasterSp="0">
  <p:cSld name="Thank You - Yellow">
    <p:spTree>
      <p:nvGrpSpPr>
        <p:cNvPr id="101" name="Shape 101"/>
        <p:cNvGrpSpPr/>
        <p:nvPr/>
      </p:nvGrpSpPr>
      <p:grpSpPr>
        <a:xfrm>
          <a:off x="0" y="0"/>
          <a:ext cx="0" cy="0"/>
          <a:chOff x="0" y="0"/>
          <a:chExt cx="0" cy="0"/>
        </a:xfrm>
      </p:grpSpPr>
      <p:sp>
        <p:nvSpPr>
          <p:cNvPr id="102" name="Google Shape;102;p15"/>
          <p:cNvSpPr/>
          <p:nvPr/>
        </p:nvSpPr>
        <p:spPr>
          <a:xfrm flipH="1">
            <a:off x="-1" y="0"/>
            <a:ext cx="24384001" cy="13716000"/>
          </a:xfrm>
          <a:prstGeom prst="rect">
            <a:avLst/>
          </a:prstGeom>
          <a:solidFill>
            <a:srgbClr val="FFEB3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03" name="Google Shape;103;p15"/>
          <p:cNvSpPr txBox="1"/>
          <p:nvPr/>
        </p:nvSpPr>
        <p:spPr>
          <a:xfrm>
            <a:off x="23121528" y="12306300"/>
            <a:ext cx="127001"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sng" cap="none" strike="noStrike">
                <a:solidFill>
                  <a:schemeClr val="hlink"/>
                </a:solidFill>
                <a:latin typeface="Poppins"/>
                <a:ea typeface="Poppins"/>
                <a:cs typeface="Poppins"/>
                <a:sym typeface="Poppins"/>
                <a:hlinkClick r:id="rId2"/>
              </a:rPr>
              <a:t> </a:t>
            </a:r>
            <a:endParaRPr b="0" i="0" sz="1400" u="none" cap="none" strike="noStrike">
              <a:solidFill>
                <a:srgbClr val="000000"/>
              </a:solidFill>
              <a:latin typeface="Arial"/>
              <a:ea typeface="Arial"/>
              <a:cs typeface="Arial"/>
              <a:sym typeface="Arial"/>
            </a:endParaRPr>
          </a:p>
        </p:txBody>
      </p:sp>
      <p:sp>
        <p:nvSpPr>
          <p:cNvPr id="104" name="Google Shape;104;p15"/>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Poppins"/>
              <a:buNone/>
            </a:pPr>
            <a:r>
              <a:rPr b="0" i="0" lang="en-US" sz="2000" u="none" cap="none" strike="noStrike">
                <a:solidFill>
                  <a:srgbClr val="000000"/>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105" name="Google Shape;105;p15"/>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2000"/>
              <a:buFont typeface="Poppins"/>
              <a:buNone/>
            </a:pPr>
            <a:r>
              <a:rPr b="0" i="0" lang="en-US" sz="2000" u="none" cap="none" strike="noStrike">
                <a:solidFill>
                  <a:srgbClr val="000000"/>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pic>
        <p:nvPicPr>
          <p:cNvPr descr="Image" id="106" name="Google Shape;106;p15"/>
          <p:cNvPicPr preferRelativeResize="0"/>
          <p:nvPr/>
        </p:nvPicPr>
        <p:blipFill rotWithShape="1">
          <a:blip r:embed="rId3">
            <a:alphaModFix amt="25000"/>
          </a:blip>
          <a:srcRect b="0" l="0" r="0" t="0"/>
          <a:stretch/>
        </p:blipFill>
        <p:spPr>
          <a:xfrm>
            <a:off x="22105094" y="5830895"/>
            <a:ext cx="3232826" cy="10304881"/>
          </a:xfrm>
          <a:prstGeom prst="rect">
            <a:avLst/>
          </a:prstGeom>
          <a:noFill/>
          <a:ln>
            <a:noFill/>
          </a:ln>
        </p:spPr>
      </p:pic>
      <p:pic>
        <p:nvPicPr>
          <p:cNvPr descr="Image" id="107" name="Google Shape;107;p15"/>
          <p:cNvPicPr preferRelativeResize="0"/>
          <p:nvPr/>
        </p:nvPicPr>
        <p:blipFill rotWithShape="1">
          <a:blip r:embed="rId3">
            <a:alphaModFix amt="32999"/>
          </a:blip>
          <a:srcRect b="0" l="0" r="0" t="0"/>
          <a:stretch/>
        </p:blipFill>
        <p:spPr>
          <a:xfrm rot="5177869">
            <a:off x="3629647" y="-5152440"/>
            <a:ext cx="3232826" cy="10304880"/>
          </a:xfrm>
          <a:prstGeom prst="rect">
            <a:avLst/>
          </a:prstGeom>
          <a:noFill/>
          <a:ln>
            <a:noFill/>
          </a:ln>
        </p:spPr>
      </p:pic>
      <p:pic>
        <p:nvPicPr>
          <p:cNvPr descr="Image" id="108" name="Google Shape;108;p15"/>
          <p:cNvPicPr preferRelativeResize="0"/>
          <p:nvPr/>
        </p:nvPicPr>
        <p:blipFill rotWithShape="1">
          <a:blip r:embed="rId3">
            <a:alphaModFix amt="32999"/>
          </a:blip>
          <a:srcRect b="0" l="0" r="0" t="0"/>
          <a:stretch/>
        </p:blipFill>
        <p:spPr>
          <a:xfrm>
            <a:off x="-1616413" y="5830895"/>
            <a:ext cx="3232826" cy="10304881"/>
          </a:xfrm>
          <a:prstGeom prst="rect">
            <a:avLst/>
          </a:prstGeom>
          <a:noFill/>
          <a:ln>
            <a:noFill/>
          </a:ln>
        </p:spPr>
      </p:pic>
      <p:sp>
        <p:nvSpPr>
          <p:cNvPr id="109" name="Google Shape;109;p1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110" name="Google Shape;110;p15"/>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000000"/>
                </a:solidFill>
                <a:latin typeface="Poppins"/>
                <a:ea typeface="Poppins"/>
                <a:cs typeface="Poppins"/>
                <a:sym typeface="Poppins"/>
              </a:rPr>
              <a:t>MidCamp /*Midwest Drupal Camp*/ 202</a:t>
            </a:r>
            <a:r>
              <a:rPr lang="en-US" sz="2000">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ingle Line- Purple copy 1" showMasterSp="0">
  <p:cSld name="Title Slide Single Line- Purple copy 1">
    <p:spTree>
      <p:nvGrpSpPr>
        <p:cNvPr id="111" name="Shape 111"/>
        <p:cNvGrpSpPr/>
        <p:nvPr/>
      </p:nvGrpSpPr>
      <p:grpSpPr>
        <a:xfrm>
          <a:off x="0" y="0"/>
          <a:ext cx="0" cy="0"/>
          <a:chOff x="0" y="0"/>
          <a:chExt cx="0" cy="0"/>
        </a:xfrm>
      </p:grpSpPr>
      <p:pic>
        <p:nvPicPr>
          <p:cNvPr id="112" name="Google Shape;112;p16"/>
          <p:cNvPicPr preferRelativeResize="0"/>
          <p:nvPr/>
        </p:nvPicPr>
        <p:blipFill>
          <a:blip r:embed="rId2">
            <a:alphaModFix/>
          </a:blip>
          <a:stretch>
            <a:fillRect/>
          </a:stretch>
        </p:blipFill>
        <p:spPr>
          <a:xfrm>
            <a:off x="-59475" y="-38100"/>
            <a:ext cx="24502939" cy="13792201"/>
          </a:xfrm>
          <a:prstGeom prst="rect">
            <a:avLst/>
          </a:prstGeom>
          <a:noFill/>
          <a:ln>
            <a:noFill/>
          </a:ln>
        </p:spPr>
      </p:pic>
      <p:sp>
        <p:nvSpPr>
          <p:cNvPr id="113" name="Google Shape;113;p16"/>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114" name="Google Shape;114;p16"/>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115" name="Google Shape;115;p1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116" name="Google Shape;116;p16"/>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 /*Midwest Drupal Camp*/ 202</a:t>
            </a:r>
            <a:r>
              <a:rPr lang="en-US" sz="2000">
                <a:solidFill>
                  <a:srgbClr val="FFFFFF"/>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
        <p:nvSpPr>
          <p:cNvPr id="117" name="Google Shape;117;p16"/>
          <p:cNvSpPr txBox="1"/>
          <p:nvPr/>
        </p:nvSpPr>
        <p:spPr>
          <a:xfrm>
            <a:off x="1133797" y="12306300"/>
            <a:ext cx="1742400" cy="355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Poppins"/>
              <a:buNone/>
            </a:pPr>
            <a:r>
              <a:rPr b="0" i="0" lang="en-US" sz="2000" u="none" cap="none" strike="noStrike">
                <a:solidFill>
                  <a:schemeClr val="lt1"/>
                </a:solidFill>
                <a:latin typeface="Poppins"/>
                <a:ea typeface="Poppins"/>
                <a:cs typeface="Poppins"/>
                <a:sym typeface="Poppins"/>
              </a:rPr>
              <a:t>midcamp.org</a:t>
            </a:r>
            <a:endParaRPr b="0" i="0" sz="1400" u="none" cap="none" strike="noStrike">
              <a:solidFill>
                <a:schemeClr val="lt1"/>
              </a:solidFill>
              <a:latin typeface="Arial"/>
              <a:ea typeface="Arial"/>
              <a:cs typeface="Arial"/>
              <a:sym typeface="Arial"/>
            </a:endParaRPr>
          </a:p>
        </p:txBody>
      </p:sp>
      <p:sp>
        <p:nvSpPr>
          <p:cNvPr id="118" name="Google Shape;118;p16"/>
          <p:cNvSpPr txBox="1"/>
          <p:nvPr/>
        </p:nvSpPr>
        <p:spPr>
          <a:xfrm>
            <a:off x="20742564" y="12306300"/>
            <a:ext cx="2505900" cy="3555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none" cap="none" strike="noStrike">
                <a:solidFill>
                  <a:schemeClr val="dk1"/>
                </a:solidFill>
                <a:latin typeface="Poppins"/>
                <a:ea typeface="Poppins"/>
                <a:cs typeface="Poppins"/>
                <a:sym typeface="Poppins"/>
              </a:rPr>
              <a:t>info@midcamp.org</a:t>
            </a:r>
            <a:endParaRPr b="0" i="0" sz="1400" u="none" cap="none" strike="noStrike">
              <a:solidFill>
                <a:schemeClr val="dk1"/>
              </a:solidFill>
              <a:latin typeface="Arial"/>
              <a:ea typeface="Arial"/>
              <a:cs typeface="Arial"/>
              <a:sym typeface="Arial"/>
            </a:endParaRPr>
          </a:p>
        </p:txBody>
      </p:sp>
      <p:sp>
        <p:nvSpPr>
          <p:cNvPr id="119" name="Google Shape;119;p16"/>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chemeClr val="dk1"/>
                </a:solidFill>
                <a:latin typeface="Poppins"/>
                <a:ea typeface="Poppins"/>
                <a:cs typeface="Poppins"/>
                <a:sym typeface="Poppins"/>
              </a:rPr>
              <a:t>MidCamp /*Midwest Drupal Camp*/ 202</a:t>
            </a:r>
            <a:r>
              <a:rPr lang="en-US" sz="2000">
                <a:solidFill>
                  <a:schemeClr val="dk1"/>
                </a:solidFill>
                <a:latin typeface="Poppins"/>
                <a:ea typeface="Poppins"/>
                <a:cs typeface="Poppins"/>
                <a:sym typeface="Poppins"/>
              </a:rPr>
              <a:t>3</a:t>
            </a:r>
            <a:endParaRPr b="0" i="0" sz="14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Orange copy" showMasterSp="0">
  <p:cSld name="Section Title - Orange copy">
    <p:spTree>
      <p:nvGrpSpPr>
        <p:cNvPr id="120" name="Shape 120"/>
        <p:cNvGrpSpPr/>
        <p:nvPr/>
      </p:nvGrpSpPr>
      <p:grpSpPr>
        <a:xfrm>
          <a:off x="0" y="0"/>
          <a:ext cx="0" cy="0"/>
          <a:chOff x="0" y="0"/>
          <a:chExt cx="0" cy="0"/>
        </a:xfrm>
      </p:grpSpPr>
      <p:sp>
        <p:nvSpPr>
          <p:cNvPr id="121" name="Google Shape;121;p17"/>
          <p:cNvSpPr/>
          <p:nvPr/>
        </p:nvSpPr>
        <p:spPr>
          <a:xfrm>
            <a:off x="0" y="0"/>
            <a:ext cx="24384001" cy="13716000"/>
          </a:xfrm>
          <a:prstGeom prst="rect">
            <a:avLst/>
          </a:prstGeom>
          <a:solidFill>
            <a:srgbClr val="0961A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22" name="Google Shape;122;p17"/>
          <p:cNvSpPr txBox="1"/>
          <p:nvPr/>
        </p:nvSpPr>
        <p:spPr>
          <a:xfrm>
            <a:off x="23121528" y="12306300"/>
            <a:ext cx="127001"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sng" cap="none" strike="noStrike">
                <a:solidFill>
                  <a:schemeClr val="hlink"/>
                </a:solidFill>
                <a:latin typeface="Poppins"/>
                <a:ea typeface="Poppins"/>
                <a:cs typeface="Poppins"/>
                <a:sym typeface="Poppins"/>
                <a:hlinkClick r:id="rId2"/>
              </a:rPr>
              <a:t> </a:t>
            </a:r>
            <a:endParaRPr b="0" i="0" sz="1400" u="none" cap="none" strike="noStrike">
              <a:solidFill>
                <a:srgbClr val="000000"/>
              </a:solidFill>
              <a:latin typeface="Arial"/>
              <a:ea typeface="Arial"/>
              <a:cs typeface="Arial"/>
              <a:sym typeface="Arial"/>
            </a:endParaRPr>
          </a:p>
        </p:txBody>
      </p:sp>
      <p:pic>
        <p:nvPicPr>
          <p:cNvPr descr="Image" id="123" name="Google Shape;123;p17"/>
          <p:cNvPicPr preferRelativeResize="0"/>
          <p:nvPr/>
        </p:nvPicPr>
        <p:blipFill rotWithShape="1">
          <a:blip r:embed="rId3">
            <a:alphaModFix amt="33000"/>
          </a:blip>
          <a:srcRect b="0" l="0" r="0" t="0"/>
          <a:stretch/>
        </p:blipFill>
        <p:spPr>
          <a:xfrm rot="5688933">
            <a:off x="-5642123" y="9879427"/>
            <a:ext cx="10700046" cy="2724819"/>
          </a:xfrm>
          <a:prstGeom prst="rect">
            <a:avLst/>
          </a:prstGeom>
          <a:noFill/>
          <a:ln>
            <a:noFill/>
          </a:ln>
        </p:spPr>
      </p:pic>
      <p:pic>
        <p:nvPicPr>
          <p:cNvPr descr="Image" id="124" name="Google Shape;124;p17"/>
          <p:cNvPicPr preferRelativeResize="0"/>
          <p:nvPr/>
        </p:nvPicPr>
        <p:blipFill rotWithShape="1">
          <a:blip r:embed="rId3">
            <a:alphaModFix amt="33000"/>
          </a:blip>
          <a:srcRect b="0" l="0" r="0" t="0"/>
          <a:stretch/>
        </p:blipFill>
        <p:spPr>
          <a:xfrm rot="-313130">
            <a:off x="1007162" y="-1362409"/>
            <a:ext cx="10700046" cy="2724818"/>
          </a:xfrm>
          <a:prstGeom prst="rect">
            <a:avLst/>
          </a:prstGeom>
          <a:noFill/>
          <a:ln>
            <a:noFill/>
          </a:ln>
        </p:spPr>
      </p:pic>
      <p:sp>
        <p:nvSpPr>
          <p:cNvPr id="125" name="Google Shape;125;p17"/>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126" name="Google Shape;126;p17"/>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127" name="Google Shape;127;p17"/>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128" name="Google Shape;128;p17"/>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 /*Midwest Drupal Camp*/ 202</a:t>
            </a:r>
            <a:r>
              <a:rPr lang="en-US" sz="2000">
                <a:solidFill>
                  <a:srgbClr val="FFFFFF"/>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Purple copy 3" showMasterSp="0">
  <p:cSld name="Section Title - Purple copy 3">
    <p:spTree>
      <p:nvGrpSpPr>
        <p:cNvPr id="129" name="Shape 129"/>
        <p:cNvGrpSpPr/>
        <p:nvPr/>
      </p:nvGrpSpPr>
      <p:grpSpPr>
        <a:xfrm>
          <a:off x="0" y="0"/>
          <a:ext cx="0" cy="0"/>
          <a:chOff x="0" y="0"/>
          <a:chExt cx="0" cy="0"/>
        </a:xfrm>
      </p:grpSpPr>
      <p:sp>
        <p:nvSpPr>
          <p:cNvPr id="130" name="Google Shape;130;p18"/>
          <p:cNvSpPr/>
          <p:nvPr/>
        </p:nvSpPr>
        <p:spPr>
          <a:xfrm>
            <a:off x="0" y="0"/>
            <a:ext cx="24384001" cy="13716000"/>
          </a:xfrm>
          <a:prstGeom prst="rect">
            <a:avLst/>
          </a:prstGeom>
          <a:solidFill>
            <a:srgbClr val="0961A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Image" id="131" name="Google Shape;131;p18"/>
          <p:cNvPicPr preferRelativeResize="0"/>
          <p:nvPr/>
        </p:nvPicPr>
        <p:blipFill rotWithShape="1">
          <a:blip r:embed="rId2">
            <a:alphaModFix amt="33000"/>
          </a:blip>
          <a:srcRect b="0" l="0" r="0" t="0"/>
          <a:stretch/>
        </p:blipFill>
        <p:spPr>
          <a:xfrm rot="5688933">
            <a:off x="-5642123" y="9879427"/>
            <a:ext cx="10700046" cy="2724819"/>
          </a:xfrm>
          <a:prstGeom prst="rect">
            <a:avLst/>
          </a:prstGeom>
          <a:noFill/>
          <a:ln>
            <a:noFill/>
          </a:ln>
        </p:spPr>
      </p:pic>
      <p:pic>
        <p:nvPicPr>
          <p:cNvPr descr="Image" id="132" name="Google Shape;132;p18"/>
          <p:cNvPicPr preferRelativeResize="0"/>
          <p:nvPr/>
        </p:nvPicPr>
        <p:blipFill rotWithShape="1">
          <a:blip r:embed="rId2">
            <a:alphaModFix amt="33000"/>
          </a:blip>
          <a:srcRect b="0" l="0" r="0" t="0"/>
          <a:stretch/>
        </p:blipFill>
        <p:spPr>
          <a:xfrm rot="-313130">
            <a:off x="1007162" y="-1362409"/>
            <a:ext cx="10700046" cy="2724818"/>
          </a:xfrm>
          <a:prstGeom prst="rect">
            <a:avLst/>
          </a:prstGeom>
          <a:noFill/>
          <a:ln>
            <a:noFill/>
          </a:ln>
        </p:spPr>
      </p:pic>
      <p:sp>
        <p:nvSpPr>
          <p:cNvPr id="133" name="Google Shape;133;p18"/>
          <p:cNvSpPr txBox="1"/>
          <p:nvPr/>
        </p:nvSpPr>
        <p:spPr>
          <a:xfrm>
            <a:off x="23121528" y="12306300"/>
            <a:ext cx="127001"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sng" cap="none" strike="noStrike">
                <a:solidFill>
                  <a:schemeClr val="hlink"/>
                </a:solidFill>
                <a:latin typeface="Poppins"/>
                <a:ea typeface="Poppins"/>
                <a:cs typeface="Poppins"/>
                <a:sym typeface="Poppins"/>
                <a:hlinkClick r:id="rId3"/>
              </a:rPr>
              <a:t> </a:t>
            </a:r>
            <a:endParaRPr b="0" i="0" sz="1400" u="none" cap="none" strike="noStrike">
              <a:solidFill>
                <a:srgbClr val="000000"/>
              </a:solidFill>
              <a:latin typeface="Arial"/>
              <a:ea typeface="Arial"/>
              <a:cs typeface="Arial"/>
              <a:sym typeface="Arial"/>
            </a:endParaRPr>
          </a:p>
        </p:txBody>
      </p:sp>
      <p:sp>
        <p:nvSpPr>
          <p:cNvPr id="134" name="Google Shape;134;p18"/>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135" name="Google Shape;135;p18"/>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136" name="Google Shape;136;p18"/>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137" name="Google Shape;137;p18"/>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 /*Midwest Drupal Camp*/ 202</a:t>
            </a:r>
            <a:r>
              <a:rPr lang="en-US" sz="2000">
                <a:solidFill>
                  <a:srgbClr val="FFFFFF"/>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o Slide" showMasterSp="0">
  <p:cSld name="Bio Slide">
    <p:spTree>
      <p:nvGrpSpPr>
        <p:cNvPr id="25" name="Shape 25"/>
        <p:cNvGrpSpPr/>
        <p:nvPr/>
      </p:nvGrpSpPr>
      <p:grpSpPr>
        <a:xfrm>
          <a:off x="0" y="0"/>
          <a:ext cx="0" cy="0"/>
          <a:chOff x="0" y="0"/>
          <a:chExt cx="0" cy="0"/>
        </a:xfrm>
      </p:grpSpPr>
      <p:sp>
        <p:nvSpPr>
          <p:cNvPr id="26" name="Google Shape;26;p3"/>
          <p:cNvSpPr txBox="1"/>
          <p:nvPr/>
        </p:nvSpPr>
        <p:spPr>
          <a:xfrm>
            <a:off x="9615043" y="12306300"/>
            <a:ext cx="5153915" cy="355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 /*Midwest Drupal Camp*/ 2019</a:t>
            </a:r>
            <a:endParaRPr b="0" i="0" sz="1400" u="none" cap="none" strike="noStrike">
              <a:solidFill>
                <a:srgbClr val="000000"/>
              </a:solidFill>
              <a:latin typeface="Arial"/>
              <a:ea typeface="Arial"/>
              <a:cs typeface="Arial"/>
              <a:sym typeface="Arial"/>
            </a:endParaRPr>
          </a:p>
        </p:txBody>
      </p:sp>
      <p:sp>
        <p:nvSpPr>
          <p:cNvPr id="27" name="Google Shape;27;p3"/>
          <p:cNvSpPr txBox="1"/>
          <p:nvPr/>
        </p:nvSpPr>
        <p:spPr>
          <a:xfrm>
            <a:off x="23121528" y="12306300"/>
            <a:ext cx="127001"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sng" cap="none" strike="noStrike">
                <a:solidFill>
                  <a:schemeClr val="hlink"/>
                </a:solidFill>
                <a:latin typeface="Poppins"/>
                <a:ea typeface="Poppins"/>
                <a:cs typeface="Poppins"/>
                <a:sym typeface="Poppins"/>
                <a:hlinkClick r:id="rId2"/>
              </a:rPr>
              <a:t> </a:t>
            </a:r>
            <a:endParaRPr b="0" i="0" sz="1400" u="none" cap="none" strike="noStrike">
              <a:solidFill>
                <a:srgbClr val="000000"/>
              </a:solidFill>
              <a:latin typeface="Arial"/>
              <a:ea typeface="Arial"/>
              <a:cs typeface="Arial"/>
              <a:sym typeface="Arial"/>
            </a:endParaRPr>
          </a:p>
        </p:txBody>
      </p:sp>
      <p:sp>
        <p:nvSpPr>
          <p:cNvPr id="28" name="Google Shape;28;p3"/>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29" name="Google Shape;29;p3"/>
          <p:cNvSpPr txBox="1"/>
          <p:nvPr/>
        </p:nvSpPr>
        <p:spPr>
          <a:xfrm>
            <a:off x="22313808" y="12306300"/>
            <a:ext cx="127001" cy="355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sng" cap="none" strike="noStrike">
                <a:solidFill>
                  <a:schemeClr val="hlink"/>
                </a:solidFill>
                <a:latin typeface="Poppins"/>
                <a:ea typeface="Poppins"/>
                <a:cs typeface="Poppins"/>
                <a:sym typeface="Poppins"/>
                <a:hlinkClick r:id="rId3"/>
              </a:rPr>
              <a:t> </a:t>
            </a:r>
            <a:endParaRPr b="0" i="0" sz="1400" u="none" cap="none" strike="noStrike">
              <a:solidFill>
                <a:srgbClr val="000000"/>
              </a:solidFill>
              <a:latin typeface="Arial"/>
              <a:ea typeface="Arial"/>
              <a:cs typeface="Arial"/>
              <a:sym typeface="Arial"/>
            </a:endParaRPr>
          </a:p>
        </p:txBody>
      </p:sp>
      <p:sp>
        <p:nvSpPr>
          <p:cNvPr id="30" name="Google Shape;30;p3"/>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31" name="Google Shape;31;p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3"/>
          <p:cNvSpPr txBox="1"/>
          <p:nvPr/>
        </p:nvSpPr>
        <p:spPr>
          <a:xfrm>
            <a:off x="9009750" y="12306300"/>
            <a:ext cx="63645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MidCamp /*Midwest Drupal Camp*/ 202</a:t>
            </a:r>
            <a:r>
              <a:rPr lang="en-US" sz="2000">
                <a:solidFill>
                  <a:srgbClr val="953C96"/>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
        <p:nvSpPr>
          <p:cNvPr id="33" name="Google Shape;33;p3"/>
          <p:cNvSpPr txBox="1"/>
          <p:nvPr/>
        </p:nvSpPr>
        <p:spPr>
          <a:xfrm>
            <a:off x="1286197" y="12458700"/>
            <a:ext cx="1742400" cy="355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 Purple" showMasterSp="0">
  <p:cSld name="Section Title - Purple">
    <p:spTree>
      <p:nvGrpSpPr>
        <p:cNvPr id="34" name="Shape 34"/>
        <p:cNvGrpSpPr/>
        <p:nvPr/>
      </p:nvGrpSpPr>
      <p:grpSpPr>
        <a:xfrm>
          <a:off x="0" y="0"/>
          <a:ext cx="0" cy="0"/>
          <a:chOff x="0" y="0"/>
          <a:chExt cx="0" cy="0"/>
        </a:xfrm>
      </p:grpSpPr>
      <p:sp>
        <p:nvSpPr>
          <p:cNvPr id="35" name="Google Shape;35;p4"/>
          <p:cNvSpPr/>
          <p:nvPr/>
        </p:nvSpPr>
        <p:spPr>
          <a:xfrm>
            <a:off x="0" y="0"/>
            <a:ext cx="24384001" cy="13716000"/>
          </a:xfrm>
          <a:prstGeom prst="rect">
            <a:avLst/>
          </a:prstGeom>
          <a:solidFill>
            <a:srgbClr val="65296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Image" id="36" name="Google Shape;36;p4"/>
          <p:cNvPicPr preferRelativeResize="0"/>
          <p:nvPr/>
        </p:nvPicPr>
        <p:blipFill rotWithShape="1">
          <a:blip r:embed="rId2">
            <a:alphaModFix amt="20000"/>
          </a:blip>
          <a:srcRect b="0" l="0" r="0" t="0"/>
          <a:stretch/>
        </p:blipFill>
        <p:spPr>
          <a:xfrm rot="5400000">
            <a:off x="-4953076" y="10082279"/>
            <a:ext cx="11091647" cy="2824542"/>
          </a:xfrm>
          <a:prstGeom prst="rect">
            <a:avLst/>
          </a:prstGeom>
          <a:noFill/>
          <a:ln>
            <a:noFill/>
          </a:ln>
        </p:spPr>
      </p:pic>
      <p:sp>
        <p:nvSpPr>
          <p:cNvPr id="37" name="Google Shape;37;p4"/>
          <p:cNvSpPr txBox="1"/>
          <p:nvPr/>
        </p:nvSpPr>
        <p:spPr>
          <a:xfrm>
            <a:off x="23121528" y="12306300"/>
            <a:ext cx="127001"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sng" cap="none" strike="noStrike">
                <a:solidFill>
                  <a:schemeClr val="hlink"/>
                </a:solidFill>
                <a:latin typeface="Poppins"/>
                <a:ea typeface="Poppins"/>
                <a:cs typeface="Poppins"/>
                <a:sym typeface="Poppins"/>
                <a:hlinkClick r:id="rId3"/>
              </a:rPr>
              <a:t> </a:t>
            </a:r>
            <a:endParaRPr b="0" i="0" sz="1400" u="none" cap="none" strike="noStrike">
              <a:solidFill>
                <a:srgbClr val="000000"/>
              </a:solidFill>
              <a:latin typeface="Arial"/>
              <a:ea typeface="Arial"/>
              <a:cs typeface="Arial"/>
              <a:sym typeface="Arial"/>
            </a:endParaRPr>
          </a:p>
        </p:txBody>
      </p:sp>
      <p:sp>
        <p:nvSpPr>
          <p:cNvPr id="38" name="Google Shape;38;p4"/>
          <p:cNvSpPr txBox="1"/>
          <p:nvPr/>
        </p:nvSpPr>
        <p:spPr>
          <a:xfrm>
            <a:off x="1133797" y="12306300"/>
            <a:ext cx="12700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Poppins"/>
              <a:buNone/>
            </a:pPr>
            <a:r>
              <a:rPr b="0" i="0" lang="en-US" sz="2000" u="sng" cap="none" strike="noStrike">
                <a:solidFill>
                  <a:schemeClr val="hlink"/>
                </a:solidFill>
                <a:latin typeface="Poppins"/>
                <a:ea typeface="Poppins"/>
                <a:cs typeface="Poppins"/>
                <a:sym typeface="Poppins"/>
                <a:hlinkClick r:id="rId4"/>
              </a:rPr>
              <a:t> </a:t>
            </a:r>
            <a:endParaRPr b="0" i="0" sz="1400" u="none" cap="none" strike="noStrike">
              <a:solidFill>
                <a:srgbClr val="000000"/>
              </a:solidFill>
              <a:latin typeface="Arial"/>
              <a:ea typeface="Arial"/>
              <a:cs typeface="Arial"/>
              <a:sym typeface="Arial"/>
            </a:endParaRPr>
          </a:p>
        </p:txBody>
      </p:sp>
      <p:sp>
        <p:nvSpPr>
          <p:cNvPr id="39" name="Google Shape;39;p4"/>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pic>
        <p:nvPicPr>
          <p:cNvPr descr="Image" id="40" name="Google Shape;40;p4"/>
          <p:cNvPicPr preferRelativeResize="0"/>
          <p:nvPr/>
        </p:nvPicPr>
        <p:blipFill rotWithShape="1">
          <a:blip r:embed="rId2">
            <a:alphaModFix amt="20000"/>
          </a:blip>
          <a:srcRect b="0" l="0" r="0" t="0"/>
          <a:stretch/>
        </p:blipFill>
        <p:spPr>
          <a:xfrm rot="10686707">
            <a:off x="-219747" y="-1714084"/>
            <a:ext cx="11091647" cy="2824542"/>
          </a:xfrm>
          <a:prstGeom prst="rect">
            <a:avLst/>
          </a:prstGeom>
          <a:noFill/>
          <a:ln>
            <a:noFill/>
          </a:ln>
        </p:spPr>
      </p:pic>
      <p:sp>
        <p:nvSpPr>
          <p:cNvPr id="41" name="Google Shape;41;p4"/>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42" name="Google Shape;42;p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43" name="Google Shape;43;p4"/>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 /*Midwest Drupal Camp*/ 202</a:t>
            </a:r>
            <a:r>
              <a:rPr lang="en-US" sz="2000">
                <a:solidFill>
                  <a:srgbClr val="FFFFFF"/>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Large Content" showMasterSp="0">
  <p:cSld name="Content Slide - Large Content">
    <p:spTree>
      <p:nvGrpSpPr>
        <p:cNvPr id="44" name="Shape 44"/>
        <p:cNvGrpSpPr/>
        <p:nvPr/>
      </p:nvGrpSpPr>
      <p:grpSpPr>
        <a:xfrm>
          <a:off x="0" y="0"/>
          <a:ext cx="0" cy="0"/>
          <a:chOff x="0" y="0"/>
          <a:chExt cx="0" cy="0"/>
        </a:xfrm>
      </p:grpSpPr>
      <p:sp>
        <p:nvSpPr>
          <p:cNvPr id="45" name="Google Shape;45;p5"/>
          <p:cNvSpPr txBox="1"/>
          <p:nvPr/>
        </p:nvSpPr>
        <p:spPr>
          <a:xfrm>
            <a:off x="22313808" y="12306300"/>
            <a:ext cx="127001" cy="355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sng" cap="none" strike="noStrike">
                <a:solidFill>
                  <a:schemeClr val="hlink"/>
                </a:solidFill>
                <a:latin typeface="Poppins"/>
                <a:ea typeface="Poppins"/>
                <a:cs typeface="Poppins"/>
                <a:sym typeface="Poppins"/>
                <a:hlinkClick r:id="rId2"/>
              </a:rPr>
              <a:t> </a:t>
            </a:r>
            <a:endParaRPr b="0" i="0" sz="1400" u="none" cap="none" strike="noStrike">
              <a:solidFill>
                <a:srgbClr val="000000"/>
              </a:solidFill>
              <a:latin typeface="Arial"/>
              <a:ea typeface="Arial"/>
              <a:cs typeface="Arial"/>
              <a:sym typeface="Arial"/>
            </a:endParaRPr>
          </a:p>
        </p:txBody>
      </p:sp>
      <p:sp>
        <p:nvSpPr>
          <p:cNvPr id="46" name="Google Shape;46;p5"/>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47" name="Google Shape;47;p5"/>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48" name="Google Shape;48;p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49" name="Google Shape;49;p5"/>
          <p:cNvSpPr txBox="1"/>
          <p:nvPr/>
        </p:nvSpPr>
        <p:spPr>
          <a:xfrm>
            <a:off x="9009750" y="12306300"/>
            <a:ext cx="63645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MidCamp /*Midwest Drupal Camp*/ 202</a:t>
            </a:r>
            <a:r>
              <a:rPr lang="en-US" sz="2000">
                <a:solidFill>
                  <a:srgbClr val="953C96"/>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Title and Body" showMasterSp="0">
  <p:cSld name="Content Slide - Title and Body">
    <p:spTree>
      <p:nvGrpSpPr>
        <p:cNvPr id="50" name="Shape 50"/>
        <p:cNvGrpSpPr/>
        <p:nvPr/>
      </p:nvGrpSpPr>
      <p:grpSpPr>
        <a:xfrm>
          <a:off x="0" y="0"/>
          <a:ext cx="0" cy="0"/>
          <a:chOff x="0" y="0"/>
          <a:chExt cx="0" cy="0"/>
        </a:xfrm>
      </p:grpSpPr>
      <p:sp>
        <p:nvSpPr>
          <p:cNvPr id="51" name="Google Shape;51;p6"/>
          <p:cNvSpPr txBox="1"/>
          <p:nvPr/>
        </p:nvSpPr>
        <p:spPr>
          <a:xfrm>
            <a:off x="22313808" y="12306300"/>
            <a:ext cx="127001" cy="355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sng" cap="none" strike="noStrike">
                <a:solidFill>
                  <a:schemeClr val="hlink"/>
                </a:solidFill>
                <a:latin typeface="Poppins"/>
                <a:ea typeface="Poppins"/>
                <a:cs typeface="Poppins"/>
                <a:sym typeface="Poppins"/>
                <a:hlinkClick r:id="rId2"/>
              </a:rPr>
              <a:t> </a:t>
            </a:r>
            <a:endParaRPr b="0" i="0" sz="1400" u="none" cap="none" strike="noStrike">
              <a:solidFill>
                <a:srgbClr val="000000"/>
              </a:solidFill>
              <a:latin typeface="Arial"/>
              <a:ea typeface="Arial"/>
              <a:cs typeface="Arial"/>
              <a:sym typeface="Arial"/>
            </a:endParaRPr>
          </a:p>
        </p:txBody>
      </p:sp>
      <p:sp>
        <p:nvSpPr>
          <p:cNvPr id="52" name="Google Shape;52;p6"/>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53" name="Google Shape;53;p6"/>
          <p:cNvSpPr txBox="1"/>
          <p:nvPr/>
        </p:nvSpPr>
        <p:spPr>
          <a:xfrm>
            <a:off x="9009750" y="12306300"/>
            <a:ext cx="63645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MidCamp /*Midwest Drupal Camp*/ 202</a:t>
            </a:r>
            <a:r>
              <a:rPr lang="en-US" sz="2000">
                <a:solidFill>
                  <a:srgbClr val="953C96"/>
                </a:solidFill>
                <a:latin typeface="Poppins"/>
                <a:ea typeface="Poppins"/>
                <a:cs typeface="Poppins"/>
                <a:sym typeface="Poppins"/>
              </a:rPr>
              <a:t>3</a:t>
            </a:r>
            <a:endParaRPr b="0" i="0" sz="1400" u="none" cap="none" strike="noStrike">
              <a:solidFill>
                <a:srgbClr val="000000"/>
              </a:solidFill>
              <a:latin typeface="Arial"/>
              <a:ea typeface="Arial"/>
              <a:cs typeface="Arial"/>
              <a:sym typeface="Arial"/>
            </a:endParaRPr>
          </a:p>
        </p:txBody>
      </p:sp>
      <p:sp>
        <p:nvSpPr>
          <p:cNvPr id="54" name="Google Shape;54;p6"/>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55" name="Google Shape;55;p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hoto 1/3" showMasterSp="0">
  <p:cSld name="Content Slide - Photo 1/3">
    <p:spTree>
      <p:nvGrpSpPr>
        <p:cNvPr id="56" name="Shape 56"/>
        <p:cNvGrpSpPr/>
        <p:nvPr/>
      </p:nvGrpSpPr>
      <p:grpSpPr>
        <a:xfrm>
          <a:off x="0" y="0"/>
          <a:ext cx="0" cy="0"/>
          <a:chOff x="0" y="0"/>
          <a:chExt cx="0" cy="0"/>
        </a:xfrm>
      </p:grpSpPr>
      <p:sp>
        <p:nvSpPr>
          <p:cNvPr id="57" name="Google Shape;57;p7"/>
          <p:cNvSpPr txBox="1"/>
          <p:nvPr/>
        </p:nvSpPr>
        <p:spPr>
          <a:xfrm>
            <a:off x="1129663" y="12306300"/>
            <a:ext cx="1742441" cy="355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58" name="Google Shape;58;p7"/>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hoto 1/4" showMasterSp="0">
  <p:cSld name="Content Slide - Photo 1/4">
    <p:spTree>
      <p:nvGrpSpPr>
        <p:cNvPr id="59" name="Shape 59"/>
        <p:cNvGrpSpPr/>
        <p:nvPr/>
      </p:nvGrpSpPr>
      <p:grpSpPr>
        <a:xfrm>
          <a:off x="0" y="0"/>
          <a:ext cx="0" cy="0"/>
          <a:chOff x="0" y="0"/>
          <a:chExt cx="0" cy="0"/>
        </a:xfrm>
      </p:grpSpPr>
      <p:sp>
        <p:nvSpPr>
          <p:cNvPr id="60" name="Google Shape;60;p8"/>
          <p:cNvSpPr txBox="1"/>
          <p:nvPr/>
        </p:nvSpPr>
        <p:spPr>
          <a:xfrm>
            <a:off x="1129663" y="12306300"/>
            <a:ext cx="1742441" cy="355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61" name="Google Shape;61;p8"/>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hoto 2/3" showMasterSp="0">
  <p:cSld name="Content Slide - Photo 2/3">
    <p:spTree>
      <p:nvGrpSpPr>
        <p:cNvPr id="62" name="Shape 62"/>
        <p:cNvGrpSpPr/>
        <p:nvPr/>
      </p:nvGrpSpPr>
      <p:grpSpPr>
        <a:xfrm>
          <a:off x="0" y="0"/>
          <a:ext cx="0" cy="0"/>
          <a:chOff x="0" y="0"/>
          <a:chExt cx="0" cy="0"/>
        </a:xfrm>
      </p:grpSpPr>
      <p:sp>
        <p:nvSpPr>
          <p:cNvPr id="63" name="Google Shape;63;p9"/>
          <p:cNvSpPr txBox="1"/>
          <p:nvPr/>
        </p:nvSpPr>
        <p:spPr>
          <a:xfrm>
            <a:off x="1129663" y="12306300"/>
            <a:ext cx="1742441" cy="355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64" name="Google Shape;64;p9"/>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hoto 2/3 copy" showMasterSp="0">
  <p:cSld name="Content Slide - Photo 2/3 copy">
    <p:spTree>
      <p:nvGrpSpPr>
        <p:cNvPr id="65" name="Shape 65"/>
        <p:cNvGrpSpPr/>
        <p:nvPr/>
      </p:nvGrpSpPr>
      <p:grpSpPr>
        <a:xfrm>
          <a:off x="0" y="0"/>
          <a:ext cx="0" cy="0"/>
          <a:chOff x="0" y="0"/>
          <a:chExt cx="0" cy="0"/>
        </a:xfrm>
      </p:grpSpPr>
      <p:sp>
        <p:nvSpPr>
          <p:cNvPr id="66" name="Google Shape;66;p10"/>
          <p:cNvSpPr txBox="1"/>
          <p:nvPr/>
        </p:nvSpPr>
        <p:spPr>
          <a:xfrm>
            <a:off x="9615043" y="12306300"/>
            <a:ext cx="5153915" cy="355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 /*Midwest Drupal Camp*/ 2019</a:t>
            </a:r>
            <a:endParaRPr b="0" i="0" sz="1400" u="none" cap="none" strike="noStrike">
              <a:solidFill>
                <a:srgbClr val="000000"/>
              </a:solidFill>
              <a:latin typeface="Arial"/>
              <a:ea typeface="Arial"/>
              <a:cs typeface="Arial"/>
              <a:sym typeface="Arial"/>
            </a:endParaRPr>
          </a:p>
        </p:txBody>
      </p:sp>
      <p:sp>
        <p:nvSpPr>
          <p:cNvPr id="67" name="Google Shape;67;p10"/>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68" name="Google Shape;68;p10"/>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69" name="Google Shape;69;p10"/>
          <p:cNvSpPr txBox="1"/>
          <p:nvPr/>
        </p:nvSpPr>
        <p:spPr>
          <a:xfrm>
            <a:off x="1129663" y="12306300"/>
            <a:ext cx="1742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53C96"/>
              </a:buClr>
              <a:buSzPts val="2000"/>
              <a:buFont typeface="Poppins"/>
              <a:buNone/>
            </a:pPr>
            <a:r>
              <a:rPr b="0" i="0" lang="en-US" sz="2000" u="none" cap="none" strike="noStrike">
                <a:solidFill>
                  <a:srgbClr val="953C96"/>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778000" y="2298700"/>
            <a:ext cx="20828100" cy="4648200"/>
          </a:xfrm>
          <a:prstGeom prst="rect">
            <a:avLst/>
          </a:prstGeom>
          <a:noFill/>
          <a:ln>
            <a:noFill/>
          </a:ln>
        </p:spPr>
        <p:txBody>
          <a:bodyPr anchorCtr="0" anchor="b" bIns="50800" lIns="50800" spcFirstLastPara="1" rIns="50800" wrap="square" tIns="50800">
            <a:no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nvSpPr>
        <p:spPr>
          <a:xfrm>
            <a:off x="9203949" y="12306300"/>
            <a:ext cx="5963400" cy="355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 /*Midwest Drupal Camp*/ 2020</a:t>
            </a:r>
            <a:endParaRPr b="0" i="0" sz="1400" u="none" cap="none" strike="noStrike">
              <a:solidFill>
                <a:srgbClr val="000000"/>
              </a:solidFill>
              <a:latin typeface="Arial"/>
              <a:ea typeface="Arial"/>
              <a:cs typeface="Arial"/>
              <a:sym typeface="Arial"/>
            </a:endParaRPr>
          </a:p>
        </p:txBody>
      </p:sp>
      <p:sp>
        <p:nvSpPr>
          <p:cNvPr id="8" name="Google Shape;8;p1"/>
          <p:cNvSpPr txBox="1"/>
          <p:nvPr/>
        </p:nvSpPr>
        <p:spPr>
          <a:xfrm>
            <a:off x="20742564" y="12306300"/>
            <a:ext cx="2505965" cy="355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info@midcamp.org</a:t>
            </a:r>
            <a:endParaRPr b="0" i="0" sz="1400" u="none" cap="none" strike="noStrike">
              <a:solidFill>
                <a:srgbClr val="000000"/>
              </a:solidFill>
              <a:latin typeface="Arial"/>
              <a:ea typeface="Arial"/>
              <a:cs typeface="Arial"/>
              <a:sym typeface="Arial"/>
            </a:endParaRPr>
          </a:p>
        </p:txBody>
      </p:sp>
      <p:sp>
        <p:nvSpPr>
          <p:cNvPr id="9" name="Google Shape;9;p1"/>
          <p:cNvSpPr txBox="1"/>
          <p:nvPr/>
        </p:nvSpPr>
        <p:spPr>
          <a:xfrm>
            <a:off x="1133797" y="12306300"/>
            <a:ext cx="1742441" cy="35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Poppins"/>
              <a:buNone/>
            </a:pPr>
            <a:r>
              <a:rPr b="0" i="0" lang="en-US" sz="2000" u="none" cap="none" strike="noStrike">
                <a:solidFill>
                  <a:srgbClr val="FFFFFF"/>
                </a:solidFill>
                <a:latin typeface="Poppins"/>
                <a:ea typeface="Poppins"/>
                <a:cs typeface="Poppins"/>
                <a:sym typeface="Poppins"/>
              </a:rPr>
              <a:t>midcamp.org</a:t>
            </a:r>
            <a:endParaRPr b="0" i="0" sz="1400" u="none" cap="none" strike="noStrike">
              <a:solidFill>
                <a:srgbClr val="000000"/>
              </a:solidFill>
              <a:latin typeface="Arial"/>
              <a:ea typeface="Arial"/>
              <a:cs typeface="Arial"/>
              <a:sym typeface="Arial"/>
            </a:endParaRPr>
          </a:p>
        </p:txBody>
      </p:sp>
      <p:sp>
        <p:nvSpPr>
          <p:cNvPr id="10" name="Google Shape;10;p1"/>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Autofit/>
          </a:bodyPr>
          <a:lstStyle>
            <a:lvl1pPr indent="-228600" lvl="0" marL="4572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5pPr>
            <a:lvl6pPr indent="-228600" lvl="5" marL="27432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6pPr>
            <a:lvl7pPr indent="-228600" lvl="6" marL="32004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7pPr>
            <a:lvl8pPr indent="-228600" lvl="7" marL="36576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8pPr>
            <a:lvl9pPr indent="-228600" lvl="8" marL="41148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9pPr>
          </a:lstStyle>
          <a:p/>
        </p:txBody>
      </p:sp>
      <p:sp>
        <p:nvSpPr>
          <p:cNvPr id="11" name="Google Shape;11;p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no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s://www.linkedin.com/in/juliakoelsch/" TargetMode="External"/><Relationship Id="rId6" Type="http://schemas.openxmlformats.org/officeDocument/2006/relationships/hyperlink" Target="https://www.drupal.org/u/spry_juli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hyperlink" Target="https://www.linkedin.com/in/juliakoelsch/"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hyperlink" Target="https://www.drupal.org/association/blog/drupal-business-survey-2021-drupal-business-is-flourish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youtube.com/watch?v=6-slrFBSsDc"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adm.ee/drupal-trends-in-2022-and-expectations-for-2023/?lang=en" TargetMode="Externa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19"/>
          <p:cNvSpPr txBox="1"/>
          <p:nvPr/>
        </p:nvSpPr>
        <p:spPr>
          <a:xfrm>
            <a:off x="13200775" y="2043200"/>
            <a:ext cx="10162500" cy="58098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66BDFF"/>
              </a:buClr>
              <a:buSzPts val="10000"/>
              <a:buFont typeface="Averia Serif Libre"/>
              <a:buNone/>
            </a:pPr>
            <a:r>
              <a:rPr b="1" lang="en-US" sz="10000">
                <a:solidFill>
                  <a:srgbClr val="652966"/>
                </a:solidFill>
                <a:latin typeface="Averia Serif Libre"/>
                <a:ea typeface="Averia Serif Libre"/>
                <a:cs typeface="Averia Serif Libre"/>
                <a:sym typeface="Averia Serif Libre"/>
              </a:rPr>
              <a:t>CAREERS IN DRUPAL</a:t>
            </a:r>
            <a:endParaRPr b="0" i="0" sz="1400" u="none" cap="none" strike="noStrike">
              <a:solidFill>
                <a:srgbClr val="652966"/>
              </a:solidFill>
              <a:latin typeface="Arial"/>
              <a:ea typeface="Arial"/>
              <a:cs typeface="Arial"/>
              <a:sym typeface="Arial"/>
            </a:endParaRPr>
          </a:p>
        </p:txBody>
      </p:sp>
      <p:sp>
        <p:nvSpPr>
          <p:cNvPr id="143" name="Google Shape;143;p19"/>
          <p:cNvSpPr txBox="1"/>
          <p:nvPr/>
        </p:nvSpPr>
        <p:spPr>
          <a:xfrm>
            <a:off x="17269375" y="1140025"/>
            <a:ext cx="5979000" cy="4140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FFFFFF"/>
              </a:buClr>
              <a:buSzPts val="2400"/>
              <a:buFont typeface="Poppins"/>
              <a:buNone/>
            </a:pPr>
            <a:r>
              <a:rPr b="1" lang="en-US" sz="2400">
                <a:solidFill>
                  <a:srgbClr val="652966"/>
                </a:solidFill>
                <a:latin typeface="Poppins"/>
                <a:ea typeface="Poppins"/>
                <a:cs typeface="Poppins"/>
                <a:sym typeface="Poppins"/>
              </a:rPr>
              <a:t>Community</a:t>
            </a:r>
            <a:r>
              <a:rPr b="0" i="0" lang="en-US" sz="2400" u="none" cap="none" strike="noStrike">
                <a:solidFill>
                  <a:srgbClr val="652966"/>
                </a:solidFill>
                <a:latin typeface="Poppins"/>
                <a:ea typeface="Poppins"/>
                <a:cs typeface="Poppins"/>
                <a:sym typeface="Poppins"/>
              </a:rPr>
              <a:t> </a:t>
            </a:r>
            <a:r>
              <a:rPr b="0" i="0" lang="en-US" sz="2400" u="none" cap="none" strike="noStrike">
                <a:solidFill>
                  <a:srgbClr val="652966"/>
                </a:solidFill>
                <a:latin typeface="Poppins"/>
                <a:ea typeface="Poppins"/>
                <a:cs typeface="Poppins"/>
                <a:sym typeface="Poppins"/>
              </a:rPr>
              <a:t>  |   </a:t>
            </a:r>
            <a:r>
              <a:rPr lang="en-US" sz="2400">
                <a:solidFill>
                  <a:srgbClr val="652966"/>
                </a:solidFill>
                <a:latin typeface="Poppins"/>
                <a:ea typeface="Poppins"/>
                <a:cs typeface="Poppins"/>
                <a:sym typeface="Poppins"/>
              </a:rPr>
              <a:t>April</a:t>
            </a:r>
            <a:r>
              <a:rPr b="0" i="0" lang="en-US" sz="2400" u="none" cap="none" strike="noStrike">
                <a:solidFill>
                  <a:srgbClr val="652966"/>
                </a:solidFill>
                <a:latin typeface="Poppins"/>
                <a:ea typeface="Poppins"/>
                <a:cs typeface="Poppins"/>
                <a:sym typeface="Poppins"/>
              </a:rPr>
              <a:t> </a:t>
            </a:r>
            <a:r>
              <a:rPr lang="en-US" sz="2400">
                <a:solidFill>
                  <a:srgbClr val="652966"/>
                </a:solidFill>
                <a:latin typeface="Poppins"/>
                <a:ea typeface="Poppins"/>
                <a:cs typeface="Poppins"/>
                <a:sym typeface="Poppins"/>
              </a:rPr>
              <a:t>26</a:t>
            </a:r>
            <a:r>
              <a:rPr b="0" i="0" lang="en-US" sz="2400" u="none" cap="none" strike="noStrike">
                <a:solidFill>
                  <a:srgbClr val="652966"/>
                </a:solidFill>
                <a:latin typeface="Poppins"/>
                <a:ea typeface="Poppins"/>
                <a:cs typeface="Poppins"/>
                <a:sym typeface="Poppins"/>
              </a:rPr>
              <a:t>, 2023</a:t>
            </a:r>
            <a:endParaRPr b="0" i="0" sz="1400" u="none" cap="none" strike="noStrike">
              <a:solidFill>
                <a:srgbClr val="652966"/>
              </a:solidFill>
              <a:latin typeface="Arial"/>
              <a:ea typeface="Arial"/>
              <a:cs typeface="Arial"/>
              <a:sym typeface="Arial"/>
            </a:endParaRPr>
          </a:p>
        </p:txBody>
      </p:sp>
      <p:pic>
        <p:nvPicPr>
          <p:cNvPr id="144" name="Google Shape;144;p19"/>
          <p:cNvPicPr preferRelativeResize="0"/>
          <p:nvPr/>
        </p:nvPicPr>
        <p:blipFill rotWithShape="1">
          <a:blip r:embed="rId4">
            <a:alphaModFix/>
          </a:blip>
          <a:srcRect b="0" l="0" r="0" t="0"/>
          <a:stretch/>
        </p:blipFill>
        <p:spPr>
          <a:xfrm>
            <a:off x="11132325" y="7625725"/>
            <a:ext cx="4076100" cy="4076100"/>
          </a:xfrm>
          <a:prstGeom prst="ellipse">
            <a:avLst/>
          </a:prstGeom>
          <a:noFill/>
          <a:ln>
            <a:noFill/>
          </a:ln>
        </p:spPr>
      </p:pic>
      <p:sp>
        <p:nvSpPr>
          <p:cNvPr id="145" name="Google Shape;145;p19"/>
          <p:cNvSpPr txBox="1"/>
          <p:nvPr/>
        </p:nvSpPr>
        <p:spPr>
          <a:xfrm>
            <a:off x="15634825" y="8074050"/>
            <a:ext cx="8048400" cy="409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00">
                <a:latin typeface="Poppins"/>
                <a:ea typeface="Poppins"/>
                <a:cs typeface="Poppins"/>
                <a:sym typeface="Poppins"/>
              </a:rPr>
              <a:t>Julia Koelsch</a:t>
            </a:r>
            <a:endParaRPr b="1" sz="4800">
              <a:latin typeface="Poppins"/>
              <a:ea typeface="Poppins"/>
              <a:cs typeface="Poppins"/>
              <a:sym typeface="Poppins"/>
            </a:endParaRPr>
          </a:p>
          <a:p>
            <a:pPr indent="0" lvl="0" marL="0" rtl="0" algn="l">
              <a:spcBef>
                <a:spcPts val="0"/>
              </a:spcBef>
              <a:spcAft>
                <a:spcPts val="0"/>
              </a:spcAft>
              <a:buNone/>
            </a:pPr>
            <a:r>
              <a:rPr lang="en-US" sz="4800">
                <a:latin typeface="Poppins"/>
                <a:ea typeface="Poppins"/>
                <a:cs typeface="Poppins"/>
                <a:sym typeface="Poppins"/>
              </a:rPr>
              <a:t>Chief Purpose Officer</a:t>
            </a:r>
            <a:endParaRPr sz="4800">
              <a:latin typeface="Poppins"/>
              <a:ea typeface="Poppins"/>
              <a:cs typeface="Poppins"/>
              <a:sym typeface="Poppins"/>
            </a:endParaRPr>
          </a:p>
          <a:p>
            <a:pPr indent="0" lvl="0" marL="0" rtl="0" algn="l">
              <a:spcBef>
                <a:spcPts val="0"/>
              </a:spcBef>
              <a:spcAft>
                <a:spcPts val="0"/>
              </a:spcAft>
              <a:buNone/>
            </a:pPr>
            <a:r>
              <a:rPr lang="en-US" sz="4800">
                <a:latin typeface="Poppins"/>
                <a:ea typeface="Poppins"/>
                <a:cs typeface="Poppins"/>
                <a:sym typeface="Poppins"/>
              </a:rPr>
              <a:t>at Spry Digital</a:t>
            </a:r>
            <a:endParaRPr sz="4800">
              <a:latin typeface="Poppins"/>
              <a:ea typeface="Poppins"/>
              <a:cs typeface="Poppins"/>
              <a:sym typeface="Poppins"/>
            </a:endParaRPr>
          </a:p>
          <a:p>
            <a:pPr indent="0" lvl="0" marL="0" rtl="0" algn="l">
              <a:spcBef>
                <a:spcPts val="0"/>
              </a:spcBef>
              <a:spcAft>
                <a:spcPts val="0"/>
              </a:spcAft>
              <a:buNone/>
            </a:pPr>
            <a:r>
              <a:t/>
            </a:r>
            <a:endParaRPr sz="4800">
              <a:latin typeface="Poppins"/>
              <a:ea typeface="Poppins"/>
              <a:cs typeface="Poppins"/>
              <a:sym typeface="Poppins"/>
            </a:endParaRPr>
          </a:p>
          <a:p>
            <a:pPr indent="0" lvl="0" marL="0" rtl="0" algn="l">
              <a:lnSpc>
                <a:spcPct val="115000"/>
              </a:lnSpc>
              <a:spcBef>
                <a:spcPts val="0"/>
              </a:spcBef>
              <a:spcAft>
                <a:spcPts val="0"/>
              </a:spcAft>
              <a:buNone/>
            </a:pPr>
            <a:r>
              <a:rPr lang="en-US" sz="2900" u="sng">
                <a:solidFill>
                  <a:schemeClr val="hlink"/>
                </a:solidFill>
                <a:latin typeface="Poppins"/>
                <a:ea typeface="Poppins"/>
                <a:cs typeface="Poppins"/>
                <a:sym typeface="Poppins"/>
                <a:hlinkClick r:id="rId5"/>
              </a:rPr>
              <a:t>https://www.linkedin.com/in/juliakoelsch/</a:t>
            </a:r>
            <a:endParaRPr sz="2900">
              <a:latin typeface="Poppins"/>
              <a:ea typeface="Poppins"/>
              <a:cs typeface="Poppins"/>
              <a:sym typeface="Poppins"/>
            </a:endParaRPr>
          </a:p>
          <a:p>
            <a:pPr indent="0" lvl="0" marL="0" rtl="0" algn="l">
              <a:lnSpc>
                <a:spcPct val="115000"/>
              </a:lnSpc>
              <a:spcBef>
                <a:spcPts val="0"/>
              </a:spcBef>
              <a:spcAft>
                <a:spcPts val="0"/>
              </a:spcAft>
              <a:buNone/>
            </a:pPr>
            <a:r>
              <a:rPr lang="en-US" sz="2900" u="sng">
                <a:solidFill>
                  <a:schemeClr val="hlink"/>
                </a:solidFill>
                <a:latin typeface="Poppins"/>
                <a:ea typeface="Poppins"/>
                <a:cs typeface="Poppins"/>
                <a:sym typeface="Poppins"/>
                <a:hlinkClick r:id="rId6"/>
              </a:rPr>
              <a:t>https://www.drupal.org/u/spry_julia</a:t>
            </a:r>
            <a:endParaRPr sz="2900">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nvSpPr>
        <p:spPr>
          <a:xfrm>
            <a:off x="9954225" y="3916775"/>
            <a:ext cx="10494600" cy="7276800"/>
          </a:xfrm>
          <a:prstGeom prst="rect">
            <a:avLst/>
          </a:prstGeom>
          <a:noFill/>
          <a:ln>
            <a:noFill/>
          </a:ln>
        </p:spPr>
        <p:txBody>
          <a:bodyPr anchorCtr="0" anchor="t" bIns="0" lIns="0" spcFirstLastPara="1" rIns="0" wrap="square" tIns="0">
            <a:noAutofit/>
          </a:bodyPr>
          <a:lstStyle/>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Web Development</a:t>
            </a:r>
            <a:endParaRPr sz="3000">
              <a:solidFill>
                <a:srgbClr val="652966"/>
              </a:solidFill>
              <a:latin typeface="Poppins"/>
              <a:ea typeface="Poppins"/>
              <a:cs typeface="Poppins"/>
              <a:sym typeface="Poppins"/>
            </a:endParaRPr>
          </a:p>
          <a:p>
            <a:pPr indent="-419100" lvl="1" marL="9144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Front End</a:t>
            </a:r>
            <a:endParaRPr sz="3000">
              <a:solidFill>
                <a:srgbClr val="652966"/>
              </a:solidFill>
              <a:latin typeface="Poppins"/>
              <a:ea typeface="Poppins"/>
              <a:cs typeface="Poppins"/>
              <a:sym typeface="Poppins"/>
            </a:endParaRPr>
          </a:p>
          <a:p>
            <a:pPr indent="-419100" lvl="1" marL="9144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Back End</a:t>
            </a:r>
            <a:endParaRPr sz="3000">
              <a:solidFill>
                <a:srgbClr val="652966"/>
              </a:solidFill>
              <a:latin typeface="Poppins"/>
              <a:ea typeface="Poppins"/>
              <a:cs typeface="Poppins"/>
              <a:sym typeface="Poppins"/>
            </a:endParaRPr>
          </a:p>
          <a:p>
            <a:pPr indent="-419100" lvl="1" marL="9144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Configuration</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DevOps / System Administration</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Project Management</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Product Management</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BA/QA</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Marketing</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Consulting</a:t>
            </a:r>
            <a:endParaRPr sz="3000">
              <a:solidFill>
                <a:srgbClr val="652966"/>
              </a:solidFill>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sz="400">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sz="400">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sz="400">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sz="400">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sz="400">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a:latin typeface="Poppins"/>
              <a:ea typeface="Poppins"/>
              <a:cs typeface="Poppins"/>
              <a:sym typeface="Poppins"/>
            </a:endParaRPr>
          </a:p>
        </p:txBody>
      </p:sp>
      <p:sp>
        <p:nvSpPr>
          <p:cNvPr id="203" name="Google Shape;203;p28"/>
          <p:cNvSpPr txBox="1"/>
          <p:nvPr/>
        </p:nvSpPr>
        <p:spPr>
          <a:xfrm>
            <a:off x="9588975" y="1262275"/>
            <a:ext cx="12048600" cy="1419000"/>
          </a:xfrm>
          <a:prstGeom prst="rect">
            <a:avLst/>
          </a:prstGeom>
          <a:noFill/>
          <a:ln>
            <a:noFill/>
          </a:ln>
        </p:spPr>
        <p:txBody>
          <a:bodyPr anchorCtr="0" anchor="t" bIns="0" lIns="0" spcFirstLastPara="1" rIns="0" wrap="square" tIns="0">
            <a:noAutofit/>
          </a:bodyPr>
          <a:lstStyle/>
          <a:p>
            <a:pPr indent="0" lvl="0" marL="0" marR="0" rtl="0" algn="ctr">
              <a:lnSpc>
                <a:spcPct val="80000"/>
              </a:lnSpc>
              <a:spcBef>
                <a:spcPts val="0"/>
              </a:spcBef>
              <a:spcAft>
                <a:spcPts val="0"/>
              </a:spcAft>
              <a:buClr>
                <a:srgbClr val="953C96"/>
              </a:buClr>
              <a:buSzPts val="7000"/>
              <a:buFont typeface="Poppins"/>
              <a:buNone/>
            </a:pPr>
            <a:r>
              <a:rPr b="1" lang="en-US" sz="7000">
                <a:solidFill>
                  <a:srgbClr val="953C96"/>
                </a:solidFill>
                <a:latin typeface="Poppins"/>
                <a:ea typeface="Poppins"/>
                <a:cs typeface="Poppins"/>
                <a:sym typeface="Poppins"/>
              </a:rPr>
              <a:t>Careers involving Drupal</a:t>
            </a:r>
            <a:endParaRPr b="0" i="0" sz="1400" u="none" cap="none" strike="noStrike">
              <a:solidFill>
                <a:srgbClr val="000000"/>
              </a:solidFill>
              <a:latin typeface="Arial"/>
              <a:ea typeface="Arial"/>
              <a:cs typeface="Arial"/>
              <a:sym typeface="Arial"/>
            </a:endParaRPr>
          </a:p>
        </p:txBody>
      </p:sp>
      <p:pic>
        <p:nvPicPr>
          <p:cNvPr id="204" name="Google Shape;204;p28"/>
          <p:cNvPicPr preferRelativeResize="0"/>
          <p:nvPr/>
        </p:nvPicPr>
        <p:blipFill>
          <a:blip r:embed="rId3">
            <a:alphaModFix/>
          </a:blip>
          <a:stretch>
            <a:fillRect/>
          </a:stretch>
        </p:blipFill>
        <p:spPr>
          <a:xfrm>
            <a:off x="0" y="-38250"/>
            <a:ext cx="9104124" cy="13866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9"/>
          <p:cNvPicPr preferRelativeResize="0"/>
          <p:nvPr/>
        </p:nvPicPr>
        <p:blipFill>
          <a:blip r:embed="rId3">
            <a:alphaModFix amt="66000"/>
          </a:blip>
          <a:stretch>
            <a:fillRect/>
          </a:stretch>
        </p:blipFill>
        <p:spPr>
          <a:xfrm>
            <a:off x="152400" y="-705092"/>
            <a:ext cx="24231598" cy="16150468"/>
          </a:xfrm>
          <a:prstGeom prst="rect">
            <a:avLst/>
          </a:prstGeom>
          <a:noFill/>
          <a:ln>
            <a:noFill/>
          </a:ln>
        </p:spPr>
      </p:pic>
      <p:sp>
        <p:nvSpPr>
          <p:cNvPr id="210" name="Google Shape;210;p29"/>
          <p:cNvSpPr txBox="1"/>
          <p:nvPr/>
        </p:nvSpPr>
        <p:spPr>
          <a:xfrm>
            <a:off x="2550850" y="1281575"/>
            <a:ext cx="19026900" cy="4447500"/>
          </a:xfrm>
          <a:prstGeom prst="rect">
            <a:avLst/>
          </a:prstGeom>
          <a:noFill/>
          <a:ln>
            <a:noFill/>
          </a:ln>
        </p:spPr>
        <p:txBody>
          <a:bodyPr anchorCtr="0" anchor="t" bIns="0" lIns="0" spcFirstLastPara="1" rIns="0" wrap="square" tIns="0">
            <a:noAutofit/>
          </a:bodyPr>
          <a:lstStyle/>
          <a:p>
            <a:pPr indent="0" lvl="0" marL="0" marR="0" rtl="0" algn="ctr">
              <a:lnSpc>
                <a:spcPct val="80000"/>
              </a:lnSpc>
              <a:spcBef>
                <a:spcPts val="0"/>
              </a:spcBef>
              <a:spcAft>
                <a:spcPts val="0"/>
              </a:spcAft>
              <a:buClr>
                <a:srgbClr val="953C96"/>
              </a:buClr>
              <a:buSzPts val="7000"/>
              <a:buFont typeface="Poppins"/>
              <a:buNone/>
            </a:pPr>
            <a:r>
              <a:rPr b="1" lang="en-US" sz="9300">
                <a:solidFill>
                  <a:srgbClr val="652966"/>
                </a:solidFill>
                <a:latin typeface="Poppins"/>
                <a:ea typeface="Poppins"/>
                <a:cs typeface="Poppins"/>
                <a:sym typeface="Poppins"/>
              </a:rPr>
              <a:t>Where do I find Drupal Jobs?</a:t>
            </a:r>
            <a:endParaRPr b="0" i="0" sz="3700" u="none" cap="none" strike="noStrike">
              <a:solidFill>
                <a:srgbClr val="652966"/>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0"/>
          <p:cNvSpPr txBox="1"/>
          <p:nvPr/>
        </p:nvSpPr>
        <p:spPr>
          <a:xfrm>
            <a:off x="5553525" y="1281577"/>
            <a:ext cx="13311000" cy="1419000"/>
          </a:xfrm>
          <a:prstGeom prst="rect">
            <a:avLst/>
          </a:prstGeom>
          <a:noFill/>
          <a:ln>
            <a:noFill/>
          </a:ln>
        </p:spPr>
        <p:txBody>
          <a:bodyPr anchorCtr="0" anchor="t" bIns="0" lIns="0" spcFirstLastPara="1" rIns="0" wrap="square" tIns="0">
            <a:noAutofit/>
          </a:bodyPr>
          <a:lstStyle/>
          <a:p>
            <a:pPr indent="0" lvl="0" marL="0" marR="0" rtl="0" algn="ctr">
              <a:lnSpc>
                <a:spcPct val="80000"/>
              </a:lnSpc>
              <a:spcBef>
                <a:spcPts val="0"/>
              </a:spcBef>
              <a:spcAft>
                <a:spcPts val="0"/>
              </a:spcAft>
              <a:buClr>
                <a:srgbClr val="953C96"/>
              </a:buClr>
              <a:buSzPts val="7000"/>
              <a:buFont typeface="Poppins"/>
              <a:buNone/>
            </a:pPr>
            <a:r>
              <a:rPr b="1" lang="en-US" sz="7000">
                <a:solidFill>
                  <a:srgbClr val="953C96"/>
                </a:solidFill>
                <a:latin typeface="Poppins"/>
                <a:ea typeface="Poppins"/>
                <a:cs typeface="Poppins"/>
                <a:sym typeface="Poppins"/>
              </a:rPr>
              <a:t>Where do I find Drupal Jobs?</a:t>
            </a:r>
            <a:endParaRPr b="0" i="0" sz="1400" u="none" cap="none" strike="noStrike">
              <a:solidFill>
                <a:srgbClr val="000000"/>
              </a:solidFill>
              <a:latin typeface="Arial"/>
              <a:ea typeface="Arial"/>
              <a:cs typeface="Arial"/>
              <a:sym typeface="Arial"/>
            </a:endParaRPr>
          </a:p>
        </p:txBody>
      </p:sp>
      <p:pic>
        <p:nvPicPr>
          <p:cNvPr id="216" name="Google Shape;216;p30"/>
          <p:cNvPicPr preferRelativeResize="0"/>
          <p:nvPr/>
        </p:nvPicPr>
        <p:blipFill>
          <a:blip r:embed="rId3">
            <a:alphaModFix/>
          </a:blip>
          <a:stretch>
            <a:fillRect/>
          </a:stretch>
        </p:blipFill>
        <p:spPr>
          <a:xfrm>
            <a:off x="1734275" y="3326375"/>
            <a:ext cx="9695549" cy="8220150"/>
          </a:xfrm>
          <a:prstGeom prst="rect">
            <a:avLst/>
          </a:prstGeom>
          <a:noFill/>
          <a:ln>
            <a:noFill/>
          </a:ln>
        </p:spPr>
      </p:pic>
      <p:pic>
        <p:nvPicPr>
          <p:cNvPr id="217" name="Google Shape;217;p30"/>
          <p:cNvPicPr preferRelativeResize="0"/>
          <p:nvPr/>
        </p:nvPicPr>
        <p:blipFill>
          <a:blip r:embed="rId4">
            <a:alphaModFix/>
          </a:blip>
          <a:stretch>
            <a:fillRect/>
          </a:stretch>
        </p:blipFill>
        <p:spPr>
          <a:xfrm>
            <a:off x="12635700" y="3933300"/>
            <a:ext cx="10340051" cy="7006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1"/>
          <p:cNvSpPr txBox="1"/>
          <p:nvPr/>
        </p:nvSpPr>
        <p:spPr>
          <a:xfrm>
            <a:off x="5553525" y="1281577"/>
            <a:ext cx="13311000" cy="1419000"/>
          </a:xfrm>
          <a:prstGeom prst="rect">
            <a:avLst/>
          </a:prstGeom>
          <a:noFill/>
          <a:ln>
            <a:noFill/>
          </a:ln>
        </p:spPr>
        <p:txBody>
          <a:bodyPr anchorCtr="0" anchor="t" bIns="0" lIns="0" spcFirstLastPara="1" rIns="0" wrap="square" tIns="0">
            <a:noAutofit/>
          </a:bodyPr>
          <a:lstStyle/>
          <a:p>
            <a:pPr indent="0" lvl="0" marL="0" marR="0" rtl="0" algn="ctr">
              <a:lnSpc>
                <a:spcPct val="80000"/>
              </a:lnSpc>
              <a:spcBef>
                <a:spcPts val="0"/>
              </a:spcBef>
              <a:spcAft>
                <a:spcPts val="0"/>
              </a:spcAft>
              <a:buClr>
                <a:srgbClr val="953C96"/>
              </a:buClr>
              <a:buSzPts val="7000"/>
              <a:buFont typeface="Poppins"/>
              <a:buNone/>
            </a:pPr>
            <a:r>
              <a:rPr b="1" lang="en-US" sz="7000">
                <a:solidFill>
                  <a:srgbClr val="953C96"/>
                </a:solidFill>
                <a:latin typeface="Poppins"/>
                <a:ea typeface="Poppins"/>
                <a:cs typeface="Poppins"/>
                <a:sym typeface="Poppins"/>
              </a:rPr>
              <a:t>Where do I find Drupal Jobs?</a:t>
            </a:r>
            <a:endParaRPr b="0" i="0" sz="1400" u="none" cap="none" strike="noStrike">
              <a:solidFill>
                <a:srgbClr val="000000"/>
              </a:solidFill>
              <a:latin typeface="Arial"/>
              <a:ea typeface="Arial"/>
              <a:cs typeface="Arial"/>
              <a:sym typeface="Arial"/>
            </a:endParaRPr>
          </a:p>
        </p:txBody>
      </p:sp>
      <p:pic>
        <p:nvPicPr>
          <p:cNvPr id="223" name="Google Shape;223;p31"/>
          <p:cNvPicPr preferRelativeResize="0"/>
          <p:nvPr/>
        </p:nvPicPr>
        <p:blipFill>
          <a:blip r:embed="rId3">
            <a:alphaModFix/>
          </a:blip>
          <a:stretch>
            <a:fillRect/>
          </a:stretch>
        </p:blipFill>
        <p:spPr>
          <a:xfrm>
            <a:off x="981900" y="4388213"/>
            <a:ext cx="10211026" cy="5963074"/>
          </a:xfrm>
          <a:prstGeom prst="rect">
            <a:avLst/>
          </a:prstGeom>
          <a:noFill/>
          <a:ln>
            <a:noFill/>
          </a:ln>
        </p:spPr>
      </p:pic>
      <p:pic>
        <p:nvPicPr>
          <p:cNvPr id="224" name="Google Shape;224;p31"/>
          <p:cNvPicPr preferRelativeResize="0"/>
          <p:nvPr/>
        </p:nvPicPr>
        <p:blipFill>
          <a:blip r:embed="rId4">
            <a:alphaModFix/>
          </a:blip>
          <a:stretch>
            <a:fillRect/>
          </a:stretch>
        </p:blipFill>
        <p:spPr>
          <a:xfrm>
            <a:off x="11804125" y="3876475"/>
            <a:ext cx="11831863" cy="6986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2"/>
          <p:cNvSpPr txBox="1"/>
          <p:nvPr/>
        </p:nvSpPr>
        <p:spPr>
          <a:xfrm>
            <a:off x="1716550" y="3532850"/>
            <a:ext cx="10691700" cy="8122800"/>
          </a:xfrm>
          <a:prstGeom prst="rect">
            <a:avLst/>
          </a:prstGeom>
          <a:noFill/>
          <a:ln>
            <a:noFill/>
          </a:ln>
        </p:spPr>
        <p:txBody>
          <a:bodyPr anchorCtr="0" anchor="t" bIns="0" lIns="0" spcFirstLastPara="1" rIns="0" wrap="square" tIns="0">
            <a:noAutofit/>
          </a:bodyPr>
          <a:lstStyle/>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General job boards (Indeed, LinkedIn, Glass Door, etc)</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Specialty boards (Stack Overflow)</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Company/organization websites</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Your network!</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Char char="●"/>
            </a:pPr>
            <a:r>
              <a:rPr lang="en-US" sz="3000">
                <a:solidFill>
                  <a:srgbClr val="652966"/>
                </a:solidFill>
                <a:latin typeface="Poppins"/>
                <a:ea typeface="Poppins"/>
                <a:cs typeface="Poppins"/>
                <a:sym typeface="Poppins"/>
              </a:rPr>
              <a:t>Meet friendly Drupal folks</a:t>
            </a:r>
            <a:endParaRPr sz="3000">
              <a:solidFill>
                <a:srgbClr val="652966"/>
              </a:solidFill>
              <a:latin typeface="Poppins"/>
              <a:ea typeface="Poppins"/>
              <a:cs typeface="Poppins"/>
              <a:sym typeface="Poppins"/>
            </a:endParaRPr>
          </a:p>
        </p:txBody>
      </p:sp>
      <p:sp>
        <p:nvSpPr>
          <p:cNvPr id="230" name="Google Shape;230;p32"/>
          <p:cNvSpPr txBox="1"/>
          <p:nvPr/>
        </p:nvSpPr>
        <p:spPr>
          <a:xfrm>
            <a:off x="962225" y="1281577"/>
            <a:ext cx="13311000" cy="1419000"/>
          </a:xfrm>
          <a:prstGeom prst="rect">
            <a:avLst/>
          </a:prstGeom>
          <a:noFill/>
          <a:ln>
            <a:noFill/>
          </a:ln>
        </p:spPr>
        <p:txBody>
          <a:bodyPr anchorCtr="0" anchor="t" bIns="0" lIns="0" spcFirstLastPara="1" rIns="0" wrap="square" tIns="0">
            <a:noAutofit/>
          </a:bodyPr>
          <a:lstStyle/>
          <a:p>
            <a:pPr indent="0" lvl="0" marL="0" marR="0" rtl="0" algn="ctr">
              <a:lnSpc>
                <a:spcPct val="80000"/>
              </a:lnSpc>
              <a:spcBef>
                <a:spcPts val="0"/>
              </a:spcBef>
              <a:spcAft>
                <a:spcPts val="0"/>
              </a:spcAft>
              <a:buClr>
                <a:srgbClr val="953C96"/>
              </a:buClr>
              <a:buSzPts val="7000"/>
              <a:buFont typeface="Poppins"/>
              <a:buNone/>
            </a:pPr>
            <a:r>
              <a:rPr b="1" lang="en-US" sz="7000">
                <a:solidFill>
                  <a:srgbClr val="953C96"/>
                </a:solidFill>
                <a:latin typeface="Poppins"/>
                <a:ea typeface="Poppins"/>
                <a:cs typeface="Poppins"/>
                <a:sym typeface="Poppins"/>
              </a:rPr>
              <a:t>Where do I find Drupal Jobs?</a:t>
            </a:r>
            <a:endParaRPr b="0" i="0" sz="1400" u="none" cap="none" strike="noStrike">
              <a:solidFill>
                <a:srgbClr val="000000"/>
              </a:solidFill>
              <a:latin typeface="Arial"/>
              <a:ea typeface="Arial"/>
              <a:cs typeface="Arial"/>
              <a:sym typeface="Arial"/>
            </a:endParaRPr>
          </a:p>
        </p:txBody>
      </p:sp>
      <p:pic>
        <p:nvPicPr>
          <p:cNvPr id="231" name="Google Shape;231;p32"/>
          <p:cNvPicPr preferRelativeResize="0"/>
          <p:nvPr/>
        </p:nvPicPr>
        <p:blipFill>
          <a:blip r:embed="rId3">
            <a:alphaModFix/>
          </a:blip>
          <a:stretch>
            <a:fillRect/>
          </a:stretch>
        </p:blipFill>
        <p:spPr>
          <a:xfrm>
            <a:off x="14933500" y="0"/>
            <a:ext cx="9450501" cy="13715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nvSpPr>
        <p:spPr>
          <a:xfrm>
            <a:off x="3895220" y="4590950"/>
            <a:ext cx="16593600" cy="453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0"/>
              <a:buFont typeface="Averia Serif Libre"/>
              <a:buNone/>
            </a:pPr>
            <a:r>
              <a:rPr b="1" lang="en-US" sz="10000">
                <a:solidFill>
                  <a:srgbClr val="FFFFFF"/>
                </a:solidFill>
                <a:latin typeface="Averia Serif Libre"/>
                <a:ea typeface="Averia Serif Libre"/>
                <a:cs typeface="Averia Serif Libre"/>
                <a:sym typeface="Averia Serif Libre"/>
              </a:rPr>
              <a:t>I found a job posting! Now what?</a:t>
            </a:r>
            <a:endParaRPr b="1" sz="10000">
              <a:solidFill>
                <a:srgbClr val="FFFFFF"/>
              </a:solidFill>
              <a:latin typeface="Averia Serif Libre"/>
              <a:ea typeface="Averia Serif Libre"/>
              <a:cs typeface="Averia Serif Libre"/>
              <a:sym typeface="Averia Serif Libr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nvSpPr>
        <p:spPr>
          <a:xfrm>
            <a:off x="3802481" y="1503628"/>
            <a:ext cx="16513800" cy="5994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953C96"/>
              </a:buClr>
              <a:buSzPts val="8000"/>
              <a:buFont typeface="Poppins"/>
              <a:buNone/>
            </a:pPr>
            <a:r>
              <a:rPr b="1" lang="en-US" sz="40000">
                <a:solidFill>
                  <a:srgbClr val="953C96"/>
                </a:solidFill>
                <a:latin typeface="Poppins"/>
                <a:ea typeface="Poppins"/>
                <a:cs typeface="Poppins"/>
                <a:sym typeface="Poppins"/>
              </a:rPr>
              <a:t>0%</a:t>
            </a:r>
            <a:endParaRPr b="0" i="0" sz="40000" u="none" cap="none" strike="noStrike">
              <a:solidFill>
                <a:srgbClr val="000000"/>
              </a:solidFill>
              <a:latin typeface="Arial"/>
              <a:ea typeface="Arial"/>
              <a:cs typeface="Arial"/>
              <a:sym typeface="Arial"/>
            </a:endParaRPr>
          </a:p>
        </p:txBody>
      </p:sp>
      <p:sp>
        <p:nvSpPr>
          <p:cNvPr id="242" name="Google Shape;242;p34"/>
          <p:cNvSpPr txBox="1"/>
          <p:nvPr/>
        </p:nvSpPr>
        <p:spPr>
          <a:xfrm>
            <a:off x="5519550" y="10268575"/>
            <a:ext cx="13344900" cy="906900"/>
          </a:xfrm>
          <a:prstGeom prst="rect">
            <a:avLst/>
          </a:prstGeom>
          <a:noFill/>
          <a:ln>
            <a:noFill/>
          </a:ln>
        </p:spPr>
        <p:txBody>
          <a:bodyPr anchorCtr="0" anchor="t" bIns="50800" lIns="50800" spcFirstLastPara="1" rIns="50800" wrap="square" tIns="50800">
            <a:noAutofit/>
          </a:bodyPr>
          <a:lstStyle/>
          <a:p>
            <a:pPr indent="0" lvl="0" marL="0" marR="0" rtl="0" algn="ctr">
              <a:lnSpc>
                <a:spcPct val="160000"/>
              </a:lnSpc>
              <a:spcBef>
                <a:spcPts val="0"/>
              </a:spcBef>
              <a:spcAft>
                <a:spcPts val="0"/>
              </a:spcAft>
              <a:buNone/>
            </a:pPr>
            <a:r>
              <a:rPr b="1" lang="en-US" sz="4000">
                <a:solidFill>
                  <a:srgbClr val="953C96"/>
                </a:solidFill>
                <a:latin typeface="Poppins"/>
                <a:ea typeface="Poppins"/>
                <a:cs typeface="Poppins"/>
                <a:sym typeface="Poppins"/>
              </a:rPr>
              <a:t>People born with Drupal Experience</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txBox="1"/>
          <p:nvPr/>
        </p:nvSpPr>
        <p:spPr>
          <a:xfrm>
            <a:off x="3298775" y="1281575"/>
            <a:ext cx="17767200" cy="1187700"/>
          </a:xfrm>
          <a:prstGeom prst="rect">
            <a:avLst/>
          </a:prstGeom>
          <a:noFill/>
          <a:ln>
            <a:noFill/>
          </a:ln>
        </p:spPr>
        <p:txBody>
          <a:bodyPr anchorCtr="0" anchor="t" bIns="0" lIns="0" spcFirstLastPara="1" rIns="0" wrap="square" tIns="0">
            <a:noAutofit/>
          </a:bodyPr>
          <a:lstStyle/>
          <a:p>
            <a:pPr indent="0" lvl="0" marL="0" marR="0" rtl="0" algn="ctr">
              <a:lnSpc>
                <a:spcPct val="80000"/>
              </a:lnSpc>
              <a:spcBef>
                <a:spcPts val="0"/>
              </a:spcBef>
              <a:spcAft>
                <a:spcPts val="0"/>
              </a:spcAft>
              <a:buClr>
                <a:schemeClr val="dk1"/>
              </a:buClr>
              <a:buSzPts val="1100"/>
              <a:buFont typeface="Arial"/>
              <a:buNone/>
            </a:pPr>
            <a:r>
              <a:rPr b="1" lang="en-US" sz="7000">
                <a:solidFill>
                  <a:srgbClr val="953C96"/>
                </a:solidFill>
                <a:latin typeface="Poppins"/>
                <a:ea typeface="Poppins"/>
                <a:cs typeface="Poppins"/>
                <a:sym typeface="Poppins"/>
              </a:rPr>
              <a:t>No one is listing entry-level positions!</a:t>
            </a:r>
            <a:endParaRPr b="1" sz="7000">
              <a:solidFill>
                <a:srgbClr val="953C96"/>
              </a:solidFill>
              <a:latin typeface="Poppins"/>
              <a:ea typeface="Poppins"/>
              <a:cs typeface="Poppins"/>
              <a:sym typeface="Poppins"/>
            </a:endParaRPr>
          </a:p>
          <a:p>
            <a:pPr indent="0" lvl="0" marL="0" marR="0" rtl="0" algn="ctr">
              <a:lnSpc>
                <a:spcPct val="80000"/>
              </a:lnSpc>
              <a:spcBef>
                <a:spcPts val="0"/>
              </a:spcBef>
              <a:spcAft>
                <a:spcPts val="0"/>
              </a:spcAft>
              <a:buClr>
                <a:schemeClr val="dk1"/>
              </a:buClr>
              <a:buSzPts val="1100"/>
              <a:buFont typeface="Arial"/>
              <a:buNone/>
            </a:pPr>
            <a:r>
              <a:t/>
            </a:r>
            <a:endParaRPr b="1" sz="7000">
              <a:solidFill>
                <a:srgbClr val="953C96"/>
              </a:solidFill>
              <a:latin typeface="Poppins"/>
              <a:ea typeface="Poppins"/>
              <a:cs typeface="Poppins"/>
              <a:sym typeface="Poppins"/>
            </a:endParaRPr>
          </a:p>
          <a:p>
            <a:pPr indent="0" lvl="0" marL="0" marR="0" rtl="0" algn="ctr">
              <a:lnSpc>
                <a:spcPct val="80000"/>
              </a:lnSpc>
              <a:spcBef>
                <a:spcPts val="0"/>
              </a:spcBef>
              <a:spcAft>
                <a:spcPts val="0"/>
              </a:spcAft>
              <a:buClr>
                <a:srgbClr val="953C96"/>
              </a:buClr>
              <a:buSzPts val="7000"/>
              <a:buFont typeface="Poppins"/>
              <a:buNone/>
            </a:pPr>
            <a:r>
              <a:t/>
            </a:r>
            <a:endParaRPr b="1" sz="7000">
              <a:solidFill>
                <a:srgbClr val="953C96"/>
              </a:solidFill>
              <a:latin typeface="Poppins"/>
              <a:ea typeface="Poppins"/>
              <a:cs typeface="Poppins"/>
              <a:sym typeface="Poppins"/>
            </a:endParaRPr>
          </a:p>
        </p:txBody>
      </p:sp>
      <p:pic>
        <p:nvPicPr>
          <p:cNvPr id="248" name="Google Shape;248;p35"/>
          <p:cNvPicPr preferRelativeResize="0"/>
          <p:nvPr/>
        </p:nvPicPr>
        <p:blipFill>
          <a:blip r:embed="rId3">
            <a:alphaModFix/>
          </a:blip>
          <a:stretch>
            <a:fillRect/>
          </a:stretch>
        </p:blipFill>
        <p:spPr>
          <a:xfrm>
            <a:off x="6095615" y="3229675"/>
            <a:ext cx="12173527" cy="81136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6"/>
          <p:cNvPicPr preferRelativeResize="0"/>
          <p:nvPr/>
        </p:nvPicPr>
        <p:blipFill>
          <a:blip r:embed="rId3">
            <a:alphaModFix amt="49000"/>
          </a:blip>
          <a:stretch>
            <a:fillRect/>
          </a:stretch>
        </p:blipFill>
        <p:spPr>
          <a:xfrm>
            <a:off x="0" y="0"/>
            <a:ext cx="24384000" cy="14520202"/>
          </a:xfrm>
          <a:prstGeom prst="rect">
            <a:avLst/>
          </a:prstGeom>
          <a:noFill/>
          <a:ln>
            <a:noFill/>
          </a:ln>
        </p:spPr>
      </p:pic>
      <p:sp>
        <p:nvSpPr>
          <p:cNvPr id="254" name="Google Shape;254;p36"/>
          <p:cNvSpPr txBox="1"/>
          <p:nvPr/>
        </p:nvSpPr>
        <p:spPr>
          <a:xfrm>
            <a:off x="3783175" y="1156375"/>
            <a:ext cx="16513800" cy="22389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953C96"/>
              </a:buClr>
              <a:buSzPts val="8000"/>
              <a:buFont typeface="Poppins"/>
              <a:buNone/>
            </a:pPr>
            <a:r>
              <a:rPr b="1" lang="en-US" sz="8000">
                <a:solidFill>
                  <a:srgbClr val="953C96"/>
                </a:solidFill>
                <a:latin typeface="Poppins"/>
                <a:ea typeface="Poppins"/>
                <a:cs typeface="Poppins"/>
                <a:sym typeface="Poppins"/>
              </a:rPr>
              <a:t>I have no experience. What should I put on my resume?</a:t>
            </a:r>
            <a:endParaRPr b="0" i="0" sz="8000" u="none" cap="none" strike="noStrike">
              <a:solidFill>
                <a:srgbClr val="000000"/>
              </a:solidFill>
              <a:latin typeface="Arial"/>
              <a:ea typeface="Arial"/>
              <a:cs typeface="Arial"/>
              <a:sym typeface="Arial"/>
            </a:endParaRPr>
          </a:p>
        </p:txBody>
      </p:sp>
      <p:sp>
        <p:nvSpPr>
          <p:cNvPr id="255" name="Google Shape;255;p36"/>
          <p:cNvSpPr txBox="1"/>
          <p:nvPr/>
        </p:nvSpPr>
        <p:spPr>
          <a:xfrm>
            <a:off x="3356575" y="3730650"/>
            <a:ext cx="16940400" cy="8563500"/>
          </a:xfrm>
          <a:prstGeom prst="rect">
            <a:avLst/>
          </a:prstGeom>
          <a:noFill/>
          <a:ln>
            <a:noFill/>
          </a:ln>
        </p:spPr>
        <p:txBody>
          <a:bodyPr anchorCtr="0" anchor="t" bIns="50800" lIns="50800" spcFirstLastPara="1" rIns="50800" wrap="square" tIns="50800">
            <a:noAutofit/>
          </a:bodyPr>
          <a:lstStyle/>
          <a:p>
            <a:pPr indent="-476250" lvl="0" marL="457200" rtl="0" algn="l">
              <a:lnSpc>
                <a:spcPct val="160000"/>
              </a:lnSpc>
              <a:spcBef>
                <a:spcPts val="0"/>
              </a:spcBef>
              <a:spcAft>
                <a:spcPts val="0"/>
              </a:spcAft>
              <a:buClr>
                <a:srgbClr val="652966"/>
              </a:buClr>
              <a:buSzPts val="3900"/>
              <a:buFont typeface="Poppins"/>
              <a:buChar char="●"/>
            </a:pPr>
            <a:r>
              <a:rPr lang="en-US" sz="3900">
                <a:solidFill>
                  <a:srgbClr val="652966"/>
                </a:solidFill>
                <a:latin typeface="Poppins"/>
                <a:ea typeface="Poppins"/>
                <a:cs typeface="Poppins"/>
                <a:sym typeface="Poppins"/>
              </a:rPr>
              <a:t>drupal.org profile (create it today if you don’t have one yet)</a:t>
            </a:r>
            <a:endParaRPr sz="3900">
              <a:solidFill>
                <a:srgbClr val="652966"/>
              </a:solidFill>
              <a:latin typeface="Poppins"/>
              <a:ea typeface="Poppins"/>
              <a:cs typeface="Poppins"/>
              <a:sym typeface="Poppins"/>
            </a:endParaRPr>
          </a:p>
          <a:p>
            <a:pPr indent="-476250" lvl="0" marL="457200" marR="0" rtl="0" algn="l">
              <a:lnSpc>
                <a:spcPct val="160000"/>
              </a:lnSpc>
              <a:spcBef>
                <a:spcPts val="0"/>
              </a:spcBef>
              <a:spcAft>
                <a:spcPts val="0"/>
              </a:spcAft>
              <a:buClr>
                <a:srgbClr val="652966"/>
              </a:buClr>
              <a:buSzPts val="3900"/>
              <a:buFont typeface="Poppins"/>
              <a:buChar char="●"/>
            </a:pPr>
            <a:r>
              <a:rPr lang="en-US" sz="3900">
                <a:solidFill>
                  <a:srgbClr val="652966"/>
                </a:solidFill>
                <a:latin typeface="Poppins"/>
                <a:ea typeface="Poppins"/>
                <a:cs typeface="Poppins"/>
                <a:sym typeface="Poppins"/>
              </a:rPr>
              <a:t>link to your Github/Gitlab account with code</a:t>
            </a:r>
            <a:endParaRPr sz="3900">
              <a:solidFill>
                <a:srgbClr val="652966"/>
              </a:solidFill>
              <a:latin typeface="Poppins"/>
              <a:ea typeface="Poppins"/>
              <a:cs typeface="Poppins"/>
              <a:sym typeface="Poppins"/>
            </a:endParaRPr>
          </a:p>
          <a:p>
            <a:pPr indent="-476250" lvl="0" marL="457200" marR="0" rtl="0" algn="l">
              <a:lnSpc>
                <a:spcPct val="160000"/>
              </a:lnSpc>
              <a:spcBef>
                <a:spcPts val="0"/>
              </a:spcBef>
              <a:spcAft>
                <a:spcPts val="0"/>
              </a:spcAft>
              <a:buClr>
                <a:srgbClr val="652966"/>
              </a:buClr>
              <a:buSzPts val="3900"/>
              <a:buFont typeface="Poppins"/>
              <a:buChar char="●"/>
            </a:pPr>
            <a:r>
              <a:rPr lang="en-US" sz="3900">
                <a:solidFill>
                  <a:srgbClr val="652966"/>
                </a:solidFill>
                <a:latin typeface="Poppins"/>
                <a:ea typeface="Poppins"/>
                <a:cs typeface="Poppins"/>
                <a:sym typeface="Poppins"/>
              </a:rPr>
              <a:t>LinkedIn profile link</a:t>
            </a:r>
            <a:endParaRPr sz="3900">
              <a:solidFill>
                <a:srgbClr val="652966"/>
              </a:solidFill>
              <a:latin typeface="Poppins"/>
              <a:ea typeface="Poppins"/>
              <a:cs typeface="Poppins"/>
              <a:sym typeface="Poppins"/>
            </a:endParaRPr>
          </a:p>
          <a:p>
            <a:pPr indent="-476250" lvl="1" marL="914400" marR="0" rtl="0" algn="l">
              <a:lnSpc>
                <a:spcPct val="160000"/>
              </a:lnSpc>
              <a:spcBef>
                <a:spcPts val="0"/>
              </a:spcBef>
              <a:spcAft>
                <a:spcPts val="0"/>
              </a:spcAft>
              <a:buClr>
                <a:srgbClr val="652966"/>
              </a:buClr>
              <a:buSzPts val="3900"/>
              <a:buFont typeface="Poppins"/>
              <a:buChar char="○"/>
            </a:pPr>
            <a:r>
              <a:rPr lang="en-US" sz="3900">
                <a:solidFill>
                  <a:srgbClr val="652966"/>
                </a:solidFill>
                <a:latin typeface="Poppins"/>
                <a:ea typeface="Poppins"/>
                <a:cs typeface="Poppins"/>
                <a:sym typeface="Poppins"/>
              </a:rPr>
              <a:t>add projects to LinkedIn</a:t>
            </a:r>
            <a:endParaRPr sz="3900">
              <a:solidFill>
                <a:srgbClr val="652966"/>
              </a:solidFill>
              <a:latin typeface="Poppins"/>
              <a:ea typeface="Poppins"/>
              <a:cs typeface="Poppins"/>
              <a:sym typeface="Poppins"/>
            </a:endParaRPr>
          </a:p>
          <a:p>
            <a:pPr indent="-476250" lvl="0" marL="457200" marR="0" rtl="0" algn="l">
              <a:lnSpc>
                <a:spcPct val="160000"/>
              </a:lnSpc>
              <a:spcBef>
                <a:spcPts val="0"/>
              </a:spcBef>
              <a:spcAft>
                <a:spcPts val="0"/>
              </a:spcAft>
              <a:buClr>
                <a:srgbClr val="652966"/>
              </a:buClr>
              <a:buSzPts val="3900"/>
              <a:buFont typeface="Poppins"/>
              <a:buChar char="●"/>
            </a:pPr>
            <a:r>
              <a:rPr lang="en-US" sz="3900">
                <a:solidFill>
                  <a:srgbClr val="652966"/>
                </a:solidFill>
                <a:latin typeface="Poppins"/>
                <a:ea typeface="Poppins"/>
                <a:cs typeface="Poppins"/>
                <a:sym typeface="Poppins"/>
              </a:rPr>
              <a:t>Highlight any related experience (professional, volunteer, etc) and any examples of learning new technologies</a:t>
            </a:r>
            <a:endParaRPr sz="3900">
              <a:solidFill>
                <a:srgbClr val="652966"/>
              </a:solidFill>
              <a:latin typeface="Poppins"/>
              <a:ea typeface="Poppins"/>
              <a:cs typeface="Poppins"/>
              <a:sym typeface="Poppins"/>
            </a:endParaRPr>
          </a:p>
          <a:p>
            <a:pPr indent="-476250" lvl="0" marL="457200" marR="0" rtl="0" algn="l">
              <a:lnSpc>
                <a:spcPct val="160000"/>
              </a:lnSpc>
              <a:spcBef>
                <a:spcPts val="0"/>
              </a:spcBef>
              <a:spcAft>
                <a:spcPts val="0"/>
              </a:spcAft>
              <a:buClr>
                <a:srgbClr val="652966"/>
              </a:buClr>
              <a:buSzPts val="3900"/>
              <a:buFont typeface="Poppins"/>
              <a:buChar char="●"/>
            </a:pPr>
            <a:r>
              <a:rPr lang="en-US" sz="3900">
                <a:solidFill>
                  <a:srgbClr val="652966"/>
                </a:solidFill>
                <a:latin typeface="Poppins"/>
                <a:ea typeface="Poppins"/>
                <a:cs typeface="Poppins"/>
                <a:sym typeface="Poppins"/>
              </a:rPr>
              <a:t>A link to a portfolio site</a:t>
            </a:r>
            <a:endParaRPr sz="3900">
              <a:solidFill>
                <a:srgbClr val="652966"/>
              </a:solidFill>
              <a:latin typeface="Poppins"/>
              <a:ea typeface="Poppins"/>
              <a:cs typeface="Poppins"/>
              <a:sym typeface="Poppins"/>
            </a:endParaRPr>
          </a:p>
          <a:p>
            <a:pPr indent="-476250" lvl="0" marL="457200" marR="0" rtl="0" algn="l">
              <a:lnSpc>
                <a:spcPct val="160000"/>
              </a:lnSpc>
              <a:spcBef>
                <a:spcPts val="0"/>
              </a:spcBef>
              <a:spcAft>
                <a:spcPts val="0"/>
              </a:spcAft>
              <a:buClr>
                <a:srgbClr val="652966"/>
              </a:buClr>
              <a:buSzPts val="3900"/>
              <a:buFont typeface="Poppins"/>
              <a:buChar char="●"/>
            </a:pPr>
            <a:r>
              <a:rPr lang="en-US" sz="3900">
                <a:solidFill>
                  <a:srgbClr val="652966"/>
                </a:solidFill>
                <a:latin typeface="Poppins"/>
                <a:ea typeface="Poppins"/>
                <a:cs typeface="Poppins"/>
                <a:sym typeface="Poppins"/>
              </a:rPr>
              <a:t>A link to any website you’ve helped with (through volunteer work, community work, etc)</a:t>
            </a:r>
            <a:endParaRPr sz="3900">
              <a:solidFill>
                <a:srgbClr val="652966"/>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37"/>
          <p:cNvPicPr preferRelativeResize="0"/>
          <p:nvPr/>
        </p:nvPicPr>
        <p:blipFill>
          <a:blip r:embed="rId3">
            <a:alphaModFix amt="60000"/>
          </a:blip>
          <a:stretch>
            <a:fillRect/>
          </a:stretch>
        </p:blipFill>
        <p:spPr>
          <a:xfrm>
            <a:off x="-76200" y="0"/>
            <a:ext cx="24384000" cy="18173699"/>
          </a:xfrm>
          <a:prstGeom prst="rect">
            <a:avLst/>
          </a:prstGeom>
          <a:noFill/>
          <a:ln>
            <a:noFill/>
          </a:ln>
        </p:spPr>
      </p:pic>
      <p:sp>
        <p:nvSpPr>
          <p:cNvPr id="261" name="Google Shape;261;p37"/>
          <p:cNvSpPr txBox="1"/>
          <p:nvPr/>
        </p:nvSpPr>
        <p:spPr>
          <a:xfrm>
            <a:off x="3802475" y="1503625"/>
            <a:ext cx="16513800" cy="15252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953C96"/>
              </a:buClr>
              <a:buSzPts val="8000"/>
              <a:buFont typeface="Poppins"/>
              <a:buNone/>
            </a:pPr>
            <a:r>
              <a:rPr b="1" lang="en-US" sz="8000">
                <a:solidFill>
                  <a:srgbClr val="953C96"/>
                </a:solidFill>
                <a:latin typeface="Poppins"/>
                <a:ea typeface="Poppins"/>
                <a:cs typeface="Poppins"/>
                <a:sym typeface="Poppins"/>
              </a:rPr>
              <a:t>I scheduled an interview!!  </a:t>
            </a:r>
            <a:endParaRPr b="0" i="0" sz="8000" u="none" cap="none" strike="noStrike">
              <a:solidFill>
                <a:srgbClr val="000000"/>
              </a:solidFill>
              <a:latin typeface="Arial"/>
              <a:ea typeface="Arial"/>
              <a:cs typeface="Arial"/>
              <a:sym typeface="Arial"/>
            </a:endParaRPr>
          </a:p>
        </p:txBody>
      </p:sp>
      <p:sp>
        <p:nvSpPr>
          <p:cNvPr id="262" name="Google Shape;262;p37"/>
          <p:cNvSpPr txBox="1"/>
          <p:nvPr/>
        </p:nvSpPr>
        <p:spPr>
          <a:xfrm>
            <a:off x="2633250" y="4149025"/>
            <a:ext cx="19117500" cy="1387500"/>
          </a:xfrm>
          <a:prstGeom prst="rect">
            <a:avLst/>
          </a:prstGeom>
          <a:noFill/>
          <a:ln>
            <a:noFill/>
          </a:ln>
        </p:spPr>
        <p:txBody>
          <a:bodyPr anchorCtr="0" anchor="t" bIns="50800" lIns="50800" spcFirstLastPara="1" rIns="50800" wrap="square" tIns="50800">
            <a:noAutofit/>
          </a:bodyPr>
          <a:lstStyle/>
          <a:p>
            <a:pPr indent="0" lvl="0" marL="0" rtl="0" algn="ctr">
              <a:spcBef>
                <a:spcPts val="0"/>
              </a:spcBef>
              <a:spcAft>
                <a:spcPts val="0"/>
              </a:spcAft>
              <a:buClr>
                <a:srgbClr val="953C96"/>
              </a:buClr>
              <a:buSzPts val="8000"/>
              <a:buFont typeface="Poppins"/>
              <a:buNone/>
            </a:pPr>
            <a:r>
              <a:rPr i="1" lang="en-US" sz="8000">
                <a:solidFill>
                  <a:srgbClr val="652966"/>
                </a:solidFill>
                <a:latin typeface="Poppins"/>
                <a:ea typeface="Poppins"/>
                <a:cs typeface="Poppins"/>
                <a:sym typeface="Poppins"/>
              </a:rPr>
              <a:t>[</a:t>
            </a:r>
            <a:r>
              <a:rPr i="1" lang="en-US" sz="8000">
                <a:solidFill>
                  <a:srgbClr val="652966"/>
                </a:solidFill>
                <a:latin typeface="Poppins"/>
                <a:ea typeface="Poppins"/>
                <a:cs typeface="Poppins"/>
                <a:sym typeface="Poppins"/>
              </a:rPr>
              <a:t>Imposter syndrome in high gear]</a:t>
            </a:r>
            <a:endParaRPr i="1">
              <a:solidFill>
                <a:srgbClr val="6529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nvSpPr>
        <p:spPr>
          <a:xfrm>
            <a:off x="2846850" y="4001600"/>
            <a:ext cx="18690300" cy="68787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chemeClr val="dk1"/>
              </a:buClr>
              <a:buSzPts val="1100"/>
              <a:buFont typeface="Arial"/>
              <a:buNone/>
            </a:pPr>
            <a:r>
              <a:rPr b="1" lang="en-US" sz="6000">
                <a:solidFill>
                  <a:srgbClr val="953C96"/>
                </a:solidFill>
                <a:latin typeface="Poppins"/>
                <a:ea typeface="Poppins"/>
                <a:cs typeface="Poppins"/>
                <a:sym typeface="Poppins"/>
              </a:rPr>
              <a:t>_ Intros</a:t>
            </a:r>
            <a:endParaRPr b="1" sz="6000">
              <a:solidFill>
                <a:srgbClr val="953C96"/>
              </a:solidFill>
              <a:latin typeface="Poppins"/>
              <a:ea typeface="Poppins"/>
              <a:cs typeface="Poppins"/>
              <a:sym typeface="Poppins"/>
            </a:endParaRPr>
          </a:p>
          <a:p>
            <a:pPr indent="0" lvl="0" marL="0" marR="0" rtl="0" algn="l">
              <a:lnSpc>
                <a:spcPct val="150000"/>
              </a:lnSpc>
              <a:spcBef>
                <a:spcPts val="0"/>
              </a:spcBef>
              <a:spcAft>
                <a:spcPts val="0"/>
              </a:spcAft>
              <a:buClr>
                <a:schemeClr val="dk1"/>
              </a:buClr>
              <a:buSzPts val="1100"/>
              <a:buFont typeface="Arial"/>
              <a:buNone/>
            </a:pPr>
            <a:r>
              <a:rPr b="1" lang="en-US" sz="6000">
                <a:solidFill>
                  <a:srgbClr val="953C96"/>
                </a:solidFill>
                <a:latin typeface="Poppins"/>
                <a:ea typeface="Poppins"/>
                <a:cs typeface="Poppins"/>
                <a:sym typeface="Poppins"/>
              </a:rPr>
              <a:t>_ The job landscape</a:t>
            </a:r>
            <a:endParaRPr b="1" sz="6000">
              <a:solidFill>
                <a:srgbClr val="953C96"/>
              </a:solidFill>
              <a:latin typeface="Poppins"/>
              <a:ea typeface="Poppins"/>
              <a:cs typeface="Poppins"/>
              <a:sym typeface="Poppins"/>
            </a:endParaRPr>
          </a:p>
          <a:p>
            <a:pPr indent="0" lvl="0" marL="0" marR="0" rtl="0" algn="l">
              <a:lnSpc>
                <a:spcPct val="150000"/>
              </a:lnSpc>
              <a:spcBef>
                <a:spcPts val="0"/>
              </a:spcBef>
              <a:spcAft>
                <a:spcPts val="0"/>
              </a:spcAft>
              <a:buClr>
                <a:schemeClr val="dk1"/>
              </a:buClr>
              <a:buSzPts val="1100"/>
              <a:buFont typeface="Arial"/>
              <a:buNone/>
            </a:pPr>
            <a:r>
              <a:rPr b="1" lang="en-US" sz="6000">
                <a:solidFill>
                  <a:srgbClr val="953C96"/>
                </a:solidFill>
                <a:latin typeface="Poppins"/>
                <a:ea typeface="Poppins"/>
                <a:cs typeface="Poppins"/>
                <a:sym typeface="Poppins"/>
              </a:rPr>
              <a:t>_ Interview and land a job with little experience</a:t>
            </a:r>
            <a:endParaRPr b="1" sz="6000">
              <a:solidFill>
                <a:srgbClr val="953C96"/>
              </a:solidFill>
              <a:latin typeface="Poppins"/>
              <a:ea typeface="Poppins"/>
              <a:cs typeface="Poppins"/>
              <a:sym typeface="Poppins"/>
            </a:endParaRPr>
          </a:p>
          <a:p>
            <a:pPr indent="0" lvl="0" marL="0" marR="0" rtl="0" algn="l">
              <a:lnSpc>
                <a:spcPct val="150000"/>
              </a:lnSpc>
              <a:spcBef>
                <a:spcPts val="0"/>
              </a:spcBef>
              <a:spcAft>
                <a:spcPts val="0"/>
              </a:spcAft>
              <a:buClr>
                <a:schemeClr val="dk1"/>
              </a:buClr>
              <a:buSzPts val="1100"/>
              <a:buFont typeface="Arial"/>
              <a:buNone/>
            </a:pPr>
            <a:r>
              <a:rPr b="1" lang="en-US" sz="6000">
                <a:solidFill>
                  <a:srgbClr val="953C96"/>
                </a:solidFill>
                <a:latin typeface="Poppins"/>
                <a:ea typeface="Poppins"/>
                <a:cs typeface="Poppins"/>
                <a:sym typeface="Poppins"/>
              </a:rPr>
              <a:t>_ Questions</a:t>
            </a:r>
            <a:endParaRPr b="1" sz="6000">
              <a:solidFill>
                <a:srgbClr val="953C96"/>
              </a:solidFill>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b="1" sz="6000">
              <a:solidFill>
                <a:srgbClr val="953C96"/>
              </a:solidFill>
              <a:latin typeface="Poppins"/>
              <a:ea typeface="Poppins"/>
              <a:cs typeface="Poppins"/>
              <a:sym typeface="Poppins"/>
            </a:endParaRPr>
          </a:p>
        </p:txBody>
      </p:sp>
      <p:sp>
        <p:nvSpPr>
          <p:cNvPr id="151" name="Google Shape;151;p20"/>
          <p:cNvSpPr txBox="1"/>
          <p:nvPr/>
        </p:nvSpPr>
        <p:spPr>
          <a:xfrm>
            <a:off x="5519525" y="2044470"/>
            <a:ext cx="13344900" cy="1032600"/>
          </a:xfrm>
          <a:prstGeom prst="rect">
            <a:avLst/>
          </a:prstGeom>
          <a:noFill/>
          <a:ln>
            <a:noFill/>
          </a:ln>
        </p:spPr>
        <p:txBody>
          <a:bodyPr anchorCtr="0" anchor="t" bIns="0" lIns="0" spcFirstLastPara="1" rIns="0" wrap="square" tIns="0">
            <a:noAutofit/>
          </a:bodyPr>
          <a:lstStyle/>
          <a:p>
            <a:pPr indent="0" lvl="0" marL="0" marR="0" rtl="0" algn="ctr">
              <a:lnSpc>
                <a:spcPct val="80000"/>
              </a:lnSpc>
              <a:spcBef>
                <a:spcPts val="0"/>
              </a:spcBef>
              <a:spcAft>
                <a:spcPts val="0"/>
              </a:spcAft>
              <a:buClr>
                <a:srgbClr val="953C96"/>
              </a:buClr>
              <a:buSzPts val="7000"/>
              <a:buFont typeface="Poppins"/>
              <a:buNone/>
            </a:pPr>
            <a:r>
              <a:rPr b="1" lang="en-US" sz="10000">
                <a:solidFill>
                  <a:srgbClr val="953C96"/>
                </a:solidFill>
                <a:latin typeface="Poppins"/>
                <a:ea typeface="Poppins"/>
                <a:cs typeface="Poppins"/>
                <a:sym typeface="Poppins"/>
              </a:rPr>
              <a:t>What We’ll Cover</a:t>
            </a:r>
            <a:endParaRPr i="0" sz="10000" u="none" cap="none" strike="noStrike">
              <a:solidFill>
                <a:srgbClr val="000000"/>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38"/>
          <p:cNvPicPr preferRelativeResize="0"/>
          <p:nvPr/>
        </p:nvPicPr>
        <p:blipFill>
          <a:blip r:embed="rId3">
            <a:alphaModFix amt="80000"/>
          </a:blip>
          <a:stretch>
            <a:fillRect/>
          </a:stretch>
        </p:blipFill>
        <p:spPr>
          <a:xfrm>
            <a:off x="20" y="-22727520"/>
            <a:ext cx="24188199" cy="36291128"/>
          </a:xfrm>
          <a:prstGeom prst="rect">
            <a:avLst/>
          </a:prstGeom>
          <a:noFill/>
          <a:ln>
            <a:noFill/>
          </a:ln>
        </p:spPr>
      </p:pic>
      <p:sp>
        <p:nvSpPr>
          <p:cNvPr id="268" name="Google Shape;268;p38"/>
          <p:cNvSpPr txBox="1"/>
          <p:nvPr/>
        </p:nvSpPr>
        <p:spPr>
          <a:xfrm>
            <a:off x="3802475" y="1503624"/>
            <a:ext cx="16513800" cy="4148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953C96"/>
              </a:buClr>
              <a:buSzPts val="8000"/>
              <a:buFont typeface="Poppins"/>
              <a:buNone/>
            </a:pPr>
            <a:r>
              <a:rPr b="1" lang="en-US" sz="8000">
                <a:solidFill>
                  <a:srgbClr val="953C96"/>
                </a:solidFill>
                <a:latin typeface="Poppins"/>
                <a:ea typeface="Poppins"/>
                <a:cs typeface="Poppins"/>
                <a:sym typeface="Poppins"/>
              </a:rPr>
              <a:t>I scheduled an interview!!  Interview prep</a:t>
            </a:r>
            <a:endParaRPr b="0" i="0" sz="8000" u="none" cap="none" strike="noStrike">
              <a:solidFill>
                <a:srgbClr val="000000"/>
              </a:solidFill>
              <a:latin typeface="Arial"/>
              <a:ea typeface="Arial"/>
              <a:cs typeface="Arial"/>
              <a:sym typeface="Arial"/>
            </a:endParaRPr>
          </a:p>
        </p:txBody>
      </p:sp>
      <p:sp>
        <p:nvSpPr>
          <p:cNvPr id="269" name="Google Shape;269;p38"/>
          <p:cNvSpPr txBox="1"/>
          <p:nvPr/>
        </p:nvSpPr>
        <p:spPr>
          <a:xfrm>
            <a:off x="2893675" y="4920675"/>
            <a:ext cx="15970800" cy="6254700"/>
          </a:xfrm>
          <a:prstGeom prst="rect">
            <a:avLst/>
          </a:prstGeom>
          <a:noFill/>
          <a:ln>
            <a:noFill/>
          </a:ln>
        </p:spPr>
        <p:txBody>
          <a:bodyPr anchorCtr="0" anchor="t" bIns="50800" lIns="50800" spcFirstLastPara="1" rIns="50800" wrap="square" tIns="50800">
            <a:noAutofit/>
          </a:bodyPr>
          <a:lstStyle/>
          <a:p>
            <a:pPr indent="0" lvl="0" marL="0" marR="0" rtl="0" algn="l">
              <a:lnSpc>
                <a:spcPct val="160000"/>
              </a:lnSpc>
              <a:spcBef>
                <a:spcPts val="0"/>
              </a:spcBef>
              <a:spcAft>
                <a:spcPts val="0"/>
              </a:spcAft>
              <a:buNone/>
            </a:pPr>
            <a:r>
              <a:rPr b="1" lang="en-US" sz="4000">
                <a:solidFill>
                  <a:srgbClr val="953C96"/>
                </a:solidFill>
                <a:latin typeface="Poppins"/>
                <a:ea typeface="Poppins"/>
                <a:cs typeface="Poppins"/>
                <a:sym typeface="Poppins"/>
              </a:rPr>
              <a:t>Research</a:t>
            </a:r>
            <a:endParaRPr b="1" sz="4000">
              <a:solidFill>
                <a:srgbClr val="953C96"/>
              </a:solidFill>
              <a:latin typeface="Poppins"/>
              <a:ea typeface="Poppins"/>
              <a:cs typeface="Poppins"/>
              <a:sym typeface="Poppins"/>
            </a:endParaRPr>
          </a:p>
          <a:p>
            <a:pPr indent="-482600" lvl="0" marL="457200" marR="0" rtl="0" algn="l">
              <a:lnSpc>
                <a:spcPct val="160000"/>
              </a:lnSpc>
              <a:spcBef>
                <a:spcPts val="0"/>
              </a:spcBef>
              <a:spcAft>
                <a:spcPts val="0"/>
              </a:spcAft>
              <a:buClr>
                <a:srgbClr val="652966"/>
              </a:buClr>
              <a:buSzPts val="4000"/>
              <a:buFont typeface="Poppins"/>
              <a:buChar char="●"/>
            </a:pPr>
            <a:r>
              <a:rPr lang="en-US" sz="4000">
                <a:solidFill>
                  <a:srgbClr val="652966"/>
                </a:solidFill>
                <a:latin typeface="Poppins"/>
                <a:ea typeface="Poppins"/>
                <a:cs typeface="Poppins"/>
                <a:sym typeface="Poppins"/>
              </a:rPr>
              <a:t>Prep questions to bring with you</a:t>
            </a:r>
            <a:endParaRPr sz="4000">
              <a:solidFill>
                <a:srgbClr val="652966"/>
              </a:solidFill>
              <a:latin typeface="Poppins"/>
              <a:ea typeface="Poppins"/>
              <a:cs typeface="Poppins"/>
              <a:sym typeface="Poppins"/>
            </a:endParaRPr>
          </a:p>
          <a:p>
            <a:pPr indent="-482600" lvl="0" marL="457200" marR="0" rtl="0" algn="l">
              <a:lnSpc>
                <a:spcPct val="160000"/>
              </a:lnSpc>
              <a:spcBef>
                <a:spcPts val="0"/>
              </a:spcBef>
              <a:spcAft>
                <a:spcPts val="0"/>
              </a:spcAft>
              <a:buClr>
                <a:srgbClr val="652966"/>
              </a:buClr>
              <a:buSzPts val="4000"/>
              <a:buFont typeface="Poppins"/>
              <a:buChar char="●"/>
            </a:pPr>
            <a:r>
              <a:rPr lang="en-US" sz="4000">
                <a:solidFill>
                  <a:srgbClr val="652966"/>
                </a:solidFill>
                <a:latin typeface="Poppins"/>
                <a:ea typeface="Poppins"/>
                <a:cs typeface="Poppins"/>
                <a:sym typeface="Poppins"/>
              </a:rPr>
              <a:t>Prep for answers when asked about why you want to work for that company</a:t>
            </a:r>
            <a:endParaRPr sz="4000">
              <a:solidFill>
                <a:srgbClr val="652966"/>
              </a:solidFill>
              <a:latin typeface="Poppins"/>
              <a:ea typeface="Poppins"/>
              <a:cs typeface="Poppins"/>
              <a:sym typeface="Poppins"/>
            </a:endParaRPr>
          </a:p>
          <a:p>
            <a:pPr indent="0" lvl="0" marL="0" marR="0" rtl="0" algn="l">
              <a:lnSpc>
                <a:spcPct val="160000"/>
              </a:lnSpc>
              <a:spcBef>
                <a:spcPts val="0"/>
              </a:spcBef>
              <a:spcAft>
                <a:spcPts val="0"/>
              </a:spcAft>
              <a:buNone/>
            </a:pPr>
            <a:r>
              <a:t/>
            </a:r>
            <a:endParaRPr b="1" sz="4000">
              <a:solidFill>
                <a:srgbClr val="953C96"/>
              </a:solidFill>
              <a:latin typeface="Poppins"/>
              <a:ea typeface="Poppins"/>
              <a:cs typeface="Poppins"/>
              <a:sym typeface="Poppins"/>
            </a:endParaRPr>
          </a:p>
          <a:p>
            <a:pPr indent="0" lvl="0" marL="457200" marR="0" rtl="0" algn="l">
              <a:lnSpc>
                <a:spcPct val="160000"/>
              </a:lnSpc>
              <a:spcBef>
                <a:spcPts val="0"/>
              </a:spcBef>
              <a:spcAft>
                <a:spcPts val="0"/>
              </a:spcAft>
              <a:buNone/>
            </a:pPr>
            <a:r>
              <a:t/>
            </a:r>
            <a:endParaRPr b="1" sz="4000">
              <a:solidFill>
                <a:srgbClr val="953C96"/>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39"/>
          <p:cNvPicPr preferRelativeResize="0"/>
          <p:nvPr/>
        </p:nvPicPr>
        <p:blipFill>
          <a:blip r:embed="rId3">
            <a:alphaModFix amt="30000"/>
          </a:blip>
          <a:stretch>
            <a:fillRect/>
          </a:stretch>
        </p:blipFill>
        <p:spPr>
          <a:xfrm>
            <a:off x="152400" y="-4610069"/>
            <a:ext cx="24231598" cy="18173672"/>
          </a:xfrm>
          <a:prstGeom prst="rect">
            <a:avLst/>
          </a:prstGeom>
          <a:noFill/>
          <a:ln>
            <a:noFill/>
          </a:ln>
        </p:spPr>
      </p:pic>
      <p:sp>
        <p:nvSpPr>
          <p:cNvPr id="275" name="Google Shape;275;p39"/>
          <p:cNvSpPr txBox="1"/>
          <p:nvPr/>
        </p:nvSpPr>
        <p:spPr>
          <a:xfrm>
            <a:off x="3802475" y="1503624"/>
            <a:ext cx="16513800" cy="4148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rgbClr val="953C96"/>
              </a:buClr>
              <a:buSzPts val="8000"/>
              <a:buFont typeface="Poppins"/>
              <a:buNone/>
            </a:pPr>
            <a:r>
              <a:rPr b="1" lang="en-US" sz="8000">
                <a:solidFill>
                  <a:srgbClr val="953C96"/>
                </a:solidFill>
                <a:latin typeface="Poppins"/>
                <a:ea typeface="Poppins"/>
                <a:cs typeface="Poppins"/>
                <a:sym typeface="Poppins"/>
              </a:rPr>
              <a:t>I scheduled an interview!!  Interview prep</a:t>
            </a:r>
            <a:endParaRPr b="0" i="0" sz="8000" u="none" cap="none" strike="noStrike">
              <a:solidFill>
                <a:srgbClr val="000000"/>
              </a:solidFill>
              <a:latin typeface="Arial"/>
              <a:ea typeface="Arial"/>
              <a:cs typeface="Arial"/>
              <a:sym typeface="Arial"/>
            </a:endParaRPr>
          </a:p>
        </p:txBody>
      </p:sp>
      <p:sp>
        <p:nvSpPr>
          <p:cNvPr id="276" name="Google Shape;276;p39"/>
          <p:cNvSpPr txBox="1"/>
          <p:nvPr/>
        </p:nvSpPr>
        <p:spPr>
          <a:xfrm>
            <a:off x="5519550" y="4939975"/>
            <a:ext cx="13344900" cy="4300500"/>
          </a:xfrm>
          <a:prstGeom prst="rect">
            <a:avLst/>
          </a:prstGeom>
          <a:noFill/>
          <a:ln>
            <a:noFill/>
          </a:ln>
        </p:spPr>
        <p:txBody>
          <a:bodyPr anchorCtr="0" anchor="t" bIns="50800" lIns="50800" spcFirstLastPara="1" rIns="50800" wrap="square" tIns="50800">
            <a:noAutofit/>
          </a:bodyPr>
          <a:lstStyle/>
          <a:p>
            <a:pPr indent="0" lvl="0" marL="0" marR="0" rtl="0" algn="l">
              <a:lnSpc>
                <a:spcPct val="160000"/>
              </a:lnSpc>
              <a:spcBef>
                <a:spcPts val="0"/>
              </a:spcBef>
              <a:spcAft>
                <a:spcPts val="0"/>
              </a:spcAft>
              <a:buNone/>
            </a:pPr>
            <a:r>
              <a:t/>
            </a:r>
            <a:endParaRPr b="1" sz="4000">
              <a:solidFill>
                <a:srgbClr val="953C96"/>
              </a:solidFill>
              <a:latin typeface="Poppins"/>
              <a:ea typeface="Poppins"/>
              <a:cs typeface="Poppins"/>
              <a:sym typeface="Poppins"/>
            </a:endParaRPr>
          </a:p>
          <a:p>
            <a:pPr indent="0" lvl="0" marL="0" marR="0" rtl="0" algn="l">
              <a:lnSpc>
                <a:spcPct val="160000"/>
              </a:lnSpc>
              <a:spcBef>
                <a:spcPts val="0"/>
              </a:spcBef>
              <a:spcAft>
                <a:spcPts val="0"/>
              </a:spcAft>
              <a:buNone/>
            </a:pPr>
            <a:r>
              <a:rPr b="1" lang="en-US" sz="20000">
                <a:solidFill>
                  <a:srgbClr val="953C96"/>
                </a:solidFill>
                <a:latin typeface="Poppins"/>
                <a:ea typeface="Poppins"/>
                <a:cs typeface="Poppins"/>
                <a:sym typeface="Poppins"/>
              </a:rPr>
              <a:t>PRACTICE</a:t>
            </a:r>
            <a:endParaRPr b="1" sz="20000">
              <a:solidFill>
                <a:srgbClr val="953C96"/>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0"/>
          <p:cNvPicPr preferRelativeResize="0"/>
          <p:nvPr/>
        </p:nvPicPr>
        <p:blipFill>
          <a:blip r:embed="rId3">
            <a:alphaModFix amt="50000"/>
          </a:blip>
          <a:stretch>
            <a:fillRect/>
          </a:stretch>
        </p:blipFill>
        <p:spPr>
          <a:xfrm>
            <a:off x="-56425" y="26056"/>
            <a:ext cx="24231598" cy="16043924"/>
          </a:xfrm>
          <a:prstGeom prst="rect">
            <a:avLst/>
          </a:prstGeom>
          <a:noFill/>
          <a:ln>
            <a:noFill/>
          </a:ln>
        </p:spPr>
      </p:pic>
      <p:sp>
        <p:nvSpPr>
          <p:cNvPr id="282" name="Google Shape;282;p40"/>
          <p:cNvSpPr txBox="1"/>
          <p:nvPr/>
        </p:nvSpPr>
        <p:spPr>
          <a:xfrm>
            <a:off x="3802475" y="1503627"/>
            <a:ext cx="16513800" cy="2813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953C96"/>
              </a:buClr>
              <a:buSzPts val="8000"/>
              <a:buFont typeface="Poppins"/>
              <a:buNone/>
            </a:pPr>
            <a:r>
              <a:rPr b="1" lang="en-US" sz="8000">
                <a:solidFill>
                  <a:srgbClr val="953C96"/>
                </a:solidFill>
                <a:latin typeface="Poppins"/>
                <a:ea typeface="Poppins"/>
                <a:cs typeface="Poppins"/>
                <a:sym typeface="Poppins"/>
              </a:rPr>
              <a:t>General interviewing strategies</a:t>
            </a:r>
            <a:endParaRPr b="0" i="0" sz="8000" u="none" cap="none" strike="noStrike">
              <a:solidFill>
                <a:srgbClr val="000000"/>
              </a:solidFill>
              <a:latin typeface="Arial"/>
              <a:ea typeface="Arial"/>
              <a:cs typeface="Arial"/>
              <a:sym typeface="Arial"/>
            </a:endParaRPr>
          </a:p>
        </p:txBody>
      </p:sp>
      <p:sp>
        <p:nvSpPr>
          <p:cNvPr id="283" name="Google Shape;283;p40"/>
          <p:cNvSpPr txBox="1"/>
          <p:nvPr/>
        </p:nvSpPr>
        <p:spPr>
          <a:xfrm>
            <a:off x="5519550" y="4920675"/>
            <a:ext cx="13344900" cy="6254700"/>
          </a:xfrm>
          <a:prstGeom prst="rect">
            <a:avLst/>
          </a:prstGeom>
          <a:noFill/>
          <a:ln>
            <a:noFill/>
          </a:ln>
        </p:spPr>
        <p:txBody>
          <a:bodyPr anchorCtr="0" anchor="t" bIns="50800" lIns="50800" spcFirstLastPara="1" rIns="50800" wrap="square" tIns="50800">
            <a:noAutofit/>
          </a:bodyPr>
          <a:lstStyle/>
          <a:p>
            <a:pPr indent="-482600" lvl="0" marL="457200" marR="0" rtl="0" algn="l">
              <a:lnSpc>
                <a:spcPct val="160000"/>
              </a:lnSpc>
              <a:spcBef>
                <a:spcPts val="0"/>
              </a:spcBef>
              <a:spcAft>
                <a:spcPts val="0"/>
              </a:spcAft>
              <a:buClr>
                <a:srgbClr val="652966"/>
              </a:buClr>
              <a:buSzPts val="4000"/>
              <a:buFont typeface="Poppins"/>
              <a:buChar char="●"/>
            </a:pPr>
            <a:r>
              <a:rPr lang="en-US" sz="4000">
                <a:solidFill>
                  <a:srgbClr val="652966"/>
                </a:solidFill>
                <a:latin typeface="Poppins"/>
                <a:ea typeface="Poppins"/>
                <a:cs typeface="Poppins"/>
                <a:sym typeface="Poppins"/>
              </a:rPr>
              <a:t>Don’t be afraid of “I don’t know”, but elaborate</a:t>
            </a:r>
            <a:endParaRPr sz="4000">
              <a:solidFill>
                <a:srgbClr val="652966"/>
              </a:solidFill>
              <a:latin typeface="Poppins"/>
              <a:ea typeface="Poppins"/>
              <a:cs typeface="Poppins"/>
              <a:sym typeface="Poppins"/>
            </a:endParaRPr>
          </a:p>
          <a:p>
            <a:pPr indent="-482600" lvl="0" marL="457200" marR="0" rtl="0" algn="l">
              <a:lnSpc>
                <a:spcPct val="160000"/>
              </a:lnSpc>
              <a:spcBef>
                <a:spcPts val="0"/>
              </a:spcBef>
              <a:spcAft>
                <a:spcPts val="0"/>
              </a:spcAft>
              <a:buClr>
                <a:srgbClr val="652966"/>
              </a:buClr>
              <a:buSzPts val="4000"/>
              <a:buFont typeface="Poppins"/>
              <a:buChar char="●"/>
            </a:pPr>
            <a:r>
              <a:rPr lang="en-US" sz="4000">
                <a:solidFill>
                  <a:srgbClr val="652966"/>
                </a:solidFill>
                <a:latin typeface="Poppins"/>
                <a:ea typeface="Poppins"/>
                <a:cs typeface="Poppins"/>
                <a:sym typeface="Poppins"/>
              </a:rPr>
              <a:t>Don’t be afraid to ask clarifying questions</a:t>
            </a:r>
            <a:endParaRPr sz="4000">
              <a:solidFill>
                <a:srgbClr val="652966"/>
              </a:solidFill>
              <a:latin typeface="Poppins"/>
              <a:ea typeface="Poppins"/>
              <a:cs typeface="Poppins"/>
              <a:sym typeface="Poppins"/>
            </a:endParaRPr>
          </a:p>
          <a:p>
            <a:pPr indent="-482600" lvl="0" marL="457200" marR="0" rtl="0" algn="l">
              <a:lnSpc>
                <a:spcPct val="160000"/>
              </a:lnSpc>
              <a:spcBef>
                <a:spcPts val="0"/>
              </a:spcBef>
              <a:spcAft>
                <a:spcPts val="0"/>
              </a:spcAft>
              <a:buClr>
                <a:srgbClr val="652966"/>
              </a:buClr>
              <a:buSzPts val="4000"/>
              <a:buFont typeface="Poppins"/>
              <a:buChar char="●"/>
            </a:pPr>
            <a:r>
              <a:rPr lang="en-US" sz="4000">
                <a:solidFill>
                  <a:srgbClr val="652966"/>
                </a:solidFill>
                <a:latin typeface="Poppins"/>
                <a:ea typeface="Poppins"/>
                <a:cs typeface="Poppins"/>
                <a:sym typeface="Poppins"/>
              </a:rPr>
              <a:t>Make eye contact</a:t>
            </a:r>
            <a:endParaRPr sz="4000">
              <a:solidFill>
                <a:srgbClr val="652966"/>
              </a:solidFill>
              <a:latin typeface="Poppins"/>
              <a:ea typeface="Poppins"/>
              <a:cs typeface="Poppins"/>
              <a:sym typeface="Poppins"/>
            </a:endParaRPr>
          </a:p>
          <a:p>
            <a:pPr indent="-482600" lvl="0" marL="457200" marR="0" rtl="0" algn="l">
              <a:lnSpc>
                <a:spcPct val="160000"/>
              </a:lnSpc>
              <a:spcBef>
                <a:spcPts val="0"/>
              </a:spcBef>
              <a:spcAft>
                <a:spcPts val="0"/>
              </a:spcAft>
              <a:buClr>
                <a:srgbClr val="652966"/>
              </a:buClr>
              <a:buSzPts val="4000"/>
              <a:buFont typeface="Poppins"/>
              <a:buChar char="●"/>
            </a:pPr>
            <a:r>
              <a:rPr lang="en-US" sz="4000">
                <a:solidFill>
                  <a:srgbClr val="652966"/>
                </a:solidFill>
                <a:latin typeface="Poppins"/>
                <a:ea typeface="Poppins"/>
                <a:cs typeface="Poppins"/>
                <a:sym typeface="Poppins"/>
              </a:rPr>
              <a:t>Approach it like a conversation, with </a:t>
            </a:r>
            <a:r>
              <a:rPr lang="en-US" sz="4000">
                <a:solidFill>
                  <a:srgbClr val="652966"/>
                </a:solidFill>
                <a:latin typeface="Poppins"/>
                <a:ea typeface="Poppins"/>
                <a:cs typeface="Poppins"/>
                <a:sym typeface="Poppins"/>
              </a:rPr>
              <a:t>curiosity</a:t>
            </a:r>
            <a:r>
              <a:rPr lang="en-US" sz="4000">
                <a:solidFill>
                  <a:srgbClr val="652966"/>
                </a:solidFill>
                <a:latin typeface="Poppins"/>
                <a:ea typeface="Poppins"/>
                <a:cs typeface="Poppins"/>
                <a:sym typeface="Poppins"/>
              </a:rPr>
              <a:t> and enthusiasm</a:t>
            </a:r>
            <a:endParaRPr sz="4000">
              <a:solidFill>
                <a:srgbClr val="652966"/>
              </a:solidFill>
              <a:latin typeface="Poppins"/>
              <a:ea typeface="Poppins"/>
              <a:cs typeface="Poppins"/>
              <a:sym typeface="Poppins"/>
            </a:endParaRPr>
          </a:p>
          <a:p>
            <a:pPr indent="0" lvl="0" marL="0" marR="0" rtl="0" algn="l">
              <a:lnSpc>
                <a:spcPct val="160000"/>
              </a:lnSpc>
              <a:spcBef>
                <a:spcPts val="0"/>
              </a:spcBef>
              <a:spcAft>
                <a:spcPts val="0"/>
              </a:spcAft>
              <a:buNone/>
            </a:pPr>
            <a:r>
              <a:t/>
            </a:r>
            <a:endParaRPr sz="4000">
              <a:solidFill>
                <a:srgbClr val="652966"/>
              </a:solidFill>
              <a:latin typeface="Poppins"/>
              <a:ea typeface="Poppins"/>
              <a:cs typeface="Poppins"/>
              <a:sym typeface="Poppins"/>
            </a:endParaRPr>
          </a:p>
          <a:p>
            <a:pPr indent="0" lvl="0" marL="0" marR="0" rtl="0" algn="l">
              <a:lnSpc>
                <a:spcPct val="160000"/>
              </a:lnSpc>
              <a:spcBef>
                <a:spcPts val="0"/>
              </a:spcBef>
              <a:spcAft>
                <a:spcPts val="0"/>
              </a:spcAft>
              <a:buNone/>
            </a:pPr>
            <a:r>
              <a:t/>
            </a:r>
            <a:endParaRPr b="1" sz="4000">
              <a:solidFill>
                <a:srgbClr val="953C96"/>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41"/>
          <p:cNvPicPr preferRelativeResize="0"/>
          <p:nvPr/>
        </p:nvPicPr>
        <p:blipFill>
          <a:blip r:embed="rId3">
            <a:alphaModFix amt="40000"/>
          </a:blip>
          <a:stretch>
            <a:fillRect/>
          </a:stretch>
        </p:blipFill>
        <p:spPr>
          <a:xfrm>
            <a:off x="0" y="-2228446"/>
            <a:ext cx="24384000" cy="16252048"/>
          </a:xfrm>
          <a:prstGeom prst="rect">
            <a:avLst/>
          </a:prstGeom>
          <a:noFill/>
          <a:ln>
            <a:noFill/>
          </a:ln>
        </p:spPr>
      </p:pic>
      <p:sp>
        <p:nvSpPr>
          <p:cNvPr id="289" name="Google Shape;289;p41"/>
          <p:cNvSpPr txBox="1"/>
          <p:nvPr/>
        </p:nvSpPr>
        <p:spPr>
          <a:xfrm>
            <a:off x="3802475" y="1503626"/>
            <a:ext cx="16513800" cy="180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953C96"/>
              </a:buClr>
              <a:buSzPts val="8000"/>
              <a:buFont typeface="Poppins"/>
              <a:buNone/>
            </a:pPr>
            <a:r>
              <a:rPr b="1" lang="en-US" sz="8000">
                <a:solidFill>
                  <a:srgbClr val="953C96"/>
                </a:solidFill>
                <a:latin typeface="Poppins"/>
                <a:ea typeface="Poppins"/>
                <a:cs typeface="Poppins"/>
                <a:sym typeface="Poppins"/>
              </a:rPr>
              <a:t>Final Thoughts</a:t>
            </a:r>
            <a:endParaRPr b="0" i="0" sz="8000" u="none" cap="none" strike="noStrike">
              <a:solidFill>
                <a:srgbClr val="000000"/>
              </a:solidFill>
              <a:latin typeface="Arial"/>
              <a:ea typeface="Arial"/>
              <a:cs typeface="Arial"/>
              <a:sym typeface="Arial"/>
            </a:endParaRPr>
          </a:p>
        </p:txBody>
      </p:sp>
      <p:sp>
        <p:nvSpPr>
          <p:cNvPr id="290" name="Google Shape;290;p41"/>
          <p:cNvSpPr txBox="1"/>
          <p:nvPr/>
        </p:nvSpPr>
        <p:spPr>
          <a:xfrm>
            <a:off x="5519550" y="3730650"/>
            <a:ext cx="13344900" cy="6254700"/>
          </a:xfrm>
          <a:prstGeom prst="rect">
            <a:avLst/>
          </a:prstGeom>
          <a:noFill/>
          <a:ln>
            <a:noFill/>
          </a:ln>
        </p:spPr>
        <p:txBody>
          <a:bodyPr anchorCtr="0" anchor="t" bIns="50800" lIns="50800" spcFirstLastPara="1" rIns="50800" wrap="square" tIns="50800">
            <a:noAutofit/>
          </a:bodyPr>
          <a:lstStyle/>
          <a:p>
            <a:pPr indent="-482600" lvl="0" marL="457200" marR="0" rtl="0" algn="l">
              <a:lnSpc>
                <a:spcPct val="160000"/>
              </a:lnSpc>
              <a:spcBef>
                <a:spcPts val="0"/>
              </a:spcBef>
              <a:spcAft>
                <a:spcPts val="0"/>
              </a:spcAft>
              <a:buClr>
                <a:srgbClr val="652966"/>
              </a:buClr>
              <a:buSzPts val="4000"/>
              <a:buFont typeface="Poppins"/>
              <a:buChar char="●"/>
            </a:pPr>
            <a:r>
              <a:rPr lang="en-US" sz="4000">
                <a:solidFill>
                  <a:srgbClr val="652966"/>
                </a:solidFill>
                <a:latin typeface="Poppins"/>
                <a:ea typeface="Poppins"/>
                <a:cs typeface="Poppins"/>
                <a:sym typeface="Poppins"/>
              </a:rPr>
              <a:t>Every career has a beginning</a:t>
            </a:r>
            <a:endParaRPr sz="4000">
              <a:solidFill>
                <a:srgbClr val="652966"/>
              </a:solidFill>
              <a:latin typeface="Poppins"/>
              <a:ea typeface="Poppins"/>
              <a:cs typeface="Poppins"/>
              <a:sym typeface="Poppins"/>
            </a:endParaRPr>
          </a:p>
          <a:p>
            <a:pPr indent="-482600" lvl="0" marL="457200" marR="0" rtl="0" algn="l">
              <a:lnSpc>
                <a:spcPct val="160000"/>
              </a:lnSpc>
              <a:spcBef>
                <a:spcPts val="0"/>
              </a:spcBef>
              <a:spcAft>
                <a:spcPts val="0"/>
              </a:spcAft>
              <a:buClr>
                <a:srgbClr val="652966"/>
              </a:buClr>
              <a:buSzPts val="4000"/>
              <a:buFont typeface="Poppins"/>
              <a:buChar char="●"/>
            </a:pPr>
            <a:r>
              <a:rPr lang="en-US" sz="4000">
                <a:solidFill>
                  <a:srgbClr val="652966"/>
                </a:solidFill>
                <a:latin typeface="Poppins"/>
                <a:ea typeface="Poppins"/>
                <a:cs typeface="Poppins"/>
                <a:sym typeface="Poppins"/>
              </a:rPr>
              <a:t>Research and preparation will expand your search and give you a leg up in interviews</a:t>
            </a:r>
            <a:endParaRPr sz="4000">
              <a:solidFill>
                <a:srgbClr val="652966"/>
              </a:solidFill>
              <a:latin typeface="Poppins"/>
              <a:ea typeface="Poppins"/>
              <a:cs typeface="Poppins"/>
              <a:sym typeface="Poppins"/>
            </a:endParaRPr>
          </a:p>
          <a:p>
            <a:pPr indent="-482600" lvl="0" marL="457200" marR="0" rtl="0" algn="l">
              <a:lnSpc>
                <a:spcPct val="160000"/>
              </a:lnSpc>
              <a:spcBef>
                <a:spcPts val="0"/>
              </a:spcBef>
              <a:spcAft>
                <a:spcPts val="0"/>
              </a:spcAft>
              <a:buClr>
                <a:srgbClr val="652966"/>
              </a:buClr>
              <a:buSzPts val="4000"/>
              <a:buFont typeface="Poppins"/>
              <a:buChar char="●"/>
            </a:pPr>
            <a:r>
              <a:rPr lang="en-US" sz="4000">
                <a:solidFill>
                  <a:srgbClr val="652966"/>
                </a:solidFill>
                <a:latin typeface="Poppins"/>
                <a:ea typeface="Poppins"/>
                <a:cs typeface="Poppins"/>
                <a:sym typeface="Poppins"/>
              </a:rPr>
              <a:t>Expand your network</a:t>
            </a:r>
            <a:endParaRPr sz="4000">
              <a:solidFill>
                <a:srgbClr val="652966"/>
              </a:solidFill>
              <a:latin typeface="Poppins"/>
              <a:ea typeface="Poppins"/>
              <a:cs typeface="Poppins"/>
              <a:sym typeface="Poppins"/>
            </a:endParaRPr>
          </a:p>
          <a:p>
            <a:pPr indent="-482600" lvl="0" marL="457200" marR="0" rtl="0" algn="l">
              <a:lnSpc>
                <a:spcPct val="160000"/>
              </a:lnSpc>
              <a:spcBef>
                <a:spcPts val="0"/>
              </a:spcBef>
              <a:spcAft>
                <a:spcPts val="0"/>
              </a:spcAft>
              <a:buClr>
                <a:srgbClr val="652966"/>
              </a:buClr>
              <a:buSzPts val="4000"/>
              <a:buFont typeface="Poppins"/>
              <a:buChar char="●"/>
            </a:pPr>
            <a:r>
              <a:rPr lang="en-US" sz="4000">
                <a:solidFill>
                  <a:srgbClr val="652966"/>
                </a:solidFill>
                <a:latin typeface="Poppins"/>
                <a:ea typeface="Poppins"/>
                <a:cs typeface="Poppins"/>
                <a:sym typeface="Poppins"/>
              </a:rPr>
              <a:t>Don’t get discouraged.</a:t>
            </a:r>
            <a:endParaRPr sz="4000">
              <a:solidFill>
                <a:srgbClr val="652966"/>
              </a:solidFill>
              <a:latin typeface="Poppins"/>
              <a:ea typeface="Poppins"/>
              <a:cs typeface="Poppins"/>
              <a:sym typeface="Poppins"/>
            </a:endParaRPr>
          </a:p>
          <a:p>
            <a:pPr indent="0" lvl="0" marL="0" marR="0" rtl="0" algn="l">
              <a:lnSpc>
                <a:spcPct val="160000"/>
              </a:lnSpc>
              <a:spcBef>
                <a:spcPts val="0"/>
              </a:spcBef>
              <a:spcAft>
                <a:spcPts val="0"/>
              </a:spcAft>
              <a:buNone/>
            </a:pPr>
            <a:r>
              <a:t/>
            </a:r>
            <a:endParaRPr sz="4000">
              <a:solidFill>
                <a:srgbClr val="652966"/>
              </a:solidFill>
              <a:latin typeface="Poppins"/>
              <a:ea typeface="Poppins"/>
              <a:cs typeface="Poppins"/>
              <a:sym typeface="Poppins"/>
            </a:endParaRPr>
          </a:p>
          <a:p>
            <a:pPr indent="0" lvl="0" marL="0" marR="0" rtl="0" algn="l">
              <a:lnSpc>
                <a:spcPct val="160000"/>
              </a:lnSpc>
              <a:spcBef>
                <a:spcPts val="0"/>
              </a:spcBef>
              <a:spcAft>
                <a:spcPts val="0"/>
              </a:spcAft>
              <a:buNone/>
            </a:pPr>
            <a:r>
              <a:t/>
            </a:r>
            <a:endParaRPr b="1" sz="4000">
              <a:solidFill>
                <a:srgbClr val="953C96"/>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2"/>
          <p:cNvSpPr txBox="1"/>
          <p:nvPr/>
        </p:nvSpPr>
        <p:spPr>
          <a:xfrm>
            <a:off x="2109300" y="3194400"/>
            <a:ext cx="20165400" cy="7327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EB36"/>
              </a:buClr>
              <a:buSzPts val="10000"/>
              <a:buFont typeface="Averia Serif Libre"/>
              <a:buNone/>
            </a:pPr>
            <a:r>
              <a:rPr b="1" i="0" lang="en-US" sz="10000" u="none" cap="none" strike="noStrike">
                <a:solidFill>
                  <a:srgbClr val="66BDFF"/>
                </a:solidFill>
                <a:latin typeface="Averia Serif Libre"/>
                <a:ea typeface="Averia Serif Libre"/>
                <a:cs typeface="Averia Serif Libre"/>
                <a:sym typeface="Averia Serif Libre"/>
              </a:rPr>
              <a:t>PLEASE PROVIDE YOUR FEEDBACK!</a:t>
            </a:r>
            <a:endParaRPr b="1" i="0" sz="10000" u="none" cap="none" strike="noStrike">
              <a:solidFill>
                <a:srgbClr val="66BDFF"/>
              </a:solidFill>
              <a:latin typeface="Averia Serif Libre"/>
              <a:ea typeface="Averia Serif Libre"/>
              <a:cs typeface="Averia Serif Libre"/>
              <a:sym typeface="Averia Serif Libre"/>
            </a:endParaRPr>
          </a:p>
          <a:p>
            <a:pPr indent="0" lvl="0" marL="0" marR="0" rtl="0" algn="ctr">
              <a:lnSpc>
                <a:spcPct val="100000"/>
              </a:lnSpc>
              <a:spcBef>
                <a:spcPts val="0"/>
              </a:spcBef>
              <a:spcAft>
                <a:spcPts val="0"/>
              </a:spcAft>
              <a:buClr>
                <a:srgbClr val="FFEB36"/>
              </a:buClr>
              <a:buSzPts val="10000"/>
              <a:buFont typeface="Averia Serif Libre"/>
              <a:buNone/>
            </a:pPr>
            <a:r>
              <a:t/>
            </a:r>
            <a:endParaRPr b="1" i="0" sz="5000" u="none" cap="none" strike="noStrike">
              <a:solidFill>
                <a:srgbClr val="FFEB36"/>
              </a:solidFill>
              <a:latin typeface="Averia Serif Libre"/>
              <a:ea typeface="Averia Serif Libre"/>
              <a:cs typeface="Averia Serif Libre"/>
              <a:sym typeface="Averia Serif Libre"/>
            </a:endParaRPr>
          </a:p>
          <a:p>
            <a:pPr indent="0" lvl="0" marL="0" marR="0" rtl="0" algn="ctr">
              <a:lnSpc>
                <a:spcPct val="100000"/>
              </a:lnSpc>
              <a:spcBef>
                <a:spcPts val="0"/>
              </a:spcBef>
              <a:spcAft>
                <a:spcPts val="0"/>
              </a:spcAft>
              <a:buClr>
                <a:srgbClr val="FFEB36"/>
              </a:buClr>
              <a:buSzPts val="10000"/>
              <a:buFont typeface="Averia Serif Libre"/>
              <a:buNone/>
            </a:pPr>
            <a:r>
              <a:rPr lang="en-US" sz="5000">
                <a:solidFill>
                  <a:srgbClr val="F8F9FA"/>
                </a:solidFill>
                <a:latin typeface="Poppins"/>
                <a:ea typeface="Poppins"/>
                <a:cs typeface="Poppins"/>
                <a:sym typeface="Poppins"/>
              </a:rPr>
              <a:t>mid.camp/</a:t>
            </a:r>
            <a:r>
              <a:rPr lang="en-US" sz="5000">
                <a:solidFill>
                  <a:srgbClr val="F8F9FA"/>
                </a:solidFill>
                <a:latin typeface="Poppins"/>
                <a:ea typeface="Poppins"/>
                <a:cs typeface="Poppins"/>
                <a:sym typeface="Poppins"/>
              </a:rPr>
              <a:t>6892</a:t>
            </a:r>
            <a:endParaRPr b="0" i="0" sz="5000" u="none" cap="none" strike="noStrike">
              <a:solidFill>
                <a:srgbClr val="F8F9FA"/>
              </a:solidFill>
              <a:latin typeface="Poppins"/>
              <a:ea typeface="Poppins"/>
              <a:cs typeface="Poppins"/>
              <a:sym typeface="Poppins"/>
            </a:endParaRPr>
          </a:p>
          <a:p>
            <a:pPr indent="0" lvl="0" marL="0" marR="0" rtl="0" algn="ctr">
              <a:lnSpc>
                <a:spcPct val="100000"/>
              </a:lnSpc>
              <a:spcBef>
                <a:spcPts val="0"/>
              </a:spcBef>
              <a:spcAft>
                <a:spcPts val="0"/>
              </a:spcAft>
              <a:buClr>
                <a:srgbClr val="FFEB36"/>
              </a:buClr>
              <a:buSzPts val="10000"/>
              <a:buFont typeface="Averia Serif Libre"/>
              <a:buNone/>
            </a:pPr>
            <a:r>
              <a:t/>
            </a:r>
            <a:endParaRPr b="1" i="0" sz="5000" u="none" cap="none" strike="noStrike">
              <a:solidFill>
                <a:srgbClr val="FFFFFF"/>
              </a:solidFill>
              <a:latin typeface="Averia Serif Libre"/>
              <a:ea typeface="Averia Serif Libre"/>
              <a:cs typeface="Averia Serif Libre"/>
              <a:sym typeface="Averia Serif Libre"/>
            </a:endParaRPr>
          </a:p>
          <a:p>
            <a:pPr indent="0" lvl="0" marL="0" marR="0" rtl="0" algn="l">
              <a:lnSpc>
                <a:spcPct val="100000"/>
              </a:lnSpc>
              <a:spcBef>
                <a:spcPts val="0"/>
              </a:spcBef>
              <a:spcAft>
                <a:spcPts val="0"/>
              </a:spcAft>
              <a:buClr>
                <a:srgbClr val="FFEB36"/>
              </a:buClr>
              <a:buSzPts val="10000"/>
              <a:buFont typeface="Averia Serif Libre"/>
              <a:buNone/>
            </a:pPr>
            <a:r>
              <a:t/>
            </a:r>
            <a:endParaRPr b="0" i="0" sz="6000" u="none" cap="none" strike="noStrike">
              <a:solidFill>
                <a:srgbClr val="F8F9FA"/>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3"/>
          <p:cNvSpPr txBox="1"/>
          <p:nvPr/>
        </p:nvSpPr>
        <p:spPr>
          <a:xfrm>
            <a:off x="4930425" y="3383100"/>
            <a:ext cx="14530800" cy="6844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66BDFF"/>
              </a:buClr>
              <a:buSzPts val="10000"/>
              <a:buFont typeface="Averia Serif Libre"/>
              <a:buNone/>
            </a:pPr>
            <a:r>
              <a:rPr b="1" i="0" lang="en-US" sz="10000" u="none" cap="none" strike="noStrike">
                <a:solidFill>
                  <a:srgbClr val="66BDFF"/>
                </a:solidFill>
                <a:latin typeface="Averia Serif Libre"/>
                <a:ea typeface="Averia Serif Libre"/>
                <a:cs typeface="Averia Serif Libre"/>
                <a:sym typeface="Averia Serif Libre"/>
              </a:rPr>
              <a:t>THANK YOU, </a:t>
            </a:r>
            <a:r>
              <a:rPr b="1" i="0" lang="en-US" sz="10000" u="none" cap="none" strike="noStrike">
                <a:solidFill>
                  <a:srgbClr val="FFFFFF"/>
                </a:solidFill>
                <a:latin typeface="Averia Serif Libre"/>
                <a:ea typeface="Averia Serif Libre"/>
                <a:cs typeface="Averia Serif Libre"/>
                <a:sym typeface="Averia Serif Libre"/>
              </a:rPr>
              <a:t>QUESTIONS?</a:t>
            </a:r>
            <a:endParaRPr b="1" i="0" sz="10000" u="none" cap="none" strike="noStrike">
              <a:solidFill>
                <a:srgbClr val="FFFFFF"/>
              </a:solidFill>
              <a:latin typeface="Averia Serif Libre"/>
              <a:ea typeface="Averia Serif Libre"/>
              <a:cs typeface="Averia Serif Libre"/>
              <a:sym typeface="Averia Serif Libre"/>
            </a:endParaRPr>
          </a:p>
          <a:p>
            <a:pPr indent="0" lvl="0" marL="0" marR="0" rtl="0" algn="ctr">
              <a:lnSpc>
                <a:spcPct val="100000"/>
              </a:lnSpc>
              <a:spcBef>
                <a:spcPts val="0"/>
              </a:spcBef>
              <a:spcAft>
                <a:spcPts val="0"/>
              </a:spcAft>
              <a:buClr>
                <a:srgbClr val="66BDFF"/>
              </a:buClr>
              <a:buSzPts val="10000"/>
              <a:buFont typeface="Averia Serif Libre"/>
              <a:buNone/>
            </a:pPr>
            <a:r>
              <a:t/>
            </a:r>
            <a:endParaRPr b="1" sz="10000">
              <a:solidFill>
                <a:srgbClr val="FFFFFF"/>
              </a:solidFill>
              <a:latin typeface="Averia Serif Libre"/>
              <a:ea typeface="Averia Serif Libre"/>
              <a:cs typeface="Averia Serif Libre"/>
              <a:sym typeface="Averia Serif Libre"/>
            </a:endParaRPr>
          </a:p>
          <a:p>
            <a:pPr indent="0" lvl="0" marL="0" marR="0" rtl="0" algn="ctr">
              <a:lnSpc>
                <a:spcPct val="100000"/>
              </a:lnSpc>
              <a:spcBef>
                <a:spcPts val="0"/>
              </a:spcBef>
              <a:spcAft>
                <a:spcPts val="0"/>
              </a:spcAft>
              <a:buClr>
                <a:srgbClr val="66BDFF"/>
              </a:buClr>
              <a:buSzPts val="10000"/>
              <a:buFont typeface="Averia Serif Libre"/>
              <a:buNone/>
            </a:pPr>
            <a:r>
              <a:rPr b="1" lang="en-US" sz="9800">
                <a:solidFill>
                  <a:srgbClr val="FFFFFF"/>
                </a:solidFill>
                <a:latin typeface="Averia Serif Libre"/>
                <a:ea typeface="Averia Serif Libre"/>
                <a:cs typeface="Averia Serif Libre"/>
                <a:sym typeface="Averia Serif Libre"/>
              </a:rPr>
              <a:t>Please connect!</a:t>
            </a:r>
            <a:endParaRPr b="1" sz="9800">
              <a:solidFill>
                <a:srgbClr val="FFFFFF"/>
              </a:solidFill>
              <a:latin typeface="Averia Serif Libre"/>
              <a:ea typeface="Averia Serif Libre"/>
              <a:cs typeface="Averia Serif Libre"/>
              <a:sym typeface="Averia Serif Libre"/>
            </a:endParaRPr>
          </a:p>
          <a:p>
            <a:pPr indent="0" lvl="0" marL="0" marR="0" rtl="0" algn="ctr">
              <a:lnSpc>
                <a:spcPct val="100000"/>
              </a:lnSpc>
              <a:spcBef>
                <a:spcPts val="0"/>
              </a:spcBef>
              <a:spcAft>
                <a:spcPts val="0"/>
              </a:spcAft>
              <a:buClr>
                <a:srgbClr val="66BDFF"/>
              </a:buClr>
              <a:buSzPts val="10000"/>
              <a:buFont typeface="Averia Serif Libre"/>
              <a:buNone/>
            </a:pPr>
            <a:r>
              <a:rPr b="1" lang="en-US" sz="9800">
                <a:solidFill>
                  <a:srgbClr val="FFFFFF"/>
                </a:solidFill>
                <a:latin typeface="Averia Serif Libre"/>
                <a:ea typeface="Averia Serif Libre"/>
                <a:cs typeface="Averia Serif Libre"/>
                <a:sym typeface="Averia Serif Libre"/>
              </a:rPr>
              <a:t> </a:t>
            </a:r>
            <a:endParaRPr b="1" sz="9800">
              <a:solidFill>
                <a:srgbClr val="FFFFFF"/>
              </a:solidFill>
              <a:latin typeface="Averia Serif Libre"/>
              <a:ea typeface="Averia Serif Libre"/>
              <a:cs typeface="Averia Serif Libre"/>
              <a:sym typeface="Averia Serif Libre"/>
            </a:endParaRPr>
          </a:p>
          <a:p>
            <a:pPr indent="0" lvl="0" marL="0" rtl="0" algn="ctr">
              <a:lnSpc>
                <a:spcPct val="115000"/>
              </a:lnSpc>
              <a:spcBef>
                <a:spcPts val="0"/>
              </a:spcBef>
              <a:spcAft>
                <a:spcPts val="0"/>
              </a:spcAft>
              <a:buClr>
                <a:schemeClr val="dk1"/>
              </a:buClr>
              <a:buSzPts val="1100"/>
              <a:buFont typeface="Arial"/>
              <a:buNone/>
            </a:pPr>
            <a:r>
              <a:rPr lang="en-US" sz="3700" u="sng">
                <a:solidFill>
                  <a:schemeClr val="lt1"/>
                </a:solidFill>
                <a:latin typeface="Poppins"/>
                <a:ea typeface="Poppins"/>
                <a:cs typeface="Poppins"/>
                <a:sym typeface="Poppins"/>
                <a:hlinkClick r:id="rId3">
                  <a:extLst>
                    <a:ext uri="{A12FA001-AC4F-418D-AE19-62706E023703}">
                      <ahyp:hlinkClr val="tx"/>
                    </a:ext>
                  </a:extLst>
                </a:hlinkClick>
              </a:rPr>
              <a:t>https://www.linkedin.com/in/juliakoelsch/</a:t>
            </a:r>
            <a:endParaRPr sz="3700">
              <a:solidFill>
                <a:schemeClr val="lt1"/>
              </a:solidFill>
              <a:latin typeface="Poppins"/>
              <a:ea typeface="Poppins"/>
              <a:cs typeface="Poppins"/>
              <a:sym typeface="Poppins"/>
            </a:endParaRPr>
          </a:p>
          <a:p>
            <a:pPr indent="0" lvl="0" marL="0" rtl="0" algn="ctr">
              <a:lnSpc>
                <a:spcPct val="115000"/>
              </a:lnSpc>
              <a:spcBef>
                <a:spcPts val="0"/>
              </a:spcBef>
              <a:spcAft>
                <a:spcPts val="0"/>
              </a:spcAft>
              <a:buClr>
                <a:schemeClr val="dk1"/>
              </a:buClr>
              <a:buSzPts val="1100"/>
              <a:buFont typeface="Arial"/>
              <a:buNone/>
            </a:pPr>
            <a:r>
              <a:t/>
            </a:r>
            <a:endParaRPr b="1" sz="10800">
              <a:solidFill>
                <a:schemeClr val="lt1"/>
              </a:solidFill>
              <a:latin typeface="Averia Serif Libre"/>
              <a:ea typeface="Averia Serif Libre"/>
              <a:cs typeface="Averia Serif Libre"/>
              <a:sym typeface="Averia Serif Libr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4"/>
          <p:cNvSpPr txBox="1"/>
          <p:nvPr/>
        </p:nvSpPr>
        <p:spPr>
          <a:xfrm>
            <a:off x="7906250" y="3702175"/>
            <a:ext cx="14522100" cy="24222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66BDFF"/>
              </a:buClr>
              <a:buSzPts val="10000"/>
              <a:buFont typeface="Averia Serif Libre"/>
              <a:buNone/>
            </a:pPr>
            <a:r>
              <a:rPr b="1" i="0" lang="en-US" sz="10000" u="none" cap="none" strike="noStrike">
                <a:solidFill>
                  <a:srgbClr val="66BDFF"/>
                </a:solidFill>
                <a:latin typeface="Averia Serif Libre"/>
                <a:ea typeface="Averia Serif Libre"/>
                <a:cs typeface="Averia Serif Libre"/>
                <a:sym typeface="Averia Serif Libre"/>
              </a:rPr>
              <a:t>CONTRIBUTION DAY</a:t>
            </a:r>
            <a:endParaRPr b="1" i="0" sz="10000" u="none" cap="none" strike="noStrike">
              <a:solidFill>
                <a:srgbClr val="66BDFF"/>
              </a:solidFill>
              <a:latin typeface="Averia Serif Libre"/>
              <a:ea typeface="Averia Serif Libre"/>
              <a:cs typeface="Averia Serif Libre"/>
              <a:sym typeface="Averia Serif Libre"/>
            </a:endParaRPr>
          </a:p>
          <a:p>
            <a:pPr indent="0" lvl="0" marL="0" marR="0" rtl="0" algn="r">
              <a:lnSpc>
                <a:spcPct val="100000"/>
              </a:lnSpc>
              <a:spcBef>
                <a:spcPts val="0"/>
              </a:spcBef>
              <a:spcAft>
                <a:spcPts val="0"/>
              </a:spcAft>
              <a:buClr>
                <a:srgbClr val="66BDFF"/>
              </a:buClr>
              <a:buSzPts val="10000"/>
              <a:buFont typeface="Averia Serif Libre"/>
              <a:buNone/>
            </a:pPr>
            <a:r>
              <a:rPr lang="en-US" sz="8000">
                <a:solidFill>
                  <a:srgbClr val="66BDFF"/>
                </a:solidFill>
                <a:latin typeface="Poppins"/>
                <a:ea typeface="Poppins"/>
                <a:cs typeface="Poppins"/>
                <a:sym typeface="Poppins"/>
              </a:rPr>
              <a:t>Friday</a:t>
            </a:r>
            <a:r>
              <a:rPr b="0" i="0" lang="en-US" sz="8000" u="none" cap="none" strike="noStrike">
                <a:solidFill>
                  <a:srgbClr val="66BDFF"/>
                </a:solidFill>
                <a:latin typeface="Poppins"/>
                <a:ea typeface="Poppins"/>
                <a:cs typeface="Poppins"/>
                <a:sym typeface="Poppins"/>
              </a:rPr>
              <a:t> 10am to 4pm</a:t>
            </a:r>
            <a:endParaRPr b="0" i="0" sz="8000" u="none" cap="none" strike="noStrike">
              <a:solidFill>
                <a:srgbClr val="66BDFF"/>
              </a:solidFill>
              <a:latin typeface="Poppins"/>
              <a:ea typeface="Poppins"/>
              <a:cs typeface="Poppins"/>
              <a:sym typeface="Poppins"/>
            </a:endParaRPr>
          </a:p>
        </p:txBody>
      </p:sp>
      <p:sp>
        <p:nvSpPr>
          <p:cNvPr id="306" name="Google Shape;306;p44"/>
          <p:cNvSpPr txBox="1"/>
          <p:nvPr/>
        </p:nvSpPr>
        <p:spPr>
          <a:xfrm>
            <a:off x="7906250" y="6306100"/>
            <a:ext cx="14522100" cy="4299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lt1"/>
              </a:buClr>
              <a:buSzPts val="2400"/>
              <a:buFont typeface="Poppins"/>
              <a:buNone/>
            </a:pPr>
            <a:r>
              <a:rPr b="0" i="0" lang="en-US" sz="4000" u="none" cap="none" strike="noStrike">
                <a:solidFill>
                  <a:schemeClr val="lt1"/>
                </a:solidFill>
                <a:latin typeface="Poppins"/>
                <a:ea typeface="Poppins"/>
                <a:cs typeface="Poppins"/>
                <a:sym typeface="Poppins"/>
              </a:rPr>
              <a:t>You don't have to know code to give back!</a:t>
            </a:r>
            <a:endParaRPr b="0" i="0" sz="4000" u="none" cap="none" strike="noStrike">
              <a:solidFill>
                <a:schemeClr val="lt1"/>
              </a:solidFill>
              <a:latin typeface="Poppins"/>
              <a:ea typeface="Poppins"/>
              <a:cs typeface="Poppins"/>
              <a:sym typeface="Poppins"/>
            </a:endParaRPr>
          </a:p>
          <a:p>
            <a:pPr indent="0" lvl="0" marL="0" marR="0" rtl="0" algn="r">
              <a:lnSpc>
                <a:spcPct val="100000"/>
              </a:lnSpc>
              <a:spcBef>
                <a:spcPts val="0"/>
              </a:spcBef>
              <a:spcAft>
                <a:spcPts val="0"/>
              </a:spcAft>
              <a:buClr>
                <a:srgbClr val="FFFFFF"/>
              </a:buClr>
              <a:buSzPts val="2400"/>
              <a:buFont typeface="Poppins"/>
              <a:buNone/>
            </a:pPr>
            <a:r>
              <a:t/>
            </a:r>
            <a:endParaRPr b="0" i="0" sz="4000" u="none" cap="none" strike="noStrike">
              <a:solidFill>
                <a:schemeClr val="lt1"/>
              </a:solidFill>
              <a:latin typeface="Poppins"/>
              <a:ea typeface="Poppins"/>
              <a:cs typeface="Poppins"/>
              <a:sym typeface="Poppins"/>
            </a:endParaRPr>
          </a:p>
          <a:p>
            <a:pPr indent="0" lvl="0" marL="0" marR="0" rtl="0" algn="r">
              <a:lnSpc>
                <a:spcPct val="100000"/>
              </a:lnSpc>
              <a:spcBef>
                <a:spcPts val="0"/>
              </a:spcBef>
              <a:spcAft>
                <a:spcPts val="0"/>
              </a:spcAft>
              <a:buClr>
                <a:srgbClr val="FFFFFF"/>
              </a:buClr>
              <a:buSzPts val="2400"/>
              <a:buFont typeface="Poppins"/>
              <a:buNone/>
            </a:pPr>
            <a:r>
              <a:rPr b="0" i="0" lang="en-US" sz="4000" u="none" cap="none" strike="noStrike">
                <a:solidFill>
                  <a:schemeClr val="lt1"/>
                </a:solidFill>
                <a:latin typeface="Poppins"/>
                <a:ea typeface="Poppins"/>
                <a:cs typeface="Poppins"/>
                <a:sym typeface="Poppins"/>
              </a:rPr>
              <a:t>New Contributor training 10am to Noon </a:t>
            </a:r>
            <a:br>
              <a:rPr b="0" i="0" lang="en-US" sz="4000" u="none" cap="none" strike="noStrike">
                <a:solidFill>
                  <a:schemeClr val="lt1"/>
                </a:solidFill>
                <a:latin typeface="Poppins"/>
                <a:ea typeface="Poppins"/>
                <a:cs typeface="Poppins"/>
                <a:sym typeface="Poppins"/>
              </a:rPr>
            </a:br>
            <a:r>
              <a:rPr b="0" i="0" lang="en-US" sz="4000" u="none" cap="none" strike="noStrike">
                <a:solidFill>
                  <a:schemeClr val="lt1"/>
                </a:solidFill>
                <a:latin typeface="Poppins"/>
                <a:ea typeface="Poppins"/>
                <a:cs typeface="Poppins"/>
                <a:sym typeface="Poppins"/>
              </a:rPr>
              <a:t>with</a:t>
            </a:r>
            <a:r>
              <a:rPr b="0" i="0" lang="en-US" sz="4000" u="none" cap="none" strike="noStrike">
                <a:solidFill>
                  <a:schemeClr val="lt1"/>
                </a:solidFill>
                <a:latin typeface="Poppins Black"/>
                <a:ea typeface="Poppins Black"/>
                <a:cs typeface="Poppins Black"/>
                <a:sym typeface="Poppins Black"/>
              </a:rPr>
              <a:t> AmyJune Hineline </a:t>
            </a:r>
            <a:r>
              <a:rPr b="0" i="0" lang="en-US" sz="4000" u="none" cap="none" strike="noStrike">
                <a:solidFill>
                  <a:schemeClr val="lt1"/>
                </a:solidFill>
                <a:latin typeface="Poppins"/>
                <a:ea typeface="Poppins"/>
                <a:cs typeface="Poppins"/>
                <a:sym typeface="Poppins"/>
              </a:rPr>
              <a:t>of </a:t>
            </a:r>
            <a:r>
              <a:rPr lang="en-US" sz="4000">
                <a:solidFill>
                  <a:schemeClr val="lt1"/>
                </a:solidFill>
                <a:latin typeface="Poppins"/>
                <a:ea typeface="Poppins"/>
                <a:cs typeface="Poppins"/>
                <a:sym typeface="Poppins"/>
              </a:rPr>
              <a:t>Opensource.com</a:t>
            </a:r>
            <a:r>
              <a:rPr b="0" i="0" lang="en-US" sz="4000" u="none" cap="none" strike="noStrike">
                <a:solidFill>
                  <a:schemeClr val="lt1"/>
                </a:solidFill>
                <a:latin typeface="Poppins"/>
                <a:ea typeface="Poppins"/>
                <a:cs typeface="Poppins"/>
                <a:sym typeface="Poppins"/>
              </a:rPr>
              <a:t> </a:t>
            </a:r>
            <a:endParaRPr b="0" i="0" sz="4000" u="none" cap="none" strike="noStrike">
              <a:solidFill>
                <a:schemeClr val="lt1"/>
              </a:solidFill>
              <a:latin typeface="Arial"/>
              <a:ea typeface="Arial"/>
              <a:cs typeface="Arial"/>
              <a:sym typeface="Arial"/>
            </a:endParaRPr>
          </a:p>
        </p:txBody>
      </p:sp>
      <p:pic>
        <p:nvPicPr>
          <p:cNvPr id="307" name="Google Shape;307;p44"/>
          <p:cNvPicPr preferRelativeResize="0"/>
          <p:nvPr/>
        </p:nvPicPr>
        <p:blipFill>
          <a:blip r:embed="rId3">
            <a:alphaModFix/>
          </a:blip>
          <a:stretch>
            <a:fillRect/>
          </a:stretch>
        </p:blipFill>
        <p:spPr>
          <a:xfrm>
            <a:off x="1603400" y="4239949"/>
            <a:ext cx="5000625" cy="6191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5"/>
          <p:cNvSpPr txBox="1"/>
          <p:nvPr/>
        </p:nvSpPr>
        <p:spPr>
          <a:xfrm>
            <a:off x="5946625" y="3702175"/>
            <a:ext cx="16481700" cy="24222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dk1"/>
              </a:buClr>
              <a:buSzPts val="1100"/>
              <a:buFont typeface="Arial"/>
              <a:buNone/>
            </a:pPr>
            <a:r>
              <a:rPr b="1" lang="en-US" sz="10300">
                <a:solidFill>
                  <a:srgbClr val="1F7317"/>
                </a:solidFill>
                <a:latin typeface="Averia Serif Libre"/>
                <a:ea typeface="Averia Serif Libre"/>
                <a:cs typeface="Averia Serif Libre"/>
                <a:sym typeface="Averia Serif Libre"/>
              </a:rPr>
              <a:t>Drupal Coffee Exchange</a:t>
            </a:r>
            <a:endParaRPr b="1" sz="10300">
              <a:solidFill>
                <a:srgbClr val="1F7317"/>
              </a:solidFill>
              <a:latin typeface="Averia Serif Libre"/>
              <a:ea typeface="Averia Serif Libre"/>
              <a:cs typeface="Averia Serif Libre"/>
              <a:sym typeface="Averia Serif Libre"/>
            </a:endParaRPr>
          </a:p>
          <a:p>
            <a:pPr indent="0" lvl="0" marL="0" marR="0" rtl="0" algn="r">
              <a:lnSpc>
                <a:spcPct val="100000"/>
              </a:lnSpc>
              <a:spcBef>
                <a:spcPts val="0"/>
              </a:spcBef>
              <a:spcAft>
                <a:spcPts val="0"/>
              </a:spcAft>
              <a:buClr>
                <a:schemeClr val="dk1"/>
              </a:buClr>
              <a:buSzPts val="1100"/>
              <a:buFont typeface="Arial"/>
              <a:buNone/>
            </a:pPr>
            <a:r>
              <a:rPr b="1" lang="en-US" sz="10300">
                <a:solidFill>
                  <a:srgbClr val="1F7317"/>
                </a:solidFill>
                <a:latin typeface="Averia Serif Libre"/>
                <a:ea typeface="Averia Serif Libre"/>
                <a:cs typeface="Averia Serif Libre"/>
                <a:sym typeface="Averia Serif Libre"/>
              </a:rPr>
              <a:t>at MidCamp</a:t>
            </a:r>
            <a:endParaRPr b="1" sz="10300">
              <a:solidFill>
                <a:srgbClr val="1F7317"/>
              </a:solidFill>
              <a:latin typeface="Averia Serif Libre"/>
              <a:ea typeface="Averia Serif Libre"/>
              <a:cs typeface="Averia Serif Libre"/>
              <a:sym typeface="Averia Serif Libre"/>
            </a:endParaRPr>
          </a:p>
          <a:p>
            <a:pPr indent="0" lvl="0" marL="0" marR="0" rtl="0" algn="r">
              <a:lnSpc>
                <a:spcPct val="100000"/>
              </a:lnSpc>
              <a:spcBef>
                <a:spcPts val="0"/>
              </a:spcBef>
              <a:spcAft>
                <a:spcPts val="0"/>
              </a:spcAft>
              <a:buClr>
                <a:schemeClr val="dk1"/>
              </a:buClr>
              <a:buSzPts val="1100"/>
              <a:buFont typeface="Arial"/>
              <a:buNone/>
            </a:pPr>
            <a:r>
              <a:t/>
            </a:r>
            <a:endParaRPr b="1" sz="10300">
              <a:solidFill>
                <a:srgbClr val="1F7317"/>
              </a:solidFill>
              <a:latin typeface="Averia Serif Libre"/>
              <a:ea typeface="Averia Serif Libre"/>
              <a:cs typeface="Averia Serif Libre"/>
              <a:sym typeface="Averia Serif Libre"/>
            </a:endParaRPr>
          </a:p>
          <a:p>
            <a:pPr indent="0" lvl="0" marL="0" marR="0" rtl="0" algn="r">
              <a:lnSpc>
                <a:spcPct val="100000"/>
              </a:lnSpc>
              <a:spcBef>
                <a:spcPts val="0"/>
              </a:spcBef>
              <a:spcAft>
                <a:spcPts val="0"/>
              </a:spcAft>
              <a:buClr>
                <a:srgbClr val="66BDFF"/>
              </a:buClr>
              <a:buSzPts val="10000"/>
              <a:buFont typeface="Averia Serif Libre"/>
              <a:buNone/>
            </a:pPr>
            <a:r>
              <a:t/>
            </a:r>
            <a:endParaRPr b="1" sz="10300">
              <a:solidFill>
                <a:srgbClr val="1F7317"/>
              </a:solidFill>
              <a:latin typeface="Averia Serif Libre"/>
              <a:ea typeface="Averia Serif Libre"/>
              <a:cs typeface="Averia Serif Libre"/>
              <a:sym typeface="Averia Serif Libre"/>
            </a:endParaRPr>
          </a:p>
        </p:txBody>
      </p:sp>
      <p:sp>
        <p:nvSpPr>
          <p:cNvPr id="313" name="Google Shape;313;p45"/>
          <p:cNvSpPr txBox="1"/>
          <p:nvPr/>
        </p:nvSpPr>
        <p:spPr>
          <a:xfrm>
            <a:off x="7906250" y="7753900"/>
            <a:ext cx="14522100" cy="42996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chemeClr val="dk1"/>
              </a:buClr>
              <a:buSzPts val="1100"/>
              <a:buFont typeface="Arial"/>
              <a:buNone/>
            </a:pPr>
            <a:r>
              <a:rPr lang="en-US" sz="6300">
                <a:solidFill>
                  <a:schemeClr val="dk1"/>
                </a:solidFill>
                <a:latin typeface="Poppins"/>
                <a:ea typeface="Poppins"/>
                <a:cs typeface="Poppins"/>
                <a:sym typeface="Poppins"/>
              </a:rPr>
              <a:t>Bring a bag of beans,</a:t>
            </a:r>
            <a:endParaRPr sz="6300">
              <a:solidFill>
                <a:schemeClr val="dk1"/>
              </a:solidFill>
              <a:latin typeface="Poppins"/>
              <a:ea typeface="Poppins"/>
              <a:cs typeface="Poppins"/>
              <a:sym typeface="Poppins"/>
            </a:endParaRPr>
          </a:p>
          <a:p>
            <a:pPr indent="0" lvl="0" marL="0" marR="0" rtl="0" algn="r">
              <a:lnSpc>
                <a:spcPct val="100000"/>
              </a:lnSpc>
              <a:spcBef>
                <a:spcPts val="0"/>
              </a:spcBef>
              <a:spcAft>
                <a:spcPts val="0"/>
              </a:spcAft>
              <a:buClr>
                <a:schemeClr val="dk1"/>
              </a:buClr>
              <a:buSzPts val="1100"/>
              <a:buFont typeface="Arial"/>
              <a:buNone/>
            </a:pPr>
            <a:r>
              <a:rPr lang="en-US" sz="6300">
                <a:solidFill>
                  <a:schemeClr val="dk1"/>
                </a:solidFill>
                <a:latin typeface="Poppins"/>
                <a:ea typeface="Poppins"/>
                <a:cs typeface="Poppins"/>
                <a:sym typeface="Poppins"/>
              </a:rPr>
              <a:t>Leave with a bag of beans.</a:t>
            </a:r>
            <a:endParaRPr sz="6300">
              <a:solidFill>
                <a:schemeClr val="dk1"/>
              </a:solidFill>
              <a:latin typeface="Poppins"/>
              <a:ea typeface="Poppins"/>
              <a:cs typeface="Poppins"/>
              <a:sym typeface="Poppins"/>
            </a:endParaRPr>
          </a:p>
          <a:p>
            <a:pPr indent="0" lvl="0" marL="0" marR="0" rtl="0" algn="r">
              <a:lnSpc>
                <a:spcPct val="100000"/>
              </a:lnSpc>
              <a:spcBef>
                <a:spcPts val="0"/>
              </a:spcBef>
              <a:spcAft>
                <a:spcPts val="0"/>
              </a:spcAft>
              <a:buClr>
                <a:schemeClr val="dk1"/>
              </a:buClr>
              <a:buSzPts val="1100"/>
              <a:buFont typeface="Arial"/>
              <a:buNone/>
            </a:pPr>
            <a:r>
              <a:t/>
            </a:r>
            <a:endParaRPr sz="6300">
              <a:solidFill>
                <a:schemeClr val="dk1"/>
              </a:solidFill>
              <a:latin typeface="Poppins"/>
              <a:ea typeface="Poppins"/>
              <a:cs typeface="Poppins"/>
              <a:sym typeface="Poppins"/>
            </a:endParaRPr>
          </a:p>
          <a:p>
            <a:pPr indent="0" lvl="0" marL="0" marR="0" rtl="0" algn="r">
              <a:lnSpc>
                <a:spcPct val="100000"/>
              </a:lnSpc>
              <a:spcBef>
                <a:spcPts val="0"/>
              </a:spcBef>
              <a:spcAft>
                <a:spcPts val="0"/>
              </a:spcAft>
              <a:buClr>
                <a:schemeClr val="dk1"/>
              </a:buClr>
              <a:buSzPts val="1100"/>
              <a:buFont typeface="Arial"/>
              <a:buNone/>
            </a:pPr>
            <a:r>
              <a:rPr lang="en-US" sz="6300">
                <a:solidFill>
                  <a:schemeClr val="dk1"/>
                </a:solidFill>
                <a:latin typeface="Poppins"/>
                <a:ea typeface="Poppins"/>
                <a:cs typeface="Poppins"/>
                <a:sym typeface="Poppins"/>
              </a:rPr>
              <a:t>That’s how it works.</a:t>
            </a:r>
            <a:endParaRPr sz="6300">
              <a:solidFill>
                <a:schemeClr val="dk1"/>
              </a:solidFill>
              <a:latin typeface="Poppins"/>
              <a:ea typeface="Poppins"/>
              <a:cs typeface="Poppins"/>
              <a:sym typeface="Poppins"/>
            </a:endParaRPr>
          </a:p>
          <a:p>
            <a:pPr indent="0" lvl="0" marL="0" marR="0" rtl="0" algn="r">
              <a:lnSpc>
                <a:spcPct val="100000"/>
              </a:lnSpc>
              <a:spcBef>
                <a:spcPts val="0"/>
              </a:spcBef>
              <a:spcAft>
                <a:spcPts val="0"/>
              </a:spcAft>
              <a:buClr>
                <a:schemeClr val="dk1"/>
              </a:buClr>
              <a:buSzPts val="1100"/>
              <a:buFont typeface="Arial"/>
              <a:buNone/>
            </a:pPr>
            <a:r>
              <a:t/>
            </a:r>
            <a:endParaRPr sz="6300">
              <a:solidFill>
                <a:schemeClr val="dk1"/>
              </a:solidFill>
              <a:latin typeface="Poppins"/>
              <a:ea typeface="Poppins"/>
              <a:cs typeface="Poppins"/>
              <a:sym typeface="Poppins"/>
            </a:endParaRPr>
          </a:p>
          <a:p>
            <a:pPr indent="0" lvl="0" marL="0" marR="0" rtl="0" algn="r">
              <a:lnSpc>
                <a:spcPct val="100000"/>
              </a:lnSpc>
              <a:spcBef>
                <a:spcPts val="0"/>
              </a:spcBef>
              <a:spcAft>
                <a:spcPts val="0"/>
              </a:spcAft>
              <a:buClr>
                <a:schemeClr val="dk1"/>
              </a:buClr>
              <a:buSzPts val="1100"/>
              <a:buFont typeface="Arial"/>
              <a:buNone/>
            </a:pPr>
            <a:r>
              <a:rPr lang="en-US" sz="6300">
                <a:solidFill>
                  <a:schemeClr val="dk1"/>
                </a:solidFill>
                <a:latin typeface="Poppins"/>
                <a:ea typeface="Poppins"/>
                <a:cs typeface="Poppins"/>
                <a:sym typeface="Poppins"/>
              </a:rPr>
              <a:t>MidCamp is in Chicago April 26-28</a:t>
            </a:r>
            <a:endParaRPr sz="6300">
              <a:solidFill>
                <a:schemeClr val="dk1"/>
              </a:solidFill>
              <a:latin typeface="Poppins"/>
              <a:ea typeface="Poppins"/>
              <a:cs typeface="Poppins"/>
              <a:sym typeface="Poppins"/>
            </a:endParaRPr>
          </a:p>
          <a:p>
            <a:pPr indent="0" lvl="0" marL="0" marR="0" rtl="0" algn="r">
              <a:lnSpc>
                <a:spcPct val="100000"/>
              </a:lnSpc>
              <a:spcBef>
                <a:spcPts val="0"/>
              </a:spcBef>
              <a:spcAft>
                <a:spcPts val="0"/>
              </a:spcAft>
              <a:buClr>
                <a:schemeClr val="dk1"/>
              </a:buClr>
              <a:buSzPts val="1100"/>
              <a:buFont typeface="Arial"/>
              <a:buNone/>
            </a:pPr>
            <a:r>
              <a:t/>
            </a:r>
            <a:endParaRPr sz="6300">
              <a:solidFill>
                <a:schemeClr val="dk1"/>
              </a:solidFill>
              <a:latin typeface="Poppins"/>
              <a:ea typeface="Poppins"/>
              <a:cs typeface="Poppins"/>
              <a:sym typeface="Poppins"/>
            </a:endParaRPr>
          </a:p>
          <a:p>
            <a:pPr indent="0" lvl="0" marL="0" marR="0" rtl="0" algn="r">
              <a:lnSpc>
                <a:spcPct val="100000"/>
              </a:lnSpc>
              <a:spcBef>
                <a:spcPts val="0"/>
              </a:spcBef>
              <a:spcAft>
                <a:spcPts val="0"/>
              </a:spcAft>
              <a:buClr>
                <a:srgbClr val="FFFFFF"/>
              </a:buClr>
              <a:buSzPts val="2400"/>
              <a:buFont typeface="Poppins"/>
              <a:buNone/>
            </a:pPr>
            <a:r>
              <a:t/>
            </a:r>
            <a:endParaRPr sz="6300">
              <a:solidFill>
                <a:schemeClr val="dk1"/>
              </a:solidFill>
              <a:latin typeface="Poppins"/>
              <a:ea typeface="Poppins"/>
              <a:cs typeface="Poppins"/>
              <a:sym typeface="Poppins"/>
            </a:endParaRPr>
          </a:p>
        </p:txBody>
      </p:sp>
      <p:pic>
        <p:nvPicPr>
          <p:cNvPr id="314" name="Google Shape;314;p45"/>
          <p:cNvPicPr preferRelativeResize="0"/>
          <p:nvPr/>
        </p:nvPicPr>
        <p:blipFill>
          <a:blip r:embed="rId3">
            <a:alphaModFix/>
          </a:blip>
          <a:stretch>
            <a:fillRect/>
          </a:stretch>
        </p:blipFill>
        <p:spPr>
          <a:xfrm>
            <a:off x="917600" y="658550"/>
            <a:ext cx="4858300" cy="6015025"/>
          </a:xfrm>
          <a:prstGeom prst="rect">
            <a:avLst/>
          </a:prstGeom>
          <a:noFill/>
          <a:ln>
            <a:noFill/>
          </a:ln>
        </p:spPr>
      </p:pic>
      <p:pic>
        <p:nvPicPr>
          <p:cNvPr id="315" name="Google Shape;315;p45"/>
          <p:cNvPicPr preferRelativeResize="0"/>
          <p:nvPr/>
        </p:nvPicPr>
        <p:blipFill>
          <a:blip r:embed="rId4">
            <a:alphaModFix/>
          </a:blip>
          <a:stretch>
            <a:fillRect/>
          </a:stretch>
        </p:blipFill>
        <p:spPr>
          <a:xfrm>
            <a:off x="3499676" y="5953650"/>
            <a:ext cx="6838806" cy="541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nvSpPr>
        <p:spPr>
          <a:xfrm>
            <a:off x="3895220" y="4590950"/>
            <a:ext cx="16593600" cy="453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0"/>
              <a:buFont typeface="Averia Serif Libre"/>
              <a:buNone/>
            </a:pPr>
            <a:r>
              <a:rPr b="1" lang="en-US" sz="10000">
                <a:solidFill>
                  <a:srgbClr val="FFFFFF"/>
                </a:solidFill>
                <a:latin typeface="Averia Serif Libre"/>
                <a:ea typeface="Averia Serif Libre"/>
                <a:cs typeface="Averia Serif Libre"/>
                <a:sym typeface="Averia Serif Libre"/>
              </a:rPr>
              <a:t>Intros</a:t>
            </a:r>
            <a:endParaRPr b="1" sz="10000">
              <a:solidFill>
                <a:srgbClr val="FFFFFF"/>
              </a:solidFill>
              <a:latin typeface="Averia Serif Libre"/>
              <a:ea typeface="Averia Serif Libre"/>
              <a:cs typeface="Averia Serif Libre"/>
              <a:sym typeface="Averia Serif Libr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nvSpPr>
        <p:spPr>
          <a:xfrm>
            <a:off x="4206025" y="1929125"/>
            <a:ext cx="8873700" cy="1230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0"/>
              <a:buFont typeface="Averia Serif Libre"/>
              <a:buNone/>
            </a:pPr>
            <a:r>
              <a:rPr b="1" lang="en-US" sz="10000">
                <a:solidFill>
                  <a:srgbClr val="953C96"/>
                </a:solidFill>
                <a:latin typeface="Poppins"/>
                <a:ea typeface="Poppins"/>
                <a:cs typeface="Poppins"/>
                <a:sym typeface="Poppins"/>
              </a:rPr>
              <a:t>Who am I?</a:t>
            </a:r>
            <a:endParaRPr b="1" sz="10000">
              <a:solidFill>
                <a:srgbClr val="953C96"/>
              </a:solidFill>
              <a:latin typeface="Poppins"/>
              <a:ea typeface="Poppins"/>
              <a:cs typeface="Poppins"/>
              <a:sym typeface="Poppins"/>
            </a:endParaRPr>
          </a:p>
        </p:txBody>
      </p:sp>
      <p:sp>
        <p:nvSpPr>
          <p:cNvPr id="162" name="Google Shape;162;p22"/>
          <p:cNvSpPr txBox="1"/>
          <p:nvPr/>
        </p:nvSpPr>
        <p:spPr>
          <a:xfrm>
            <a:off x="1466875" y="6008375"/>
            <a:ext cx="14352000" cy="5759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53C96"/>
              </a:buClr>
              <a:buSzPts val="8000"/>
              <a:buFont typeface="Poppins"/>
              <a:buNone/>
            </a:pPr>
            <a:r>
              <a:rPr lang="en-US" sz="6600">
                <a:solidFill>
                  <a:srgbClr val="652966"/>
                </a:solidFill>
                <a:latin typeface="Poppins"/>
                <a:ea typeface="Poppins"/>
                <a:cs typeface="Poppins"/>
                <a:sym typeface="Poppins"/>
              </a:rPr>
              <a:t>Why am I qualified to talk about this?</a:t>
            </a:r>
            <a:endParaRPr sz="6600">
              <a:solidFill>
                <a:srgbClr val="652966"/>
              </a:solidFill>
              <a:latin typeface="Poppins"/>
              <a:ea typeface="Poppins"/>
              <a:cs typeface="Poppins"/>
              <a:sym typeface="Poppins"/>
            </a:endParaRPr>
          </a:p>
          <a:p>
            <a:pPr indent="0" lvl="0" marL="0" marR="0" rtl="0" algn="l">
              <a:lnSpc>
                <a:spcPct val="100000"/>
              </a:lnSpc>
              <a:spcBef>
                <a:spcPts val="0"/>
              </a:spcBef>
              <a:spcAft>
                <a:spcPts val="0"/>
              </a:spcAft>
              <a:buClr>
                <a:srgbClr val="953C96"/>
              </a:buClr>
              <a:buSzPts val="8000"/>
              <a:buFont typeface="Poppins"/>
              <a:buNone/>
            </a:pPr>
            <a:br>
              <a:rPr lang="en-US" sz="6600">
                <a:solidFill>
                  <a:srgbClr val="652966"/>
                </a:solidFill>
                <a:latin typeface="Poppins"/>
                <a:ea typeface="Poppins"/>
                <a:cs typeface="Poppins"/>
                <a:sym typeface="Poppins"/>
              </a:rPr>
            </a:br>
            <a:r>
              <a:rPr lang="en-US" sz="6600">
                <a:solidFill>
                  <a:srgbClr val="652966"/>
                </a:solidFill>
                <a:latin typeface="Poppins"/>
                <a:ea typeface="Poppins"/>
                <a:cs typeface="Poppins"/>
                <a:sym typeface="Poppins"/>
              </a:rPr>
              <a:t>And what the heck is a Chief Purpose Officer?</a:t>
            </a:r>
            <a:endParaRPr b="0" i="0" sz="100" u="none" cap="none" strike="noStrike">
              <a:solidFill>
                <a:srgbClr val="652966"/>
              </a:solidFill>
              <a:latin typeface="Arial"/>
              <a:ea typeface="Arial"/>
              <a:cs typeface="Arial"/>
              <a:sym typeface="Arial"/>
            </a:endParaRPr>
          </a:p>
        </p:txBody>
      </p:sp>
      <p:pic>
        <p:nvPicPr>
          <p:cNvPr id="163" name="Google Shape;163;p22"/>
          <p:cNvPicPr preferRelativeResize="0"/>
          <p:nvPr/>
        </p:nvPicPr>
        <p:blipFill>
          <a:blip r:embed="rId3">
            <a:alphaModFix/>
          </a:blip>
          <a:stretch>
            <a:fillRect/>
          </a:stretch>
        </p:blipFill>
        <p:spPr>
          <a:xfrm>
            <a:off x="17144275" y="0"/>
            <a:ext cx="7239733" cy="13715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3"/>
          <p:cNvSpPr txBox="1"/>
          <p:nvPr/>
        </p:nvSpPr>
        <p:spPr>
          <a:xfrm>
            <a:off x="508000" y="508000"/>
            <a:ext cx="5154000" cy="762000"/>
          </a:xfrm>
          <a:prstGeom prst="rect">
            <a:avLst/>
          </a:prstGeom>
          <a:no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FFFFFF"/>
              </a:buClr>
              <a:buSzPts val="2200"/>
              <a:buFont typeface="Helvetica Neue"/>
              <a:buNone/>
            </a:pPr>
            <a:r>
              <a:rPr b="1" i="0" lang="en-US" sz="2200" u="none" cap="none" strike="noStrike">
                <a:solidFill>
                  <a:srgbClr val="FFFFFF"/>
                </a:solidFill>
                <a:latin typeface="Helvetica Neue"/>
                <a:ea typeface="Helvetica Neue"/>
                <a:cs typeface="Helvetica Neue"/>
                <a:sym typeface="Helvetica Neue"/>
              </a:rPr>
              <a:t>*Edit This* Content Slide with Large Text - You can duplicate this slide. </a:t>
            </a:r>
            <a:endParaRPr b="0" i="0" sz="1400" u="none" cap="none" strike="noStrike">
              <a:solidFill>
                <a:srgbClr val="000000"/>
              </a:solidFill>
              <a:latin typeface="Arial"/>
              <a:ea typeface="Arial"/>
              <a:cs typeface="Arial"/>
              <a:sym typeface="Arial"/>
            </a:endParaRPr>
          </a:p>
        </p:txBody>
      </p:sp>
      <p:pic>
        <p:nvPicPr>
          <p:cNvPr id="169" name="Google Shape;169;p23"/>
          <p:cNvPicPr preferRelativeResize="0"/>
          <p:nvPr/>
        </p:nvPicPr>
        <p:blipFill>
          <a:blip r:embed="rId3">
            <a:alphaModFix/>
          </a:blip>
          <a:stretch>
            <a:fillRect/>
          </a:stretch>
        </p:blipFill>
        <p:spPr>
          <a:xfrm>
            <a:off x="0" y="0"/>
            <a:ext cx="24384000" cy="11748301"/>
          </a:xfrm>
          <a:prstGeom prst="rect">
            <a:avLst/>
          </a:prstGeom>
          <a:noFill/>
          <a:ln>
            <a:noFill/>
          </a:ln>
        </p:spPr>
      </p:pic>
      <p:sp>
        <p:nvSpPr>
          <p:cNvPr id="170" name="Google Shape;170;p23"/>
          <p:cNvSpPr txBox="1"/>
          <p:nvPr/>
        </p:nvSpPr>
        <p:spPr>
          <a:xfrm>
            <a:off x="3895200" y="1875200"/>
            <a:ext cx="16593600" cy="2335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0"/>
              <a:buFont typeface="Averia Serif Libre"/>
              <a:buNone/>
            </a:pPr>
            <a:r>
              <a:rPr b="1" lang="en-US" sz="10000">
                <a:solidFill>
                  <a:srgbClr val="953C96"/>
                </a:solidFill>
                <a:latin typeface="Averia Serif Libre"/>
                <a:ea typeface="Averia Serif Libre"/>
                <a:cs typeface="Averia Serif Libre"/>
                <a:sym typeface="Averia Serif Libre"/>
              </a:rPr>
              <a:t>Who are you?</a:t>
            </a:r>
            <a:endParaRPr b="1" sz="10000">
              <a:solidFill>
                <a:srgbClr val="953C96"/>
              </a:solidFill>
              <a:latin typeface="Averia Serif Libre"/>
              <a:ea typeface="Averia Serif Libre"/>
              <a:cs typeface="Averia Serif Libre"/>
              <a:sym typeface="Averia Serif Libr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nvSpPr>
        <p:spPr>
          <a:xfrm>
            <a:off x="3895220" y="4590950"/>
            <a:ext cx="16593600" cy="4534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0"/>
              <a:buFont typeface="Averia Serif Libre"/>
              <a:buNone/>
            </a:pPr>
            <a:r>
              <a:rPr b="1" lang="en-US" sz="10000">
                <a:solidFill>
                  <a:srgbClr val="FFFFFF"/>
                </a:solidFill>
                <a:latin typeface="Averia Serif Libre"/>
                <a:ea typeface="Averia Serif Libre"/>
                <a:cs typeface="Averia Serif Libre"/>
                <a:sym typeface="Averia Serif Libre"/>
              </a:rPr>
              <a:t>The DRUPAL job landscape</a:t>
            </a:r>
            <a:endParaRPr b="1" sz="10000">
              <a:solidFill>
                <a:srgbClr val="FFFFFF"/>
              </a:solidFill>
              <a:latin typeface="Averia Serif Libre"/>
              <a:ea typeface="Averia Serif Libre"/>
              <a:cs typeface="Averia Serif Libre"/>
              <a:sym typeface="Averia Serif Libr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5"/>
          <p:cNvPicPr preferRelativeResize="0"/>
          <p:nvPr/>
        </p:nvPicPr>
        <p:blipFill>
          <a:blip r:embed="rId3">
            <a:alphaModFix/>
          </a:blip>
          <a:stretch>
            <a:fillRect/>
          </a:stretch>
        </p:blipFill>
        <p:spPr>
          <a:xfrm>
            <a:off x="-232475" y="-577450"/>
            <a:ext cx="24616475" cy="36933699"/>
          </a:xfrm>
          <a:prstGeom prst="rect">
            <a:avLst/>
          </a:prstGeom>
          <a:noFill/>
          <a:ln>
            <a:noFill/>
          </a:ln>
        </p:spPr>
      </p:pic>
      <p:sp>
        <p:nvSpPr>
          <p:cNvPr id="181" name="Google Shape;181;p25"/>
          <p:cNvSpPr txBox="1"/>
          <p:nvPr/>
        </p:nvSpPr>
        <p:spPr>
          <a:xfrm>
            <a:off x="5036950" y="2327125"/>
            <a:ext cx="14310000" cy="486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5500">
                <a:solidFill>
                  <a:srgbClr val="FFEB36"/>
                </a:solidFill>
                <a:latin typeface="Roboto"/>
                <a:ea typeface="Roboto"/>
                <a:cs typeface="Roboto"/>
                <a:sym typeface="Roboto"/>
              </a:rPr>
              <a:t>“...the lack of Drupal talent is still one of the biggest challenges the Drupal business community is facing.”</a:t>
            </a:r>
            <a:endParaRPr sz="5500">
              <a:solidFill>
                <a:srgbClr val="FFEB36"/>
              </a:solidFill>
              <a:latin typeface="Roboto"/>
              <a:ea typeface="Roboto"/>
              <a:cs typeface="Roboto"/>
              <a:sym typeface="Roboto"/>
            </a:endParaRPr>
          </a:p>
        </p:txBody>
      </p:sp>
      <p:sp>
        <p:nvSpPr>
          <p:cNvPr id="182" name="Google Shape;182;p25"/>
          <p:cNvSpPr txBox="1"/>
          <p:nvPr/>
        </p:nvSpPr>
        <p:spPr>
          <a:xfrm>
            <a:off x="4950375" y="8320302"/>
            <a:ext cx="14176500" cy="153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800">
                <a:solidFill>
                  <a:schemeClr val="lt1"/>
                </a:solidFill>
                <a:latin typeface="Roboto"/>
                <a:ea typeface="Roboto"/>
                <a:cs typeface="Roboto"/>
                <a:sym typeface="Roboto"/>
              </a:rPr>
              <a:t>- </a:t>
            </a:r>
            <a:r>
              <a:rPr lang="en-US" sz="3800" u="sng">
                <a:solidFill>
                  <a:schemeClr val="lt1"/>
                </a:solidFill>
                <a:latin typeface="Roboto"/>
                <a:ea typeface="Roboto"/>
                <a:cs typeface="Roboto"/>
                <a:sym typeface="Roboto"/>
                <a:hlinkClick r:id="rId4">
                  <a:extLst>
                    <a:ext uri="{A12FA001-AC4F-418D-AE19-62706E023703}">
                      <ahyp:hlinkClr val="tx"/>
                    </a:ext>
                  </a:extLst>
                </a:hlinkClick>
              </a:rPr>
              <a:t>Drupal Business Survey 2021</a:t>
            </a:r>
            <a:endParaRPr sz="3800">
              <a:solidFill>
                <a:schemeClr val="lt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nvSpPr>
        <p:spPr>
          <a:xfrm>
            <a:off x="3935056" y="3860803"/>
            <a:ext cx="16513800" cy="5994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953C96"/>
              </a:buClr>
              <a:buSzPts val="8000"/>
              <a:buFont typeface="Poppins"/>
              <a:buNone/>
            </a:pPr>
            <a:r>
              <a:t/>
            </a:r>
            <a:endParaRPr b="0" i="0" sz="1400" u="none" cap="none" strike="noStrike">
              <a:solidFill>
                <a:srgbClr val="000000"/>
              </a:solidFill>
              <a:latin typeface="Arial"/>
              <a:ea typeface="Arial"/>
              <a:cs typeface="Arial"/>
              <a:sym typeface="Arial"/>
            </a:endParaRPr>
          </a:p>
        </p:txBody>
      </p:sp>
      <p:sp>
        <p:nvSpPr>
          <p:cNvPr id="188" name="Google Shape;188;p26"/>
          <p:cNvSpPr txBox="1"/>
          <p:nvPr/>
        </p:nvSpPr>
        <p:spPr>
          <a:xfrm>
            <a:off x="5036950" y="2327125"/>
            <a:ext cx="14310000" cy="36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5500">
              <a:solidFill>
                <a:srgbClr val="737373"/>
              </a:solidFill>
              <a:latin typeface="Roboto"/>
              <a:ea typeface="Roboto"/>
              <a:cs typeface="Roboto"/>
              <a:sym typeface="Roboto"/>
            </a:endParaRPr>
          </a:p>
        </p:txBody>
      </p:sp>
      <p:sp>
        <p:nvSpPr>
          <p:cNvPr id="189" name="Google Shape;189;p26"/>
          <p:cNvSpPr txBox="1"/>
          <p:nvPr/>
        </p:nvSpPr>
        <p:spPr>
          <a:xfrm>
            <a:off x="5036950" y="10757028"/>
            <a:ext cx="14310000" cy="110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737373"/>
                </a:solidFill>
                <a:latin typeface="Roboto"/>
                <a:ea typeface="Roboto"/>
                <a:cs typeface="Roboto"/>
                <a:sym typeface="Roboto"/>
              </a:rPr>
              <a:t>- </a:t>
            </a:r>
            <a:r>
              <a:rPr lang="en-US" sz="2800" u="sng">
                <a:solidFill>
                  <a:schemeClr val="hlink"/>
                </a:solidFill>
                <a:latin typeface="Roboto"/>
                <a:ea typeface="Roboto"/>
                <a:cs typeface="Roboto"/>
                <a:sym typeface="Roboto"/>
                <a:hlinkClick r:id="rId3"/>
              </a:rPr>
              <a:t>Drupal Business Survey 2022</a:t>
            </a:r>
            <a:endParaRPr sz="2800">
              <a:solidFill>
                <a:srgbClr val="737373"/>
              </a:solidFill>
              <a:latin typeface="Roboto"/>
              <a:ea typeface="Roboto"/>
              <a:cs typeface="Roboto"/>
              <a:sym typeface="Roboto"/>
            </a:endParaRPr>
          </a:p>
        </p:txBody>
      </p:sp>
      <p:pic>
        <p:nvPicPr>
          <p:cNvPr id="190" name="Google Shape;190;p26"/>
          <p:cNvPicPr preferRelativeResize="0"/>
          <p:nvPr/>
        </p:nvPicPr>
        <p:blipFill>
          <a:blip r:embed="rId4">
            <a:alphaModFix/>
          </a:blip>
          <a:stretch>
            <a:fillRect/>
          </a:stretch>
        </p:blipFill>
        <p:spPr>
          <a:xfrm>
            <a:off x="3698413" y="718283"/>
            <a:ext cx="16987074" cy="95720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nvSpPr>
        <p:spPr>
          <a:xfrm>
            <a:off x="3105875" y="3860800"/>
            <a:ext cx="13716000" cy="7276800"/>
          </a:xfrm>
          <a:prstGeom prst="rect">
            <a:avLst/>
          </a:prstGeom>
          <a:noFill/>
          <a:ln>
            <a:noFill/>
          </a:ln>
        </p:spPr>
        <p:txBody>
          <a:bodyPr anchorCtr="0" anchor="t" bIns="0" lIns="0" spcFirstLastPara="1" rIns="0" wrap="square" tIns="0">
            <a:noAutofit/>
          </a:bodyPr>
          <a:lstStyle/>
          <a:p>
            <a:pPr indent="-419100" lvl="0" marL="457200" rtl="0" algn="l">
              <a:lnSpc>
                <a:spcPct val="160000"/>
              </a:lnSpc>
              <a:spcBef>
                <a:spcPts val="0"/>
              </a:spcBef>
              <a:spcAft>
                <a:spcPts val="0"/>
              </a:spcAft>
              <a:buClr>
                <a:srgbClr val="652966"/>
              </a:buClr>
              <a:buSzPts val="3000"/>
              <a:buFont typeface="Poppins"/>
              <a:buAutoNum type="arabicPeriod"/>
            </a:pPr>
            <a:r>
              <a:rPr lang="en-US" sz="3000">
                <a:solidFill>
                  <a:srgbClr val="652966"/>
                </a:solidFill>
                <a:latin typeface="Poppins"/>
                <a:ea typeface="Poppins"/>
                <a:cs typeface="Poppins"/>
                <a:sym typeface="Poppins"/>
              </a:rPr>
              <a:t>Charities and </a:t>
            </a:r>
            <a:r>
              <a:rPr lang="en-US" sz="3000">
                <a:solidFill>
                  <a:srgbClr val="652966"/>
                </a:solidFill>
                <a:latin typeface="Poppins"/>
                <a:ea typeface="Poppins"/>
                <a:cs typeface="Poppins"/>
                <a:sym typeface="Poppins"/>
              </a:rPr>
              <a:t>nonprofits</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AutoNum type="arabicPeriod"/>
            </a:pPr>
            <a:r>
              <a:rPr lang="en-US" sz="3000">
                <a:solidFill>
                  <a:srgbClr val="652966"/>
                </a:solidFill>
                <a:latin typeface="Poppins"/>
                <a:ea typeface="Poppins"/>
                <a:cs typeface="Poppins"/>
                <a:sym typeface="Poppins"/>
              </a:rPr>
              <a:t>Education</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AutoNum type="arabicPeriod"/>
            </a:pPr>
            <a:r>
              <a:rPr lang="en-US" sz="3000">
                <a:solidFill>
                  <a:srgbClr val="652966"/>
                </a:solidFill>
                <a:latin typeface="Poppins"/>
                <a:ea typeface="Poppins"/>
                <a:cs typeface="Poppins"/>
                <a:sym typeface="Poppins"/>
              </a:rPr>
              <a:t>Government</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AutoNum type="arabicPeriod"/>
            </a:pPr>
            <a:r>
              <a:rPr lang="en-US" sz="3000">
                <a:solidFill>
                  <a:srgbClr val="652966"/>
                </a:solidFill>
                <a:latin typeface="Poppins"/>
                <a:ea typeface="Poppins"/>
                <a:cs typeface="Poppins"/>
                <a:sym typeface="Poppins"/>
              </a:rPr>
              <a:t>Media</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AutoNum type="arabicPeriod"/>
            </a:pPr>
            <a:r>
              <a:rPr lang="en-US" sz="3000">
                <a:solidFill>
                  <a:srgbClr val="652966"/>
                </a:solidFill>
                <a:latin typeface="Poppins"/>
                <a:ea typeface="Poppins"/>
                <a:cs typeface="Poppins"/>
                <a:sym typeface="Poppins"/>
              </a:rPr>
              <a:t>Healthcare &amp; Medicine</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AutoNum type="arabicPeriod"/>
            </a:pPr>
            <a:r>
              <a:rPr lang="en-US" sz="3000">
                <a:solidFill>
                  <a:srgbClr val="652966"/>
                </a:solidFill>
                <a:latin typeface="Poppins"/>
                <a:ea typeface="Poppins"/>
                <a:cs typeface="Poppins"/>
                <a:sym typeface="Poppins"/>
              </a:rPr>
              <a:t>IT</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AutoNum type="arabicPeriod"/>
            </a:pPr>
            <a:r>
              <a:rPr lang="en-US" sz="3000">
                <a:solidFill>
                  <a:srgbClr val="652966"/>
                </a:solidFill>
                <a:latin typeface="Poppins"/>
                <a:ea typeface="Poppins"/>
                <a:cs typeface="Poppins"/>
                <a:sym typeface="Poppins"/>
              </a:rPr>
              <a:t>Banking &amp; Insurance</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AutoNum type="arabicPeriod"/>
            </a:pPr>
            <a:r>
              <a:rPr lang="en-US" sz="3000">
                <a:solidFill>
                  <a:srgbClr val="652966"/>
                </a:solidFill>
                <a:latin typeface="Poppins"/>
                <a:ea typeface="Poppins"/>
                <a:cs typeface="Poppins"/>
                <a:sym typeface="Poppins"/>
              </a:rPr>
              <a:t>Travel &amp; Leisure</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AutoNum type="arabicPeriod"/>
            </a:pPr>
            <a:r>
              <a:rPr lang="en-US" sz="3000">
                <a:solidFill>
                  <a:srgbClr val="652966"/>
                </a:solidFill>
                <a:latin typeface="Poppins"/>
                <a:ea typeface="Poppins"/>
                <a:cs typeface="Poppins"/>
                <a:sym typeface="Poppins"/>
              </a:rPr>
              <a:t>Retail</a:t>
            </a:r>
            <a:endParaRPr sz="3000">
              <a:solidFill>
                <a:srgbClr val="652966"/>
              </a:solidFill>
              <a:latin typeface="Poppins"/>
              <a:ea typeface="Poppins"/>
              <a:cs typeface="Poppins"/>
              <a:sym typeface="Poppins"/>
            </a:endParaRPr>
          </a:p>
          <a:p>
            <a:pPr indent="-419100" lvl="0" marL="457200" rtl="0" algn="l">
              <a:lnSpc>
                <a:spcPct val="160000"/>
              </a:lnSpc>
              <a:spcBef>
                <a:spcPts val="0"/>
              </a:spcBef>
              <a:spcAft>
                <a:spcPts val="0"/>
              </a:spcAft>
              <a:buClr>
                <a:srgbClr val="652966"/>
              </a:buClr>
              <a:buSzPts val="3000"/>
              <a:buFont typeface="Poppins"/>
              <a:buAutoNum type="arabicPeriod"/>
            </a:pPr>
            <a:r>
              <a:rPr lang="en-US" sz="3000">
                <a:solidFill>
                  <a:srgbClr val="652966"/>
                </a:solidFill>
                <a:latin typeface="Poppins"/>
                <a:ea typeface="Poppins"/>
                <a:cs typeface="Poppins"/>
                <a:sym typeface="Poppins"/>
              </a:rPr>
              <a:t>Consultancy</a:t>
            </a:r>
            <a:endParaRPr sz="3000">
              <a:solidFill>
                <a:srgbClr val="652966"/>
              </a:solidFill>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sz="400">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sz="400">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sz="400">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sz="400">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t/>
            </a:r>
            <a:endParaRPr sz="400">
              <a:latin typeface="Poppins"/>
              <a:ea typeface="Poppins"/>
              <a:cs typeface="Poppins"/>
              <a:sym typeface="Poppins"/>
            </a:endParaRPr>
          </a:p>
          <a:p>
            <a:pPr indent="0" lvl="0" marL="0" marR="0" rtl="0" algn="ctr">
              <a:lnSpc>
                <a:spcPct val="100000"/>
              </a:lnSpc>
              <a:spcBef>
                <a:spcPts val="0"/>
              </a:spcBef>
              <a:spcAft>
                <a:spcPts val="0"/>
              </a:spcAft>
              <a:buClr>
                <a:srgbClr val="953C96"/>
              </a:buClr>
              <a:buSzPts val="8000"/>
              <a:buFont typeface="Poppins"/>
              <a:buNone/>
            </a:pPr>
            <a:r>
              <a:rPr lang="en-US">
                <a:latin typeface="Poppins"/>
                <a:ea typeface="Poppins"/>
                <a:cs typeface="Poppins"/>
                <a:sym typeface="Poppins"/>
              </a:rPr>
              <a:t>Source: </a:t>
            </a:r>
            <a:r>
              <a:rPr lang="en-US" u="sng">
                <a:solidFill>
                  <a:schemeClr val="hlink"/>
                </a:solidFill>
                <a:latin typeface="Poppins"/>
                <a:ea typeface="Poppins"/>
                <a:cs typeface="Poppins"/>
                <a:sym typeface="Poppins"/>
                <a:hlinkClick r:id="rId3"/>
              </a:rPr>
              <a:t>https://www.adm.ee/drupal-trends-in-2022-and-expectations-for-2023/?lang=en</a:t>
            </a:r>
            <a:endParaRPr>
              <a:latin typeface="Poppins"/>
              <a:ea typeface="Poppins"/>
              <a:cs typeface="Poppins"/>
              <a:sym typeface="Poppins"/>
            </a:endParaRPr>
          </a:p>
        </p:txBody>
      </p:sp>
      <p:sp>
        <p:nvSpPr>
          <p:cNvPr id="196" name="Google Shape;196;p27"/>
          <p:cNvSpPr txBox="1"/>
          <p:nvPr/>
        </p:nvSpPr>
        <p:spPr>
          <a:xfrm>
            <a:off x="3105875" y="1204400"/>
            <a:ext cx="11364900" cy="2254500"/>
          </a:xfrm>
          <a:prstGeom prst="rect">
            <a:avLst/>
          </a:prstGeom>
          <a:noFill/>
          <a:ln>
            <a:noFill/>
          </a:ln>
        </p:spPr>
        <p:txBody>
          <a:bodyPr anchorCtr="0" anchor="t" bIns="0" lIns="0" spcFirstLastPara="1" rIns="0" wrap="square" tIns="0">
            <a:noAutofit/>
          </a:bodyPr>
          <a:lstStyle/>
          <a:p>
            <a:pPr indent="0" lvl="0" marL="0" marR="0" rtl="0" algn="ctr">
              <a:lnSpc>
                <a:spcPct val="80000"/>
              </a:lnSpc>
              <a:spcBef>
                <a:spcPts val="0"/>
              </a:spcBef>
              <a:spcAft>
                <a:spcPts val="0"/>
              </a:spcAft>
              <a:buClr>
                <a:srgbClr val="953C96"/>
              </a:buClr>
              <a:buSzPts val="7000"/>
              <a:buFont typeface="Poppins"/>
              <a:buNone/>
            </a:pPr>
            <a:r>
              <a:rPr b="1" lang="en-US" sz="7000">
                <a:solidFill>
                  <a:srgbClr val="953C96"/>
                </a:solidFill>
                <a:latin typeface="Poppins"/>
                <a:ea typeface="Poppins"/>
                <a:cs typeface="Poppins"/>
                <a:sym typeface="Poppins"/>
              </a:rPr>
              <a:t>Top 10 Industries using Drupal</a:t>
            </a:r>
            <a:endParaRPr b="0" i="0" sz="1400" u="none" cap="none" strike="noStrike">
              <a:solidFill>
                <a:srgbClr val="000000"/>
              </a:solidFill>
              <a:latin typeface="Arial"/>
              <a:ea typeface="Arial"/>
              <a:cs typeface="Arial"/>
              <a:sym typeface="Arial"/>
            </a:endParaRPr>
          </a:p>
        </p:txBody>
      </p:sp>
      <p:pic>
        <p:nvPicPr>
          <p:cNvPr id="197" name="Google Shape;197;p27"/>
          <p:cNvPicPr preferRelativeResize="0"/>
          <p:nvPr/>
        </p:nvPicPr>
        <p:blipFill>
          <a:blip r:embed="rId4">
            <a:alphaModFix/>
          </a:blip>
          <a:stretch>
            <a:fillRect/>
          </a:stretch>
        </p:blipFill>
        <p:spPr>
          <a:xfrm>
            <a:off x="16821875" y="0"/>
            <a:ext cx="7562124" cy="13715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