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fntdata" ContentType="application/x-fontdata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80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70" r:id="rId6"/>
    <p:sldId id="271" r:id="rId7"/>
    <p:sldId id="287" r:id="rId8"/>
    <p:sldId id="285" r:id="rId9"/>
    <p:sldId id="272" r:id="rId10"/>
    <p:sldId id="274" r:id="rId11"/>
    <p:sldId id="286" r:id="rId12"/>
    <p:sldId id="275" r:id="rId13"/>
    <p:sldId id="276" r:id="rId14"/>
    <p:sldId id="277" r:id="rId15"/>
    <p:sldId id="278" r:id="rId16"/>
    <p:sldId id="279" r:id="rId17"/>
    <p:sldId id="282" r:id="rId18"/>
    <p:sldId id="283" r:id="rId19"/>
    <p:sldId id="284" r:id="rId20"/>
    <p:sldId id="281" r:id="rId21"/>
    <p:sldId id="280" r:id="rId22"/>
    <p:sldId id="289" r:id="rId23"/>
    <p:sldId id="291" r:id="rId24"/>
    <p:sldId id="290" r:id="rId25"/>
    <p:sldId id="267" r:id="rId26"/>
    <p:sldId id="268" r:id="rId27"/>
    <p:sldId id="269" r:id="rId28"/>
  </p:sldIdLst>
  <p:sldSz cx="24384000" cy="13716000"/>
  <p:notesSz cx="6858000" cy="9144000"/>
  <p:embeddedFontLst>
    <p:embeddedFont>
      <p:font typeface="Poppins"/>
      <p:regular r:id="rId30"/>
      <p:bold r:id="rId31"/>
      <p:italic r:id="rId32"/>
      <p:boldItalic r:id="rId33"/>
    </p:embeddedFont>
    <p:embeddedFont>
      <p:font typeface="Poppins Medium"/>
      <p:regular r:id="rId34"/>
      <p:bold r:id="rId35"/>
      <p:italic r:id="rId36"/>
      <p:boldItalic r:id="rId37"/>
    </p:embeddedFont>
    <p:embeddedFont>
      <p:font typeface="Helvetica Neue"/>
      <p:regular r:id="rId38"/>
      <p:bold r:id="rId39"/>
      <p:italic r:id="rId40"/>
      <p:boldItalic r:id="rId41"/>
    </p:embeddedFont>
    <p:embeddedFont>
      <p:font typeface="Averia Serif Libre"/>
      <p:regular r:id="rId42"/>
      <p:bold r:id="rId43"/>
      <p:italic r:id="rId44"/>
      <p:boldItalic r:id="rId45"/>
    </p:embeddedFont>
    <p:embeddedFont>
      <p:font typeface="Helvetica Neue Light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935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024" y="-3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font" Target="fonts/font11.fntdata"/><Relationship Id="rId41" Type="http://schemas.openxmlformats.org/officeDocument/2006/relationships/font" Target="fonts/font12.fntdata"/><Relationship Id="rId42" Type="http://schemas.openxmlformats.org/officeDocument/2006/relationships/font" Target="fonts/font13.fntdata"/><Relationship Id="rId43" Type="http://schemas.openxmlformats.org/officeDocument/2006/relationships/font" Target="fonts/font14.fntdata"/><Relationship Id="rId44" Type="http://schemas.openxmlformats.org/officeDocument/2006/relationships/font" Target="fonts/font15.fntdata"/><Relationship Id="rId45" Type="http://schemas.openxmlformats.org/officeDocument/2006/relationships/font" Target="fonts/font16.fntdata"/><Relationship Id="rId46" Type="http://schemas.openxmlformats.org/officeDocument/2006/relationships/font" Target="fonts/font17.fntdata"/><Relationship Id="rId47" Type="http://schemas.openxmlformats.org/officeDocument/2006/relationships/font" Target="fonts/font18.fntdata"/><Relationship Id="rId48" Type="http://schemas.openxmlformats.org/officeDocument/2006/relationships/font" Target="fonts/font19.fntdata"/><Relationship Id="rId4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font" Target="fonts/font1.fntdata"/><Relationship Id="rId31" Type="http://schemas.openxmlformats.org/officeDocument/2006/relationships/font" Target="fonts/font2.fntdata"/><Relationship Id="rId32" Type="http://schemas.openxmlformats.org/officeDocument/2006/relationships/font" Target="fonts/font3.fntdata"/><Relationship Id="rId33" Type="http://schemas.openxmlformats.org/officeDocument/2006/relationships/font" Target="fonts/font4.fntdata"/><Relationship Id="rId34" Type="http://schemas.openxmlformats.org/officeDocument/2006/relationships/font" Target="fonts/font5.fntdata"/><Relationship Id="rId35" Type="http://schemas.openxmlformats.org/officeDocument/2006/relationships/font" Target="fonts/font6.fntdata"/><Relationship Id="rId36" Type="http://schemas.openxmlformats.org/officeDocument/2006/relationships/font" Target="fonts/font7.fntdata"/><Relationship Id="rId37" Type="http://schemas.openxmlformats.org/officeDocument/2006/relationships/font" Target="fonts/font8.fntdata"/><Relationship Id="rId38" Type="http://schemas.openxmlformats.org/officeDocument/2006/relationships/font" Target="fonts/font9.fntdata"/><Relationship Id="rId39" Type="http://schemas.openxmlformats.org/officeDocument/2006/relationships/font" Target="fonts/font10.fntdata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midcamp.org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://midcamp.org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midcamp.or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hyperlink" Target="http://midcamp.or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Title Slide 2 Line - Purple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1" name="Google Shape;21;p3" descr="Alice_purple (dark)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705094" y="886023"/>
            <a:ext cx="12434921" cy="1230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641" y="2956491"/>
            <a:ext cx="1836718" cy="24091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3" descr="Image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 rot="5400000">
            <a:off x="18699247" y="10006079"/>
            <a:ext cx="11091648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Title Slide 3 Line - Purple">
  <p:cSld name="Title Slide 3 Line - Purp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" name="Google Shape;30;p4" descr="Alice_purple (dark)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1705094" y="886023"/>
            <a:ext cx="12434921" cy="1230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3641" y="1915091"/>
            <a:ext cx="1836718" cy="240916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 descr="Image"/>
          <p:cNvPicPr preferRelativeResize="0"/>
          <p:nvPr/>
        </p:nvPicPr>
        <p:blipFill rotWithShape="1">
          <a:blip r:embed="rId4">
            <a:alphaModFix amt="20000"/>
          </a:blip>
          <a:srcRect/>
          <a:stretch/>
        </p:blipFill>
        <p:spPr>
          <a:xfrm rot="5400000">
            <a:off x="18699247" y="10006079"/>
            <a:ext cx="11091648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6" name="Google Shape;36;p4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Bio Slide">
  <p:cSld name="Bio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/>
        </p:nvSpPr>
        <p:spPr>
          <a:xfrm>
            <a:off x="9615043" y="12306300"/>
            <a:ext cx="515391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5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5"/>
          <p:cNvSpPr txBox="1"/>
          <p:nvPr/>
        </p:nvSpPr>
        <p:spPr>
          <a:xfrm>
            <a:off x="2231380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4" name="Google Shape;44;p5"/>
          <p:cNvSpPr txBox="1"/>
          <p:nvPr/>
        </p:nvSpPr>
        <p:spPr>
          <a:xfrm>
            <a:off x="9009750" y="12306300"/>
            <a:ext cx="636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1286197" y="12458700"/>
            <a:ext cx="1742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Section Title - Purple">
  <p:cSld name="Section Title - Purp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8" name="Google Shape;48;p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5400000">
            <a:off x="-4953076" y="10082279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6"/>
          <p:cNvSpPr txBox="1"/>
          <p:nvPr/>
        </p:nvSpPr>
        <p:spPr>
          <a:xfrm>
            <a:off x="1133797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6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686707">
            <a:off x="-219747" y="-1714084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5" name="Google Shape;55;p6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Content Slide - Large Content">
  <p:cSld name="Content Slide - Large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/>
          <p:nvPr/>
        </p:nvSpPr>
        <p:spPr>
          <a:xfrm>
            <a:off x="2231380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2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7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7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7"/>
          <p:cNvSpPr txBox="1"/>
          <p:nvPr/>
        </p:nvSpPr>
        <p:spPr>
          <a:xfrm>
            <a:off x="9009750" y="12306300"/>
            <a:ext cx="63645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953C96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matchingName="Thank You - Purple">
  <p:cSld name="Thank You - Purpl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4" name="Google Shape;84;p13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5400000">
            <a:off x="-4953076" y="10082279"/>
            <a:ext cx="11091647" cy="282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 rot="10686707">
            <a:off x="-219747" y="-1714084"/>
            <a:ext cx="11091647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23121528" y="12306300"/>
            <a:ext cx="12700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65296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"/>
              <a:buNone/>
              <a:defRPr sz="1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/>
          <p:nvPr/>
        </p:nvSpPr>
        <p:spPr>
          <a:xfrm>
            <a:off x="9203949" y="12306300"/>
            <a:ext cx="59634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 /*Midwest Drupal Camp*/ 2020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1" descr="Alice_purple (dark).png"/>
          <p:cNvPicPr preferRelativeResize="0"/>
          <p:nvPr/>
        </p:nvPicPr>
        <p:blipFill rotWithShape="1">
          <a:blip r:embed="rId8">
            <a:alphaModFix amt="20000"/>
          </a:blip>
          <a:srcRect/>
          <a:stretch/>
        </p:blipFill>
        <p:spPr>
          <a:xfrm>
            <a:off x="-1705094" y="886023"/>
            <a:ext cx="12434921" cy="12308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273641" y="3223191"/>
            <a:ext cx="1836718" cy="2409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20742564" y="12306300"/>
            <a:ext cx="2505965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info@midcamp.org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 descr="Image"/>
          <p:cNvPicPr preferRelativeResize="0"/>
          <p:nvPr/>
        </p:nvPicPr>
        <p:blipFill rotWithShape="1">
          <a:blip r:embed="rId10">
            <a:alphaModFix amt="20000"/>
          </a:blip>
          <a:srcRect/>
          <a:stretch/>
        </p:blipFill>
        <p:spPr>
          <a:xfrm rot="5400000">
            <a:off x="18699247" y="10006079"/>
            <a:ext cx="11091648" cy="282454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1133797" y="12306300"/>
            <a:ext cx="1742441" cy="3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midcamp.org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Helvetica Neue"/>
              <a:buNone/>
              <a:defRPr sz="5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 txBox="1"/>
          <p:nvPr/>
        </p:nvSpPr>
        <p:spPr>
          <a:xfrm>
            <a:off x="1853936" y="5365650"/>
            <a:ext cx="20787438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66BDFF"/>
              </a:buClr>
              <a:buSzPts val="10000"/>
            </a:pPr>
            <a:r>
              <a:rPr lang="en-US" sz="10000" b="1" dirty="0" smtClean="0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Using Twig and Views to Create Friendly HTML E-newsletter Code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5"/>
          <p:cNvSpPr txBox="1"/>
          <p:nvPr/>
        </p:nvSpPr>
        <p:spPr>
          <a:xfrm>
            <a:off x="6021450" y="8752400"/>
            <a:ext cx="123411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40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Presented by:</a:t>
            </a:r>
            <a:r>
              <a:rPr lang="en-US" sz="4000" b="0" i="0" u="none" strike="noStrike" cap="none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4000" b="0" i="0" u="none" strike="noStrike" cap="none" dirty="0" smtClean="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Joshua Yospyn,</a:t>
            </a:r>
            <a:br>
              <a:rPr lang="en-US" sz="4000" b="0" i="0" u="none" strike="noStrike" cap="none" dirty="0" smtClean="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</a:br>
            <a:r>
              <a:rPr lang="en-US" sz="4000" b="0" i="0" u="none" strike="noStrike" cap="none" dirty="0" smtClean="0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Web Designer + Photographer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5"/>
          <p:cNvSpPr txBox="1"/>
          <p:nvPr/>
        </p:nvSpPr>
        <p:spPr>
          <a:xfrm>
            <a:off x="17984637" y="1140025"/>
            <a:ext cx="5263838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2400" b="1" i="0" u="none" strike="noStrike" cap="none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Twig   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|   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March</a:t>
            </a:r>
            <a:r>
              <a:rPr lang="en-US" sz="2400" b="0" i="0" u="none" strike="noStrike" cap="none" dirty="0" smtClean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20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110626" y="429324"/>
            <a:ext cx="19514355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Twig debugging shows us green stuff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7427" y="2361282"/>
            <a:ext cx="22125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Poppins Regular"/>
                <a:cs typeface="Poppins Regular"/>
              </a:rPr>
              <a:t>Now, when we inspect the code, we’ll see what templates are being used:</a:t>
            </a: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&lt;!-- BEGIN OUTPUT from 'core/modules/views/templates/views-view-</a:t>
            </a:r>
            <a:r>
              <a:rPr lang="en-US" sz="4000" dirty="0" err="1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field.html.twig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' --&gt;</a:t>
            </a: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endParaRPr lang="en-US" sz="5000" dirty="0">
              <a:latin typeface="Poppins Regular"/>
              <a:cs typeface="Poppins Regular"/>
            </a:endParaRPr>
          </a:p>
        </p:txBody>
      </p:sp>
      <p:pic>
        <p:nvPicPr>
          <p:cNvPr id="6" name="Picture 5" descr="inspector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60" y="3887779"/>
            <a:ext cx="15714356" cy="9828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110626" y="429324"/>
            <a:ext cx="19514355" cy="252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Debugging often shows renaming suggestions, but not always!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807" y="3015848"/>
            <a:ext cx="176004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Poppins Regular"/>
                <a:cs typeface="Poppins Regular"/>
              </a:rPr>
              <a:t>We would use one of those file name suggestions, copy the original twig, and </a:t>
            </a:r>
            <a:r>
              <a:rPr lang="en-US" sz="4000" b="1" u="sng" dirty="0" smtClean="0">
                <a:latin typeface="Poppins Regular"/>
                <a:cs typeface="Poppins Regular"/>
              </a:rPr>
              <a:t>save it in our own custom theme folder</a:t>
            </a:r>
            <a:r>
              <a:rPr lang="en-US" sz="4000" dirty="0" smtClean="0">
                <a:latin typeface="Poppins Regular"/>
                <a:cs typeface="Poppins Regular"/>
              </a:rPr>
              <a:t>.</a:t>
            </a:r>
            <a:endParaRPr lang="en-US" sz="4000" dirty="0">
              <a:latin typeface="Poppins Regular"/>
              <a:cs typeface="Poppins Regular"/>
            </a:endParaRPr>
          </a:p>
        </p:txBody>
      </p:sp>
      <p:pic>
        <p:nvPicPr>
          <p:cNvPr id="5" name="Picture 4" descr="inspector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569" y="4825944"/>
            <a:ext cx="19442841" cy="889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0" y="429324"/>
            <a:ext cx="2438399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7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Sometimes we have to improvise on renaming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3200" y="1949845"/>
            <a:ext cx="22090035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Poppins Regular"/>
                <a:cs typeface="Poppins Regular"/>
              </a:rPr>
              <a:t>For example, say there aren’t any filename suggestions for this:</a:t>
            </a: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&lt;!-- BEGIN OUTPUT from 'core/modules/views/templates/</a:t>
            </a:r>
            <a:r>
              <a:rPr lang="en-US" sz="4000" dirty="0" smtClean="0">
                <a:solidFill>
                  <a:schemeClr val="bg2"/>
                </a:solidFill>
                <a:latin typeface="Poppins Regular"/>
                <a:cs typeface="Poppins Regular"/>
              </a:rPr>
              <a:t>views-view-</a:t>
            </a:r>
            <a:r>
              <a:rPr lang="en-US" sz="4000" dirty="0" err="1" smtClean="0">
                <a:solidFill>
                  <a:schemeClr val="bg2"/>
                </a:solidFill>
                <a:latin typeface="Poppins Regular"/>
                <a:cs typeface="Poppins Regular"/>
              </a:rPr>
              <a:t>field.html.twig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' --&gt;</a:t>
            </a: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r>
              <a:rPr lang="en-US" sz="5000" dirty="0" smtClean="0">
                <a:latin typeface="Poppins Regular"/>
                <a:cs typeface="Poppins Regular"/>
              </a:rPr>
              <a:t>But we can create a new one anyway:</a:t>
            </a: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&lt;!-- BEGIN OUTPUT from '</a:t>
            </a:r>
            <a:r>
              <a:rPr lang="en-US" sz="40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themes/custom/advancing_nutrition/templates/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/>
            </a:r>
            <a:b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</a:br>
            <a:r>
              <a:rPr lang="en-US" sz="4000" dirty="0" smtClean="0">
                <a:solidFill>
                  <a:schemeClr val="bg2"/>
                </a:solidFill>
                <a:latin typeface="Poppins Regular"/>
                <a:cs typeface="Poppins Regular"/>
              </a:rPr>
              <a:t>views-view-field</a:t>
            </a:r>
            <a:r>
              <a:rPr lang="en-US" sz="4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--resource-review-email--block-1--title</a:t>
            </a:r>
            <a:r>
              <a:rPr lang="en-US" sz="40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.html.twig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Poppins Regular"/>
                <a:cs typeface="Poppins Regular"/>
              </a:rPr>
              <a:t>' --&gt;</a:t>
            </a:r>
          </a:p>
          <a:p>
            <a:endParaRPr lang="en-US" sz="4000" dirty="0" smtClean="0">
              <a:solidFill>
                <a:schemeClr val="accent3">
                  <a:lumMod val="50000"/>
                </a:schemeClr>
              </a:solidFill>
              <a:latin typeface="Poppins Regular"/>
              <a:cs typeface="Poppins Regular"/>
            </a:endParaRPr>
          </a:p>
          <a:p>
            <a:r>
              <a:rPr lang="en-US" sz="3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resource-review-email </a:t>
            </a:r>
            <a:r>
              <a:rPr lang="en-US" sz="3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= machine name of view (</a:t>
            </a:r>
            <a:r>
              <a:rPr lang="en-US" sz="3500" i="1" dirty="0" smtClean="0">
                <a:solidFill>
                  <a:schemeClr val="tx1"/>
                </a:solidFill>
                <a:latin typeface="Poppins Regular"/>
                <a:cs typeface="Poppins Regular"/>
              </a:rPr>
              <a:t>with hyphens instead of underscores</a:t>
            </a:r>
            <a:r>
              <a:rPr lang="en-US" sz="3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) 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block-1 </a:t>
            </a:r>
            <a:r>
              <a:rPr lang="en-US" sz="3500" dirty="0" smtClean="0">
                <a:latin typeface="Poppins Regular"/>
                <a:cs typeface="Poppins Regular"/>
              </a:rPr>
              <a:t>= machine name of view display (in this case a block)</a:t>
            </a:r>
          </a:p>
          <a:p>
            <a:r>
              <a:rPr lang="en-US" sz="3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title </a:t>
            </a:r>
            <a:r>
              <a:rPr lang="en-US" sz="3500" dirty="0" smtClean="0">
                <a:latin typeface="Poppins Regular"/>
                <a:cs typeface="Poppins Regular"/>
              </a:rPr>
              <a:t>= machine name of specific field</a:t>
            </a:r>
          </a:p>
          <a:p>
            <a:r>
              <a:rPr lang="en-US" sz="3500" dirty="0" smtClean="0">
                <a:latin typeface="Poppins Regular"/>
                <a:cs typeface="Poppins Regular"/>
              </a:rPr>
              <a:t>also note the single - </a:t>
            </a:r>
            <a:r>
              <a:rPr lang="en-US" sz="3500" dirty="0" err="1" smtClean="0">
                <a:latin typeface="Poppins Regular"/>
                <a:cs typeface="Poppins Regular"/>
              </a:rPr>
              <a:t>vs</a:t>
            </a:r>
            <a:r>
              <a:rPr lang="en-US" sz="3500" dirty="0" smtClean="0">
                <a:latin typeface="Poppins Regular"/>
                <a:cs typeface="Poppins Regular"/>
              </a:rPr>
              <a:t> -- pattern</a:t>
            </a:r>
          </a:p>
          <a:p>
            <a:endParaRPr lang="en-US" sz="4000" dirty="0" smtClean="0">
              <a:latin typeface="Poppins Regular"/>
              <a:cs typeface="Poppins Regular"/>
            </a:endParaRPr>
          </a:p>
          <a:p>
            <a:r>
              <a:rPr lang="en-US" sz="5000" dirty="0" smtClean="0">
                <a:latin typeface="Poppins Regular"/>
                <a:cs typeface="Poppins Regular"/>
              </a:rPr>
              <a:t>* Clear cache to see your new twig take effect.</a:t>
            </a:r>
            <a:endParaRPr lang="en-US" sz="5000" dirty="0">
              <a:latin typeface="Poppins Regular"/>
              <a:cs typeface="Poppi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Original Twig vs. Custom Twig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2361283"/>
            <a:ext cx="21303022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The code in the core twig file had very little in it:</a:t>
            </a:r>
          </a:p>
          <a:p>
            <a:r>
              <a:rPr lang="en-US" sz="45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output -}}</a:t>
            </a:r>
          </a:p>
          <a:p>
            <a:endParaRPr lang="en-US" sz="4500" dirty="0" smtClean="0">
              <a:solidFill>
                <a:srgbClr val="0000FF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* Our new, custom twig file has been rewritten to look like this:</a:t>
            </a:r>
          </a:p>
          <a:p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&lt;</a:t>
            </a:r>
            <a:r>
              <a:rPr lang="en-US" sz="4500" dirty="0" err="1" smtClean="0">
                <a:solidFill>
                  <a:schemeClr val="bg2"/>
                </a:solidFill>
                <a:latin typeface="Poppins Regular"/>
                <a:cs typeface="Poppins Regular"/>
              </a:rPr>
              <a:t>p</a:t>
            </a:r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 </a:t>
            </a:r>
            <a:r>
              <a:rPr lang="en-US" sz="4500" dirty="0" smtClean="0">
                <a:solidFill>
                  <a:schemeClr val="accent5"/>
                </a:solidFill>
                <a:latin typeface="Poppins Regular"/>
                <a:cs typeface="Poppins Regular"/>
              </a:rPr>
              <a:t>style="margin: 0 0 1px; padding: 0; font-size: 15px; line-height: 19px;"</a:t>
            </a:r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&gt;</a:t>
            </a:r>
            <a:b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</a:br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  &lt;a </a:t>
            </a:r>
            <a:r>
              <a:rPr lang="en-US" sz="4500" dirty="0" err="1" smtClean="0">
                <a:solidFill>
                  <a:schemeClr val="bg2"/>
                </a:solidFill>
                <a:latin typeface="Poppins Regular"/>
                <a:cs typeface="Poppins Regular"/>
              </a:rPr>
              <a:t>href</a:t>
            </a:r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="</a:t>
            </a:r>
            <a:r>
              <a:rPr lang="en-US" sz="4500" dirty="0" err="1" smtClean="0">
                <a:solidFill>
                  <a:srgbClr val="0000FF"/>
                </a:solidFill>
                <a:latin typeface="Poppins Regular"/>
                <a:cs typeface="Poppins Regular"/>
              </a:rPr>
              <a:t>https://www.advancingnutrition.org/resources/resource-review#resource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{{ </a:t>
            </a:r>
            <a:r>
              <a:rPr lang="en-US" sz="45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row.nid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}}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" </a:t>
            </a:r>
            <a:r>
              <a:rPr lang="en-US" sz="4500" dirty="0" smtClean="0">
                <a:solidFill>
                  <a:srgbClr val="FF644E"/>
                </a:solidFill>
                <a:latin typeface="Poppins Regular"/>
                <a:cs typeface="Poppins Regular"/>
              </a:rPr>
              <a:t>style="color: #212721; text-decoration: none;"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&gt;&lt;strong&gt;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{{ </a:t>
            </a:r>
            <a:r>
              <a:rPr lang="en-US" sz="45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row._entity.label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}} 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&amp;</a:t>
            </a:r>
            <a:r>
              <a:rPr lang="en-US" sz="4500" dirty="0" err="1" smtClean="0">
                <a:solidFill>
                  <a:srgbClr val="5E5E5E"/>
                </a:solidFill>
                <a:latin typeface="Poppins Regular"/>
                <a:cs typeface="Poppins Regular"/>
              </a:rPr>
              <a:t>rsaquo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;&lt;/strong&gt;&lt;/a&gt;</a:t>
            </a:r>
            <a:b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</a:b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&lt;/</a:t>
            </a:r>
            <a:r>
              <a:rPr lang="en-US" sz="4500" dirty="0" err="1" smtClean="0">
                <a:solidFill>
                  <a:srgbClr val="5E5E5E"/>
                </a:solidFill>
                <a:latin typeface="Poppins Regular"/>
                <a:cs typeface="Poppins Regular"/>
              </a:rPr>
              <a:t>p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&gt;</a:t>
            </a:r>
          </a:p>
          <a:p>
            <a:endParaRPr lang="en-US" sz="4500" dirty="0" smtClean="0">
              <a:solidFill>
                <a:srgbClr val="000090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We use the 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numerical Node ID value </a:t>
            </a:r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to provide </a:t>
            </a:r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anchor links for to each piece of the </a:t>
            </a:r>
            <a:r>
              <a:rPr lang="en-US" sz="4500" dirty="0" err="1" smtClean="0">
                <a:solidFill>
                  <a:schemeClr val="tx1"/>
                </a:solidFill>
                <a:latin typeface="Poppins Regular"/>
                <a:cs typeface="Poppins Regular"/>
              </a:rPr>
              <a:t>e</a:t>
            </a:r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-newsletter and its corresponding item online.</a:t>
            </a:r>
            <a:endParaRPr lang="en-US" sz="4500" dirty="0" smtClean="0">
              <a:solidFill>
                <a:schemeClr val="tx1"/>
              </a:solidFill>
              <a:latin typeface="Poppins Regular"/>
              <a:cs typeface="Poppi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Another example (the citation field)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2361283"/>
            <a:ext cx="213030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Again, we went from simply this in the original twig:</a:t>
            </a:r>
          </a:p>
          <a:p>
            <a:r>
              <a:rPr lang="en-US" sz="45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output -}}</a:t>
            </a:r>
          </a:p>
          <a:p>
            <a:endParaRPr lang="en-US" sz="4500" dirty="0" smtClean="0">
              <a:solidFill>
                <a:srgbClr val="0000FF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To our new twig, surrounding the above with a span and inline styles:</a:t>
            </a:r>
          </a:p>
          <a:p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&lt;span style="margin: 0 0 3px; padding: 0; color: #6c6463; font-size: 14px; line-height: 18px;"&gt;</a:t>
            </a:r>
            <a:r>
              <a:rPr lang="en-US" sz="45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output -}}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&lt;/span&gt;</a:t>
            </a:r>
          </a:p>
          <a:p>
            <a:endParaRPr lang="en-US" sz="4500" dirty="0" smtClean="0">
              <a:solidFill>
                <a:srgbClr val="FF0000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Looks like this in the page:</a:t>
            </a:r>
          </a:p>
        </p:txBody>
      </p:sp>
      <p:pic>
        <p:nvPicPr>
          <p:cNvPr id="5" name="Picture 4" descr="inspector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42" y="8530941"/>
            <a:ext cx="22828841" cy="2345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7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Yet another example (the grouping container)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2361283"/>
            <a:ext cx="21303022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Poppins Regular"/>
                <a:cs typeface="Poppins Regular"/>
              </a:rPr>
              <a:t>In a different kind of twig, we went from this:</a:t>
            </a:r>
          </a:p>
          <a:p>
            <a:r>
              <a:rPr lang="en-US" sz="50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title }}</a:t>
            </a:r>
          </a:p>
          <a:p>
            <a:r>
              <a:rPr lang="en-US" sz="50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content }}</a:t>
            </a:r>
          </a:p>
          <a:p>
            <a:endParaRPr lang="en-US" sz="5000" dirty="0" smtClean="0">
              <a:solidFill>
                <a:srgbClr val="0000FF"/>
              </a:solidFill>
              <a:latin typeface="Poppins Regular"/>
              <a:cs typeface="Poppins Regular"/>
            </a:endParaRPr>
          </a:p>
          <a:p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To surrounding those two items with table code + inline styles: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&lt;div class="view-grouping" style="width: 100%;"&gt;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 &lt;table width="100%" </a:t>
            </a:r>
            <a:r>
              <a:rPr lang="en-US" sz="3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cellpadding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="0" </a:t>
            </a:r>
            <a:r>
              <a:rPr lang="en-US" sz="3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cellspacing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="0" style="margin: 0; padding: 0; color: #</a:t>
            </a:r>
            <a:r>
              <a:rPr lang="en-US" sz="3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ffffff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 background: #6c6463;"&gt;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	  &lt;</a:t>
            </a:r>
            <a:r>
              <a:rPr lang="en-US" sz="3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tr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style="border: 0;"&gt;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     &lt;td style="padding: 10px 15px; margin: 0; border: 0;"&gt;</a:t>
            </a:r>
          </a:p>
          <a:p>
            <a:r>
              <a:rPr lang="en-US" sz="30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        </a:t>
            </a:r>
            <a:r>
              <a:rPr lang="en-US" sz="50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title }}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     &lt;/td&gt;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	  &lt;/</a:t>
            </a:r>
            <a:r>
              <a:rPr lang="en-US" sz="3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tr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 &lt;/table&gt;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 &lt;div class="view-grouping-content"&gt;</a:t>
            </a:r>
            <a:r>
              <a:rPr lang="en-US" sz="5000" dirty="0" smtClean="0">
                <a:solidFill>
                  <a:srgbClr val="000090"/>
                </a:solidFill>
                <a:latin typeface="Poppins Regular"/>
                <a:cs typeface="Poppins Regular"/>
              </a:rPr>
              <a:t>{{ content }}</a:t>
            </a:r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&lt;/div&gt;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&lt;/div&gt;</a:t>
            </a:r>
            <a:endParaRPr lang="en-US" sz="3000" dirty="0" smtClean="0">
              <a:solidFill>
                <a:schemeClr val="tx1"/>
              </a:solidFill>
              <a:latin typeface="Poppins Regular"/>
              <a:cs typeface="Poppi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Here’s that grouping twig in the page code</a:t>
            </a:r>
          </a:p>
        </p:txBody>
      </p:sp>
      <p:pic>
        <p:nvPicPr>
          <p:cNvPr id="5" name="Picture 4" descr="inspector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33" y="2463592"/>
            <a:ext cx="19537256" cy="8819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The code our </a:t>
            </a:r>
            <a:r>
              <a:rPr lang="en-US" sz="8000" b="1" dirty="0" err="1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e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-news person copies</a:t>
            </a:r>
          </a:p>
        </p:txBody>
      </p:sp>
      <p:pic>
        <p:nvPicPr>
          <p:cNvPr id="4" name="Picture 3" descr="inspector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828" y="2255952"/>
            <a:ext cx="13188216" cy="11459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288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7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We created this handy region in our Constant Contact template for the </a:t>
            </a:r>
            <a:r>
              <a:rPr lang="en-US" sz="7000" b="1" dirty="0" err="1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e</a:t>
            </a:r>
            <a:r>
              <a:rPr lang="en-US" sz="7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-news person</a:t>
            </a:r>
          </a:p>
        </p:txBody>
      </p:sp>
      <p:pic>
        <p:nvPicPr>
          <p:cNvPr id="5" name="Picture 4" descr="cc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853" y="2781300"/>
            <a:ext cx="15240000" cy="1093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5"/>
            <a:ext cx="22823389" cy="137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So it looks like this.</a:t>
            </a:r>
          </a:p>
        </p:txBody>
      </p:sp>
      <p:sp>
        <p:nvSpPr>
          <p:cNvPr id="6" name="Google Shape;332;p39"/>
          <p:cNvSpPr txBox="1"/>
          <p:nvPr/>
        </p:nvSpPr>
        <p:spPr>
          <a:xfrm>
            <a:off x="14271778" y="5160829"/>
            <a:ext cx="6190571" cy="265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5000" dirty="0" smtClean="0">
                <a:latin typeface="Poppins Regular"/>
                <a:ea typeface="Poppins"/>
                <a:cs typeface="Poppins Regular"/>
                <a:sym typeface="Poppins"/>
              </a:rPr>
              <a:t>But, alas,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5000" dirty="0" smtClean="0">
                <a:latin typeface="Poppins Regular"/>
                <a:ea typeface="Poppins"/>
                <a:cs typeface="Poppins Regular"/>
                <a:sym typeface="Poppins"/>
              </a:rPr>
              <a:t>special characters!</a:t>
            </a:r>
          </a:p>
        </p:txBody>
      </p:sp>
      <p:pic>
        <p:nvPicPr>
          <p:cNvPr id="7" name="Picture 6" descr="cc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996" y="3205123"/>
            <a:ext cx="11493500" cy="676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7"/>
          <p:cNvSpPr txBox="1"/>
          <p:nvPr/>
        </p:nvSpPr>
        <p:spPr>
          <a:xfrm>
            <a:off x="8249820" y="5601705"/>
            <a:ext cx="7884360" cy="1358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7000"/>
              <a:buFont typeface="Poppins"/>
              <a:buNone/>
            </a:pPr>
            <a:r>
              <a:rPr lang="en-US" sz="7000" b="1" i="0" u="none" strike="noStrike" cap="none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Joshua Yospyn</a:t>
            </a:r>
            <a:endParaRPr sz="1400" b="0" i="0" u="none" strike="noStrike" cap="none" dirty="0">
              <a:solidFill>
                <a:srgbClr val="000000"/>
              </a:solidFill>
              <a:latin typeface="Poppins Regular"/>
              <a:ea typeface="Arial"/>
              <a:cs typeface="Poppins Regular"/>
              <a:sym typeface="Arial"/>
            </a:endParaRPr>
          </a:p>
        </p:txBody>
      </p:sp>
      <p:sp>
        <p:nvSpPr>
          <p:cNvPr id="316" name="Google Shape;316;p37"/>
          <p:cNvSpPr txBox="1"/>
          <p:nvPr/>
        </p:nvSpPr>
        <p:spPr>
          <a:xfrm>
            <a:off x="5967620" y="6960601"/>
            <a:ext cx="12448761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3000"/>
              <a:buFont typeface="Poppins Medium"/>
              <a:buNone/>
            </a:pPr>
            <a:r>
              <a:rPr lang="en-US" sz="4000" b="0" i="0" u="none" strike="noStrike" cap="none" dirty="0" smtClean="0">
                <a:solidFill>
                  <a:srgbClr val="953C96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Not in Chicago. Lives in Kensington, Maryland.</a:t>
            </a:r>
            <a:endParaRPr sz="4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7"/>
          <p:cNvSpPr txBox="1"/>
          <p:nvPr/>
        </p:nvSpPr>
        <p:spPr>
          <a:xfrm>
            <a:off x="5645660" y="7870936"/>
            <a:ext cx="13092681" cy="28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lvl="0" algn="ctr">
              <a:lnSpc>
                <a:spcPct val="120000"/>
              </a:lnSpc>
              <a:buSzPts val="2400"/>
            </a:pPr>
            <a:r>
              <a:rPr lang="en-US" sz="2800" dirty="0" err="1" smtClean="0">
                <a:latin typeface="Poppins Regular"/>
                <a:ea typeface="Poppins"/>
                <a:cs typeface="Poppins Regular"/>
                <a:sym typeface="Poppins"/>
              </a:rPr>
              <a:t>Drupal</a:t>
            </a:r>
            <a:r>
              <a:rPr lang="en-US" sz="2800" dirty="0" smtClean="0">
                <a:latin typeface="Poppins Regular"/>
                <a:ea typeface="Poppins"/>
                <a:cs typeface="Poppins Regular"/>
                <a:sym typeface="Poppins"/>
              </a:rPr>
              <a:t> 8 front-end designer who uses SASS, twig and designs comps in Adobe XD for a public health organization. Former photojournalist and freelancer for The Washington Post and documentary filmmaker.</a:t>
            </a:r>
          </a:p>
          <a:p>
            <a:pPr lvl="0" algn="ctr">
              <a:lnSpc>
                <a:spcPct val="120000"/>
              </a:lnSpc>
              <a:buSzPts val="2400"/>
            </a:pPr>
            <a:endParaRPr lang="en-US" sz="2800" dirty="0" smtClean="0">
              <a:latin typeface="Poppins Regular"/>
              <a:ea typeface="Poppins"/>
              <a:cs typeface="Poppins Regular"/>
              <a:sym typeface="Poppins"/>
            </a:endParaRPr>
          </a:p>
          <a:p>
            <a:pPr lvl="0" algn="ctr">
              <a:lnSpc>
                <a:spcPct val="120000"/>
              </a:lnSpc>
              <a:buSzPts val="2400"/>
            </a:pPr>
            <a:r>
              <a:rPr lang="en-US" sz="2800" dirty="0" smtClean="0">
                <a:latin typeface="Poppins Regular"/>
                <a:ea typeface="Poppins"/>
                <a:cs typeface="Poppins Regular"/>
                <a:sym typeface="Poppins"/>
              </a:rPr>
              <a:t>Has a former stray cat named </a:t>
            </a:r>
            <a:r>
              <a:rPr lang="en-US" sz="2800" dirty="0" err="1" smtClean="0">
                <a:latin typeface="Poppins Regular"/>
                <a:ea typeface="Poppins"/>
                <a:cs typeface="Poppins Regular"/>
                <a:sym typeface="Poppins"/>
              </a:rPr>
              <a:t>Bucatini</a:t>
            </a:r>
            <a:r>
              <a:rPr lang="en-US" sz="2800" dirty="0" smtClean="0">
                <a:latin typeface="Poppins Regular"/>
                <a:ea typeface="Poppins"/>
                <a:cs typeface="Poppins Regular"/>
                <a:sym typeface="Poppins"/>
              </a:rPr>
              <a:t> Marbles.</a:t>
            </a:r>
          </a:p>
        </p:txBody>
      </p:sp>
      <p:pic>
        <p:nvPicPr>
          <p:cNvPr id="11" name="Picture 10" descr="IMG_7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474" y="989708"/>
            <a:ext cx="4687052" cy="4687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275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Twig doesn’t preserve encoding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for special characters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3561611"/>
            <a:ext cx="2130302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Poppins Regular"/>
                <a:cs typeface="Poppins Regular"/>
              </a:rPr>
              <a:t>Ideally, if I put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rsaquo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  <a:r>
              <a:rPr lang="en-US" sz="5000" dirty="0" smtClean="0">
                <a:latin typeface="Poppins Regular"/>
                <a:cs typeface="Poppins Regular"/>
              </a:rPr>
              <a:t> into the twig it would output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rsaquo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  <a:endParaRPr lang="en-US" sz="5000" dirty="0" smtClean="0">
              <a:latin typeface="Poppins Regular"/>
              <a:cs typeface="Poppins Regular"/>
            </a:endParaRPr>
          </a:p>
          <a:p>
            <a:endParaRPr lang="en-US" sz="5000" dirty="0" smtClean="0">
              <a:latin typeface="Poppins Regular"/>
              <a:cs typeface="Poppins Regular"/>
            </a:endParaRPr>
          </a:p>
          <a:p>
            <a:r>
              <a:rPr lang="en-US" sz="5000" dirty="0" smtClean="0">
                <a:latin typeface="Poppins Regular"/>
                <a:cs typeface="Poppins Regular"/>
              </a:rPr>
              <a:t>But it doesn’t. It will output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›</a:t>
            </a:r>
          </a:p>
          <a:p>
            <a:endParaRPr lang="en-US" sz="5000" dirty="0" smtClean="0">
              <a:solidFill>
                <a:srgbClr val="FF0000"/>
              </a:solidFill>
              <a:latin typeface="Poppins Regular"/>
              <a:cs typeface="Poppins Regular"/>
            </a:endParaRPr>
          </a:p>
          <a:p>
            <a:r>
              <a:rPr lang="en-US" sz="5000" dirty="0" smtClean="0">
                <a:latin typeface="Poppins Regular"/>
                <a:cs typeface="Poppins Regular"/>
              </a:rPr>
              <a:t>So I will have to clean that up in Constant Contact </a:t>
            </a:r>
            <a:r>
              <a:rPr lang="en-US" sz="5000" dirty="0" err="1" smtClean="0">
                <a:latin typeface="Poppins Regular"/>
                <a:cs typeface="Poppins Regular"/>
                <a:sym typeface="Wingdings"/>
              </a:rPr>
              <a:t></a:t>
            </a:r>
            <a:endParaRPr lang="en-US" sz="5000" dirty="0" smtClean="0">
              <a:latin typeface="Poppins Regular"/>
              <a:cs typeface="Poppins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Special characters have to be fixed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2361283"/>
            <a:ext cx="2130302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Poppins Regular"/>
                <a:cs typeface="Poppins Regular"/>
              </a:rPr>
              <a:t>HTML </a:t>
            </a:r>
            <a:r>
              <a:rPr lang="en-US" sz="5000" dirty="0" err="1" smtClean="0">
                <a:latin typeface="Poppins Regular"/>
                <a:cs typeface="Poppins Regular"/>
              </a:rPr>
              <a:t>e</a:t>
            </a:r>
            <a:r>
              <a:rPr lang="en-US" sz="5000" dirty="0" smtClean="0">
                <a:latin typeface="Poppins Regular"/>
                <a:cs typeface="Poppins Regular"/>
              </a:rPr>
              <a:t>-newsletters need special characters to be encoded.</a:t>
            </a:r>
          </a:p>
          <a:p>
            <a:endParaRPr lang="en-US" sz="5000" dirty="0" smtClean="0">
              <a:solidFill>
                <a:schemeClr val="tx1"/>
              </a:solidFill>
              <a:latin typeface="Poppins Regular"/>
              <a:cs typeface="Poppins Regular"/>
            </a:endParaRPr>
          </a:p>
          <a:p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Changing every instance of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›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 with its code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rsaquo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</a:p>
          <a:p>
            <a:endParaRPr lang="en-US" sz="5000" dirty="0" smtClean="0">
              <a:solidFill>
                <a:schemeClr val="tx1"/>
              </a:solidFill>
              <a:latin typeface="Poppins Regular"/>
              <a:cs typeface="Poppins Regular"/>
            </a:endParaRPr>
          </a:p>
          <a:p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Changing every curly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’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 or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“ ” 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needs to be replaced with keyboard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'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 and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" " </a:t>
            </a:r>
            <a:r>
              <a:rPr lang="en-US" sz="5000" dirty="0" smtClean="0">
                <a:latin typeface="Poppins Regular"/>
                <a:cs typeface="Poppins Regular"/>
              </a:rPr>
              <a:t>OR their curly encodes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rsquo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 </a:t>
            </a:r>
            <a:r>
              <a:rPr lang="en-US" sz="5000" dirty="0" smtClean="0">
                <a:latin typeface="Poppins Regular"/>
                <a:cs typeface="Poppins Regular"/>
              </a:rPr>
              <a:t>and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ldquo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 </a:t>
            </a:r>
            <a:r>
              <a:rPr lang="en-US" sz="5000" dirty="0" smtClean="0">
                <a:latin typeface="Poppins Regular"/>
                <a:cs typeface="Poppins Regular"/>
              </a:rPr>
              <a:t>and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&amp;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rdquo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</a:p>
          <a:p>
            <a:endParaRPr lang="en-US" sz="5000" dirty="0" smtClean="0">
              <a:solidFill>
                <a:schemeClr val="tx1"/>
              </a:solidFill>
              <a:latin typeface="Poppins Regular"/>
              <a:cs typeface="Poppins Regular"/>
            </a:endParaRPr>
          </a:p>
          <a:p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Changing every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—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 and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–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 with its code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mdash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 </a:t>
            </a:r>
            <a:r>
              <a:rPr lang="en-US" sz="5000" dirty="0" smtClean="0">
                <a:solidFill>
                  <a:schemeClr val="tx1"/>
                </a:solidFill>
                <a:latin typeface="Poppins Regular"/>
                <a:cs typeface="Poppins Regular"/>
              </a:rPr>
              <a:t>and 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  <a:r>
              <a:rPr lang="en-US" sz="50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ndash</a:t>
            </a:r>
            <a:r>
              <a:rPr lang="en-US" sz="50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28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>
              <a:buClr>
                <a:srgbClr val="953C96"/>
              </a:buClr>
              <a:buSzPts val="8000"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Linking from your </a:t>
            </a:r>
            <a:r>
              <a:rPr lang="en-US" sz="8000" b="1" dirty="0" err="1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e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-newsletter back to </a:t>
            </a:r>
          </a:p>
          <a:p>
            <a:pPr lvl="0" algn="ctr">
              <a:buClr>
                <a:srgbClr val="953C96"/>
              </a:buClr>
              <a:buSzPts val="8000"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the website version of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3149600"/>
            <a:ext cx="195773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For example, we rewrote th</a:t>
            </a:r>
            <a:r>
              <a:rPr lang="en-US" sz="4500" dirty="0" smtClean="0">
                <a:latin typeface="Poppins Regular"/>
                <a:cs typeface="Poppins Regular"/>
              </a:rPr>
              <a:t>e title of every piece of content to have a linkable ID in a &lt;span&gt;</a:t>
            </a:r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  <a:p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  <a:p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</p:txBody>
      </p:sp>
      <p:pic>
        <p:nvPicPr>
          <p:cNvPr id="8" name="Picture 7" descr="inspector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4940300"/>
            <a:ext cx="11582400" cy="877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1488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Creating 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anchor link destinations in a view</a:t>
            </a:r>
            <a:endParaRPr lang="en-US" sz="8000" b="1" dirty="0" smtClean="0">
              <a:solidFill>
                <a:srgbClr val="953C96"/>
              </a:solidFill>
              <a:latin typeface="Poppins Regular"/>
              <a:ea typeface="Poppins"/>
              <a:cs typeface="Poppins Regular"/>
              <a:sym typeface="Poppi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213" y="3149601"/>
            <a:ext cx="1957738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&lt;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span id="resource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{{ </a:t>
            </a:r>
            <a:r>
              <a:rPr lang="en-US" sz="45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nid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 }}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"&gt;</a:t>
            </a:r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{{ title }}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&lt;/span&gt;</a:t>
            </a:r>
          </a:p>
          <a:p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  <a:p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</p:txBody>
      </p:sp>
      <p:pic>
        <p:nvPicPr>
          <p:cNvPr id="7" name="Picture 6" descr="inspector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5036128"/>
            <a:ext cx="13608050" cy="8679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284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More complicated rewrites in 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views</a:t>
            </a:r>
            <a:endParaRPr lang="en-US" sz="8000" b="1" dirty="0" smtClean="0">
              <a:solidFill>
                <a:srgbClr val="953C96"/>
              </a:solidFill>
              <a:latin typeface="Poppins Regular"/>
              <a:ea typeface="Poppins"/>
              <a:cs typeface="Poppins Regular"/>
              <a:sym typeface="Poppi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0213" y="1955801"/>
            <a:ext cx="20313987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For example, let’s rewrite this header field (a </a:t>
            </a:r>
            <a:r>
              <a:rPr lang="en-US" sz="4500" dirty="0" smtClean="0">
                <a:latin typeface="Poppins Regular"/>
                <a:cs typeface="Poppins Regular"/>
              </a:rPr>
              <a:t>taxonomy term):</a:t>
            </a:r>
            <a:endParaRPr lang="en-US" sz="4500" dirty="0" smtClean="0"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Monitoring, Evaluation, and Learning/Knowledge </a:t>
            </a:r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Management</a:t>
            </a:r>
          </a:p>
          <a:p>
            <a:endParaRPr lang="en-US" sz="4500" dirty="0" smtClean="0">
              <a:solidFill>
                <a:srgbClr val="0000FF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In the view (NOT twig), we’ll rewrite it into an H2 and also reformat it:</a:t>
            </a:r>
          </a:p>
          <a:p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&lt;h2 id="</a:t>
            </a:r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{{ </a:t>
            </a:r>
            <a:r>
              <a:rPr lang="en-US" sz="4500" dirty="0" err="1" smtClean="0">
                <a:solidFill>
                  <a:srgbClr val="0000FF"/>
                </a:solidFill>
                <a:latin typeface="Poppins Regular"/>
                <a:cs typeface="Poppins Regular"/>
              </a:rPr>
              <a:t>field_resource_review_section</a:t>
            </a:r>
            <a:r>
              <a:rPr lang="en-US" sz="4500" dirty="0" err="1" smtClean="0">
                <a:solidFill>
                  <a:srgbClr val="FF0000"/>
                </a:solidFill>
                <a:latin typeface="Poppins Regular"/>
                <a:cs typeface="Poppins Regular"/>
              </a:rPr>
              <a:t>__value|replace</a:t>
            </a:r>
            <a:r>
              <a:rPr lang="en-US" sz="4500" dirty="0" smtClean="0">
                <a:solidFill>
                  <a:srgbClr val="FF0000"/>
                </a:solidFill>
                <a:latin typeface="Poppins Regular"/>
                <a:cs typeface="Poppins Regular"/>
              </a:rPr>
              <a:t>({' ': '-', ',': '-', '/': '-'})|lower </a:t>
            </a:r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}}"&gt;{{ </a:t>
            </a:r>
            <a:r>
              <a:rPr lang="en-US" sz="4500" dirty="0" err="1" smtClean="0">
                <a:solidFill>
                  <a:srgbClr val="0000FF"/>
                </a:solidFill>
                <a:latin typeface="Poppins Regular"/>
                <a:cs typeface="Poppins Regular"/>
              </a:rPr>
              <a:t>field_resource_review_section</a:t>
            </a:r>
            <a:r>
              <a:rPr lang="en-US" sz="4500" dirty="0" smtClean="0">
                <a:solidFill>
                  <a:srgbClr val="0000FF"/>
                </a:solidFill>
                <a:latin typeface="Poppins Regular"/>
                <a:cs typeface="Poppins Regular"/>
              </a:rPr>
              <a:t> }}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&lt;/h2</a:t>
            </a:r>
            <a:r>
              <a:rPr lang="en-US" sz="4500" dirty="0" smtClean="0">
                <a:solidFill>
                  <a:srgbClr val="5E5E5E"/>
                </a:solidFill>
                <a:latin typeface="Poppins Regular"/>
                <a:cs typeface="Poppins Regular"/>
              </a:rPr>
              <a:t>&gt;</a:t>
            </a:r>
          </a:p>
          <a:p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  <a:p>
            <a:r>
              <a:rPr lang="en-US" sz="4500" dirty="0" smtClean="0">
                <a:solidFill>
                  <a:schemeClr val="tx1"/>
                </a:solidFill>
                <a:latin typeface="Poppins Regular"/>
                <a:cs typeface="Poppins Regular"/>
              </a:rPr>
              <a:t>The result is a nice clean id that an anchor link will see:</a:t>
            </a:r>
          </a:p>
          <a:p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id</a:t>
            </a:r>
            <a:r>
              <a:rPr lang="en-US" sz="4500" dirty="0" smtClean="0">
                <a:solidFill>
                  <a:schemeClr val="bg2"/>
                </a:solidFill>
                <a:latin typeface="Poppins Regular"/>
                <a:cs typeface="Poppins Regular"/>
              </a:rPr>
              <a:t>="</a:t>
            </a:r>
            <a:r>
              <a:rPr lang="en-US" sz="4500" dirty="0" smtClean="0">
                <a:solidFill>
                  <a:srgbClr val="3366FF"/>
                </a:solidFill>
                <a:latin typeface="Poppins Regular"/>
                <a:cs typeface="Poppins Regular"/>
              </a:rPr>
              <a:t>monitoring--evaluation--and-learning-knowledge-</a:t>
            </a:r>
            <a:r>
              <a:rPr lang="en-US" sz="4500" dirty="0" smtClean="0">
                <a:solidFill>
                  <a:srgbClr val="3366FF"/>
                </a:solidFill>
                <a:latin typeface="Poppins Regular"/>
                <a:cs typeface="Poppins Regular"/>
              </a:rPr>
              <a:t>management</a:t>
            </a:r>
            <a:endParaRPr lang="en-US" sz="4500" dirty="0" smtClean="0">
              <a:solidFill>
                <a:srgbClr val="5E5E5E"/>
              </a:solidFill>
              <a:latin typeface="Poppins Regular"/>
              <a:cs typeface="Poppins Regular"/>
            </a:endParaRPr>
          </a:p>
        </p:txBody>
      </p:sp>
      <p:pic>
        <p:nvPicPr>
          <p:cNvPr id="5" name="Picture 4" descr="inspector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8280608"/>
            <a:ext cx="15354980" cy="5435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 txBox="1"/>
          <p:nvPr/>
        </p:nvSpPr>
        <p:spPr>
          <a:xfrm>
            <a:off x="4922730" y="5365650"/>
            <a:ext cx="14538541" cy="29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 i="0" u="none" strike="noStrike" cap="none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THANK YOU, </a:t>
            </a:r>
            <a:r>
              <a:rPr lang="en-US" sz="10000" b="1" i="0" u="none" strike="noStrike" cap="none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QUESTIONS?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6"/>
          <p:cNvSpPr txBox="1"/>
          <p:nvPr/>
        </p:nvSpPr>
        <p:spPr>
          <a:xfrm>
            <a:off x="2109300" y="3194400"/>
            <a:ext cx="20165400" cy="7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r>
              <a:rPr lang="en-US" sz="10000" b="1" i="0" u="none" strike="noStrike" cap="none" dirty="0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PLEASE PROVIDE YOUR FEEDBACK!</a:t>
            </a:r>
            <a:endParaRPr sz="10000" b="1" i="0" u="none" strike="noStrike" cap="none" dirty="0">
              <a:solidFill>
                <a:srgbClr val="66BDFF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endParaRPr sz="5000" b="1" i="0" u="none" strike="noStrike" cap="none" dirty="0">
              <a:solidFill>
                <a:srgbClr val="FFEB36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lvl="0" algn="ctr">
              <a:buClr>
                <a:srgbClr val="FFEB36"/>
              </a:buClr>
              <a:buSzPts val="10000"/>
            </a:pPr>
            <a:r>
              <a:rPr lang="en-US" sz="5000" dirty="0">
                <a:solidFill>
                  <a:srgbClr val="F8F9FA"/>
                </a:solidFill>
                <a:latin typeface="Poppins"/>
                <a:ea typeface="Poppins"/>
                <a:cs typeface="Poppins"/>
                <a:sym typeface="Poppins"/>
              </a:rPr>
              <a:t>mid.camp</a:t>
            </a:r>
            <a:r>
              <a:rPr lang="en-US" sz="5000" dirty="0" smtClean="0">
                <a:solidFill>
                  <a:srgbClr val="F8F9FA"/>
                </a:solidFill>
                <a:latin typeface="Poppins"/>
                <a:ea typeface="Poppins"/>
                <a:cs typeface="Poppins"/>
                <a:sym typeface="Poppins"/>
              </a:rPr>
              <a:t>/6279</a:t>
            </a:r>
            <a:endParaRPr sz="5000" b="0" i="0" u="none" strike="noStrike" cap="none" dirty="0" smtClean="0">
              <a:solidFill>
                <a:srgbClr val="F8F9FA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endParaRPr sz="5000" b="1" i="0" u="none" strike="noStrike" cap="none" dirty="0">
              <a:solidFill>
                <a:srgbClr val="FFFFFF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B36"/>
              </a:buClr>
              <a:buSzPts val="10000"/>
              <a:buFont typeface="Averia Serif Libre"/>
              <a:buNone/>
            </a:pPr>
            <a:endParaRPr sz="6000" b="0" i="0" u="none" strike="noStrike" cap="none" dirty="0">
              <a:solidFill>
                <a:srgbClr val="F8F9F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/>
          <p:nvPr/>
        </p:nvSpPr>
        <p:spPr>
          <a:xfrm>
            <a:off x="3300725" y="4874775"/>
            <a:ext cx="17771999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10000" b="1" i="0" u="none" strike="noStrike" cap="none">
                <a:solidFill>
                  <a:srgbClr val="66BD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CONTRIBUTION DAY</a:t>
            </a:r>
            <a:endParaRPr sz="10000" b="1" i="0" u="none" strike="noStrike" cap="none">
              <a:solidFill>
                <a:srgbClr val="66BDFF"/>
              </a:solidFill>
              <a:latin typeface="Averia Serif Libre"/>
              <a:ea typeface="Averia Serif Libre"/>
              <a:cs typeface="Averia Serif Libre"/>
              <a:sym typeface="Averia Serif Libre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BDFF"/>
              </a:buClr>
              <a:buSzPts val="10000"/>
              <a:buFont typeface="Averia Serif Libre"/>
              <a:buNone/>
            </a:pPr>
            <a:r>
              <a:rPr lang="en-US" sz="8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Saturday 10am to 4pm</a:t>
            </a:r>
            <a:endParaRPr sz="8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5" name="Google Shape;395;p47"/>
          <p:cNvSpPr txBox="1"/>
          <p:nvPr/>
        </p:nvSpPr>
        <p:spPr>
          <a:xfrm>
            <a:off x="3300725" y="7478700"/>
            <a:ext cx="17771999" cy="4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Poppin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You don't have to know code to give back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 sz="4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endParaRPr sz="4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New Contributor training 10am to Noon </a:t>
            </a:r>
            <a:b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with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oppins Black"/>
                <a:ea typeface="Poppins Black"/>
                <a:cs typeface="Poppins Black"/>
                <a:sym typeface="Poppins Black"/>
              </a:rPr>
              <a:t> AmyJune Hineline </a:t>
            </a:r>
            <a:r>
              <a:rPr lang="en-US" sz="4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of Kanopi Studios </a:t>
            </a: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 txBox="1"/>
          <p:nvPr/>
        </p:nvSpPr>
        <p:spPr>
          <a:xfrm>
            <a:off x="1328412" y="1777999"/>
            <a:ext cx="21561126" cy="9841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0"/>
              <a:buFont typeface="Averia Serif Libre"/>
              <a:buNone/>
            </a:pPr>
            <a:r>
              <a:rPr lang="en-US" sz="10000" b="1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MISSION IMPOSSIBLE: </a:t>
            </a:r>
            <a:br>
              <a:rPr lang="en-US" sz="10000" b="1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</a:br>
            <a:r>
              <a:rPr lang="en-US" sz="10000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make it easy for a staff member who doesn’t know HTML…</a:t>
            </a:r>
            <a:br>
              <a:rPr lang="en-US" sz="10000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</a:br>
            <a:r>
              <a:rPr lang="en-US" sz="10000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…to create HTML </a:t>
            </a:r>
            <a:r>
              <a:rPr lang="en-US" sz="10000" dirty="0" err="1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e</a:t>
            </a:r>
            <a:r>
              <a:rPr lang="en-US" sz="10000" dirty="0" smtClean="0">
                <a:solidFill>
                  <a:srgbClr val="FFFFFF"/>
                </a:solidFill>
                <a:latin typeface="Averia Serif Libre"/>
                <a:ea typeface="Averia Serif Libre"/>
                <a:cs typeface="Averia Serif Libre"/>
                <a:sym typeface="Averia Serif Libre"/>
              </a:rPr>
              <a:t>-newsletters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110626" y="429324"/>
            <a:ext cx="20194047" cy="2200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Turn the content of this webpage…</a:t>
            </a:r>
          </a:p>
          <a:p>
            <a:pPr lvl="0" algn="ctr">
              <a:buClr>
                <a:srgbClr val="953C96"/>
              </a:buClr>
              <a:buSzPts val="8000"/>
            </a:pPr>
            <a:r>
              <a:rPr lang="en-US" sz="4500" dirty="0" smtClean="0">
                <a:latin typeface="Poppins Regular"/>
                <a:cs typeface="Poppins Regular"/>
              </a:rPr>
              <a:t>https://</a:t>
            </a:r>
            <a:r>
              <a:rPr lang="en-US" sz="4500" dirty="0" err="1" smtClean="0">
                <a:latin typeface="Poppins Regular"/>
                <a:cs typeface="Poppins Regular"/>
              </a:rPr>
              <a:t>www.advancingnutrition.org</a:t>
            </a:r>
            <a:r>
              <a:rPr lang="en-US" sz="4500" dirty="0" smtClean="0">
                <a:latin typeface="Poppins Regular"/>
                <a:cs typeface="Poppins Regular"/>
              </a:rPr>
              <a:t>/resources/resource-review/</a:t>
            </a:r>
            <a:endParaRPr sz="4500" b="0" u="none" strike="noStrike" cap="none" dirty="0">
              <a:solidFill>
                <a:srgbClr val="000000"/>
              </a:solidFill>
              <a:latin typeface="Poppins Regular"/>
              <a:ea typeface="Arial"/>
              <a:cs typeface="Poppins Regular"/>
              <a:sym typeface="Arial"/>
            </a:endParaRPr>
          </a:p>
        </p:txBody>
      </p:sp>
      <p:pic>
        <p:nvPicPr>
          <p:cNvPr id="5" name="Picture 4" descr="rr-public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566" y="2525353"/>
            <a:ext cx="12477377" cy="11190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50414" y="429324"/>
            <a:ext cx="23753494" cy="227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75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…which is very long and complex view display…</a:t>
            </a:r>
          </a:p>
          <a:p>
            <a:pPr algn="ctr">
              <a:buClr>
                <a:srgbClr val="953C96"/>
              </a:buClr>
              <a:buSzPts val="8000"/>
            </a:pPr>
            <a:r>
              <a:rPr lang="en-US" sz="5000" dirty="0" smtClean="0">
                <a:latin typeface="Poppins Regular"/>
                <a:cs typeface="Poppins Regular"/>
              </a:rPr>
              <a:t>https://</a:t>
            </a:r>
            <a:r>
              <a:rPr lang="en-US" sz="5000" dirty="0" err="1" smtClean="0">
                <a:latin typeface="Poppins Regular"/>
                <a:cs typeface="Poppins Regular"/>
              </a:rPr>
              <a:t>www.advancingnutrition.org</a:t>
            </a:r>
            <a:r>
              <a:rPr lang="en-US" sz="5000" dirty="0" smtClean="0">
                <a:latin typeface="Poppins Regular"/>
                <a:cs typeface="Poppins Regular"/>
              </a:rPr>
              <a:t>/resources/resource-review/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Poppins Regular"/>
              <a:ea typeface="Arial"/>
              <a:cs typeface="Poppins Regular"/>
              <a:sym typeface="Arial"/>
            </a:endParaRPr>
          </a:p>
        </p:txBody>
      </p:sp>
      <p:pic>
        <p:nvPicPr>
          <p:cNvPr id="4" name="Picture 3" descr="rr-public0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80130"/>
            <a:ext cx="5689600" cy="8236585"/>
          </a:xfrm>
          <a:prstGeom prst="rect">
            <a:avLst/>
          </a:prstGeom>
        </p:spPr>
      </p:pic>
      <p:pic>
        <p:nvPicPr>
          <p:cNvPr id="7" name="Picture 6" descr="rr-public01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634" y="3180130"/>
            <a:ext cx="5689600" cy="8236585"/>
          </a:xfrm>
          <a:prstGeom prst="rect">
            <a:avLst/>
          </a:prstGeom>
        </p:spPr>
      </p:pic>
      <p:pic>
        <p:nvPicPr>
          <p:cNvPr id="8" name="Picture 7" descr="rr-public01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2967" y="3180130"/>
            <a:ext cx="5689600" cy="8236585"/>
          </a:xfrm>
          <a:prstGeom prst="rect">
            <a:avLst/>
          </a:prstGeom>
        </p:spPr>
      </p:pic>
      <p:pic>
        <p:nvPicPr>
          <p:cNvPr id="9" name="Picture 8" descr="rr-public01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4400" y="3180130"/>
            <a:ext cx="5689600" cy="823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110626" y="429324"/>
            <a:ext cx="20498122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…into a Constant Contact </a:t>
            </a:r>
            <a:r>
              <a:rPr lang="en-US" sz="8000" b="1" dirty="0" err="1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e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-newsletter.</a:t>
            </a:r>
            <a:endParaRPr sz="1400" b="0" i="0" u="none" strike="noStrike" cap="none" dirty="0">
              <a:solidFill>
                <a:srgbClr val="000000"/>
              </a:solidFill>
              <a:latin typeface="Poppins Regular"/>
              <a:ea typeface="Arial"/>
              <a:cs typeface="Poppins Regular"/>
              <a:sym typeface="Arial"/>
            </a:endParaRPr>
          </a:p>
        </p:txBody>
      </p:sp>
      <p:pic>
        <p:nvPicPr>
          <p:cNvPr id="10" name="Picture 9" descr="rr-cc01.jpg"/>
          <p:cNvPicPr>
            <a:picLocks noChangeAspect="1"/>
          </p:cNvPicPr>
          <p:nvPr/>
        </p:nvPicPr>
        <p:blipFill>
          <a:blip r:embed="rId3"/>
          <a:srcRect b="7423"/>
          <a:stretch>
            <a:fillRect/>
          </a:stretch>
        </p:blipFill>
        <p:spPr>
          <a:xfrm>
            <a:off x="3694580" y="2311400"/>
            <a:ext cx="9804400" cy="11404600"/>
          </a:xfrm>
          <a:prstGeom prst="rect">
            <a:avLst/>
          </a:prstGeom>
        </p:spPr>
      </p:pic>
      <p:sp>
        <p:nvSpPr>
          <p:cNvPr id="4" name="Google Shape;332;p39"/>
          <p:cNvSpPr txBox="1"/>
          <p:nvPr/>
        </p:nvSpPr>
        <p:spPr>
          <a:xfrm>
            <a:off x="15105791" y="6215915"/>
            <a:ext cx="8200537" cy="35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4500" dirty="0" smtClean="0">
                <a:latin typeface="Poppins Regular"/>
                <a:ea typeface="Poppins"/>
                <a:cs typeface="Poppins Regular"/>
                <a:sym typeface="Poppins"/>
              </a:rPr>
              <a:t>HTML </a:t>
            </a:r>
            <a:r>
              <a:rPr lang="en-US" sz="4500" dirty="0" err="1" smtClean="0">
                <a:latin typeface="Poppins Regular"/>
                <a:ea typeface="Poppins"/>
                <a:cs typeface="Poppins Regular"/>
                <a:sym typeface="Poppins"/>
              </a:rPr>
              <a:t>e</a:t>
            </a:r>
            <a:r>
              <a:rPr lang="en-US" sz="4500" dirty="0" smtClean="0">
                <a:latin typeface="Poppins Regular"/>
                <a:ea typeface="Poppins"/>
                <a:cs typeface="Poppins Regular"/>
                <a:sym typeface="Poppins"/>
              </a:rPr>
              <a:t>-newsletters often require a ton of inline styles.</a:t>
            </a:r>
            <a:endParaRPr sz="4500" i="0" u="none" strike="noStrike" cap="none" dirty="0">
              <a:latin typeface="Poppins Regular"/>
              <a:ea typeface="Arial"/>
              <a:cs typeface="Poppins Regular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626033" y="429324"/>
            <a:ext cx="22823389" cy="264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Can I use </a:t>
            </a:r>
            <a:r>
              <a:rPr lang="en-US" sz="8000" b="1" dirty="0" smtClean="0">
                <a:solidFill>
                  <a:schemeClr val="bg2"/>
                </a:solidFill>
                <a:latin typeface="Poppins Regular"/>
                <a:ea typeface="Poppins"/>
                <a:cs typeface="Poppins Regular"/>
                <a:sym typeface="Poppins"/>
              </a:rPr>
              <a:t>style=“ ” </a:t>
            </a: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when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rewriting a field in my view?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60213" y="3595587"/>
            <a:ext cx="124312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No. If you try using the style attribute when rewriting a field, it will get stripped out. </a:t>
            </a:r>
          </a:p>
        </p:txBody>
      </p:sp>
      <p:pic>
        <p:nvPicPr>
          <p:cNvPr id="5" name="Picture 4" descr="inspector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64" y="5492749"/>
            <a:ext cx="17889072" cy="4918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1055313" y="429324"/>
            <a:ext cx="22251015" cy="265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But they only need to change these regions of our Constant Contact template</a:t>
            </a:r>
            <a:endParaRPr sz="1400" b="0" i="0" u="none" strike="noStrike" cap="none" dirty="0">
              <a:solidFill>
                <a:srgbClr val="000000"/>
              </a:solidFill>
              <a:latin typeface="Poppins Regular"/>
              <a:ea typeface="Arial"/>
              <a:cs typeface="Poppins Regular"/>
              <a:sym typeface="Arial"/>
            </a:endParaRPr>
          </a:p>
        </p:txBody>
      </p:sp>
      <p:pic>
        <p:nvPicPr>
          <p:cNvPr id="4" name="Picture 3" descr="cc0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103" y="3086100"/>
            <a:ext cx="11772900" cy="10629900"/>
          </a:xfrm>
          <a:prstGeom prst="rect">
            <a:avLst/>
          </a:prstGeom>
        </p:spPr>
      </p:pic>
      <p:sp>
        <p:nvSpPr>
          <p:cNvPr id="5" name="Google Shape;332;p39"/>
          <p:cNvSpPr txBox="1"/>
          <p:nvPr/>
        </p:nvSpPr>
        <p:spPr>
          <a:xfrm>
            <a:off x="15105791" y="6215915"/>
            <a:ext cx="8200537" cy="356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4500" dirty="0" smtClean="0">
                <a:latin typeface="Poppins Regular"/>
                <a:ea typeface="Poppins"/>
                <a:cs typeface="Poppins Regular"/>
                <a:sym typeface="Poppins"/>
              </a:rPr>
              <a:t>Pretty much everything else stays the same, every issue, so only this content needs to be pasted in.</a:t>
            </a:r>
            <a:endParaRPr sz="4500" i="0" u="none" strike="noStrike" cap="none" dirty="0">
              <a:latin typeface="Poppins Regular"/>
              <a:ea typeface="Arial"/>
              <a:cs typeface="Poppins Regular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9"/>
          <p:cNvSpPr txBox="1"/>
          <p:nvPr/>
        </p:nvSpPr>
        <p:spPr>
          <a:xfrm>
            <a:off x="2110626" y="429324"/>
            <a:ext cx="19514355" cy="152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C96"/>
              </a:buClr>
              <a:buSzPts val="8000"/>
              <a:buFont typeface="Poppins"/>
              <a:buNone/>
            </a:pPr>
            <a:r>
              <a:rPr lang="en-US" sz="8000" b="1" dirty="0" smtClean="0">
                <a:solidFill>
                  <a:srgbClr val="953C96"/>
                </a:solidFill>
                <a:latin typeface="Poppins Regular"/>
                <a:ea typeface="Poppins"/>
                <a:cs typeface="Poppins Regular"/>
                <a:sym typeface="Poppins"/>
              </a:rPr>
              <a:t>Thus, Twig.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633" y="2361281"/>
            <a:ext cx="21624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latin typeface="Poppins Regular"/>
                <a:cs typeface="Poppins Regular"/>
              </a:rPr>
              <a:t>To debug your code using Twig, reference this link:</a:t>
            </a:r>
          </a:p>
          <a:p>
            <a:r>
              <a:rPr lang="en-US" sz="4500" dirty="0" smtClean="0">
                <a:latin typeface="Poppins Regular"/>
                <a:cs typeface="Poppins Regular"/>
              </a:rPr>
              <a:t>https://www.drupal.org/docs/8/theming/twig/debugging-twig-templates</a:t>
            </a:r>
          </a:p>
          <a:p>
            <a:endParaRPr lang="en-US" sz="4500" dirty="0" smtClean="0">
              <a:latin typeface="Poppins Regular"/>
              <a:cs typeface="Poppins Regular"/>
            </a:endParaRPr>
          </a:p>
          <a:p>
            <a:endParaRPr lang="en-US" sz="4500" dirty="0">
              <a:latin typeface="Poppins Regular"/>
              <a:cs typeface="Poppins Regular"/>
            </a:endParaRPr>
          </a:p>
        </p:txBody>
      </p:sp>
      <p:pic>
        <p:nvPicPr>
          <p:cNvPr id="5" name="Picture 4" descr="debug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422" y="4270378"/>
            <a:ext cx="14323642" cy="9445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1345</Words>
  <Application>Microsoft Macintosh PowerPoint</Application>
  <PresentationFormat>Custom</PresentationFormat>
  <Paragraphs>120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Poppins</vt:lpstr>
      <vt:lpstr>Poppins Medium</vt:lpstr>
      <vt:lpstr>Helvetica Neue</vt:lpstr>
      <vt:lpstr>Averia Serif Libre</vt:lpstr>
      <vt:lpstr>Helvetica Neue Light</vt:lpstr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Joshua Yospyn</cp:lastModifiedBy>
  <cp:revision>72</cp:revision>
  <dcterms:created xsi:type="dcterms:W3CDTF">2020-03-20T17:22:34Z</dcterms:created>
  <dcterms:modified xsi:type="dcterms:W3CDTF">2020-03-20T18:30:44Z</dcterms:modified>
</cp:coreProperties>
</file>