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2"/>
  </p:notesMasterIdLst>
  <p:sldIdLst>
    <p:sldId id="258" r:id="rId2"/>
    <p:sldId id="259" r:id="rId3"/>
    <p:sldId id="299" r:id="rId4"/>
    <p:sldId id="260" r:id="rId5"/>
    <p:sldId id="301" r:id="rId6"/>
    <p:sldId id="300" r:id="rId7"/>
    <p:sldId id="303" r:id="rId8"/>
    <p:sldId id="298" r:id="rId9"/>
    <p:sldId id="308" r:id="rId10"/>
    <p:sldId id="310" r:id="rId11"/>
    <p:sldId id="304" r:id="rId12"/>
    <p:sldId id="305" r:id="rId13"/>
    <p:sldId id="266" r:id="rId14"/>
    <p:sldId id="307" r:id="rId15"/>
    <p:sldId id="311" r:id="rId16"/>
    <p:sldId id="306" r:id="rId17"/>
    <p:sldId id="314" r:id="rId18"/>
    <p:sldId id="312" r:id="rId19"/>
    <p:sldId id="320" r:id="rId20"/>
    <p:sldId id="313" r:id="rId21"/>
    <p:sldId id="316" r:id="rId22"/>
    <p:sldId id="317" r:id="rId23"/>
    <p:sldId id="318" r:id="rId24"/>
    <p:sldId id="330" r:id="rId25"/>
    <p:sldId id="321" r:id="rId26"/>
    <p:sldId id="309" r:id="rId27"/>
    <p:sldId id="319" r:id="rId28"/>
    <p:sldId id="323" r:id="rId29"/>
    <p:sldId id="261" r:id="rId30"/>
    <p:sldId id="328" r:id="rId31"/>
    <p:sldId id="324" r:id="rId32"/>
    <p:sldId id="322" r:id="rId33"/>
    <p:sldId id="325" r:id="rId34"/>
    <p:sldId id="326" r:id="rId35"/>
    <p:sldId id="327" r:id="rId36"/>
    <p:sldId id="315" r:id="rId37"/>
    <p:sldId id="332" r:id="rId38"/>
    <p:sldId id="334" r:id="rId39"/>
    <p:sldId id="333" r:id="rId40"/>
    <p:sldId id="335" r:id="rId41"/>
    <p:sldId id="336" r:id="rId42"/>
    <p:sldId id="331" r:id="rId43"/>
    <p:sldId id="337" r:id="rId44"/>
    <p:sldId id="338" r:id="rId45"/>
    <p:sldId id="302" r:id="rId46"/>
    <p:sldId id="340" r:id="rId47"/>
    <p:sldId id="339" r:id="rId48"/>
    <p:sldId id="267" r:id="rId49"/>
    <p:sldId id="268" r:id="rId50"/>
    <p:sldId id="269" r:id="rId51"/>
  </p:sldIdLst>
  <p:sldSz cx="24384000" cy="13716000"/>
  <p:notesSz cx="6858000" cy="9144000"/>
  <p:embeddedFontLst>
    <p:embeddedFont>
      <p:font typeface="Averia Serif Libre" panose="02000603000000000004" pitchFamily="2" charset="0"/>
      <p:bold r:id="rId53"/>
      <p:italic r:id="rId54"/>
      <p:boldItalic r:id="rId55"/>
    </p:embeddedFont>
    <p:embeddedFont>
      <p:font typeface="Helvetica Neue" panose="02000503000000020004" pitchFamily="2" charset="0"/>
      <p:regular r:id="rId56"/>
      <p:bold r:id="rId57"/>
      <p:italic r:id="rId58"/>
      <p:boldItalic r:id="rId59"/>
    </p:embeddedFont>
    <p:embeddedFont>
      <p:font typeface="Helvetica Neue Light" panose="02000403000000020004" pitchFamily="2" charset="0"/>
      <p:regular r:id="rId60"/>
      <p:bold r:id="rId61"/>
      <p:italic r:id="rId62"/>
      <p:boldItalic r:id="rId63"/>
    </p:embeddedFont>
    <p:embeddedFont>
      <p:font typeface="Poppins" pitchFamily="2" charset="77"/>
      <p:regular r:id="rId64"/>
      <p:bold r:id="rId65"/>
      <p:italic r:id="rId66"/>
      <p:boldItalic r:id="rId67"/>
    </p:embeddedFont>
    <p:embeddedFont>
      <p:font typeface="Poppins Black" pitchFamily="2" charset="77"/>
      <p:bold r:id="rId68"/>
      <p:italic r:id="rId69"/>
      <p:boldItalic r:id="rId70"/>
    </p:embeddedFont>
    <p:embeddedFont>
      <p:font typeface="Poppins Medium" pitchFamily="2" charset="77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22"/>
    <p:restoredTop sz="94694"/>
  </p:normalViewPr>
  <p:slideViewPr>
    <p:cSldViewPr snapToGrid="0" snapToObjects="1">
      <p:cViewPr varScale="1">
        <p:scale>
          <a:sx n="25" d="100"/>
          <a:sy n="25" d="100"/>
        </p:scale>
        <p:origin x="232" y="19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14:51:3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4356 24575,'16'-19'0,"3"5"0,17-3 0,0 13 0,0-29 0,0 13 0,0-17 0,0 0 0,1 0 0,-1 1 0,0-1 0,20-2 0,-15 2 0,35-3 0,-35 2 0,35-2 0,-16 1 0,1 0 0,15-1 0,-35 3 0,34-21 0,-34 16 0,35-16 0,-35 21 0,34-3 0,-34 19 0,15-14 0,0 13 0,-15-15 0,35-4 0,-35 4 0,35-3 0,-35 3 0,34-4 0,-34 4 0,15-2 0,0 1 0,-14 0 0,13 0 0,-18 18 0,18-15 0,-13 14 0,14-17 0,-20 17 0,0-12 0,1 13 0,19-19 0,-15 18 0,15-13 0,-20 13 0,1-16 0,-1 0 0,20 17 0,-15-13 0,15 12 0,-19-15 0,-1-1 0,1 16 0,-1-11 0,0 11 0,19-17 0,-13 1 0,13-2 0,-18 2 0,-1 0 0,1 0 0,-1 1 0,20-3 0,-15 2 0,15-2 0,-20 2 0,0 17 0,1-13 0,-1 13 0,-1-16 0,1 0 0,-1 16 0,-15-12 0,13 28 0,-29-29 0,28 12 0,-12 1 0,0-13 0,13 12 0,-13 1 0,0-13 0,12 29 0,-11-29 0,-1 13 0,12-1 0,-12-12 0,16 13 0,0-16 0,0 0 0,-1 16 0,2-13 0,-17 13 0,12-17 0,-12 16 0,17-12 0,-17 13 0,12-1 0,-28-11 0,28 27 0,-12-27 0,16 12 0,-16-17 0,11 18 0,-27-14 0,28 29 0,-28-28 0,29 11 0,-13-16 0,16 0 0,1 0 0,-1 0 0,1 17 0,-17-13 0,12 13 0,-12-17 0,17 0 0,-1 0 0,0 0 0,1 0 0,-17 0 0,12 16 0,-28-11 0,29 11 0,-14-15 0,16 0 0,-16 1 0,12 15 0,-27-12 0,29 28 0,-29-29 0,27 13 0,-12 0 0,0-12 0,11 13 0,-12-1 0,1-10 0,12 26 0,-13-11 0,2-16 0,-6 23 0,-14-23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14:51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24575,'34'0'0,"1"0"0,1 0 0,20 0 0,5 0 0,0 0 0,14 0 0,-34 0 0,35 0 0,-35 0 0,15 17 0,0-13 0,-14 12 0,14 0 0,-20-12 0,20 30 0,-15-29 0,15 29 0,-20-30 0,20 30 0,-15-30 0,15 30 0,0-12 0,-15-2 0,35 16 0,-35-31 0,15 29 0,0-13 0,-15 0 0,34 15 0,-14-32 0,0 30 0,-5-14 0,0 0 0,-15 13 0,35-11 0,-35-2 0,15 14 0,0-12 0,-15 15 0,34 2 0,-34-18 0,35 15 0,-35-16 0,35 20 0,-35-3 0,34-16 0,-34 12 0,15-13 0,0 0 0,-15 12 0,15-28 0,0 30 0,-15-29 0,15 28 0,-1-29 0,-14 28 0,15-28 0,0 30 0,-15-30 0,35 32 0,-35-31 0,15 29 0,-20-30 0,1 28 0,-1-28 0,0 28 0,0-28 0,1 28 0,-1-28 0,0 28 0,0-28 0,1 12 0,-1 0 0,0-12 0,0 29 0,1-29 0,-1 28 0,0-28 0,1 29 0,-1-13 0,1 0 0,-1 12 0,-1-28 0,2 29 0,-3-29 0,-14 28 0,11-28 0,-11 12 0,17 0 0,-2-12 0,1 13 0,-1-2 0,1-11 0,-1 11 0,2 1 0,-2-12 0,1 28 0,0-28 0,0 13 0,0-1 0,1-12 0,-1 12 0,1-16 0,-1 16 0,0-12 0,0 12 0,0-16 0,0 17 0,-1-13 0,1 12 0,0-16 0,0 0 0,-1 0 0,2 16 0,-1-12 0,0 12 0,0-16 0,1 0 0,-2 15 0,1-11 0,-2 11 0,1-15 0,0 15 0,-1-11 0,0 11 0,-15 1 0,11-13 0,-11 13 0,1-2 0,9-10 0,-25 11 0,11-15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14:51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14:53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14:53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14:53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14:53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0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375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9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57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67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556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888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28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53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744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183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20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476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341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808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762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467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44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501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152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19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445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008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44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949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770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700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700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64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9804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852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9043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4711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3283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005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1602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6587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25769a060_0_3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525769a060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7408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25769a06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525769a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73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19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74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17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midcamp.or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midcamp.or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midcamp.or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midcamp.org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midcamp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 Line - Purple">
  <p:cSld name="Title Slide 3 Line - Purp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" name="Google Shape;29;p4" descr="Alice_purple (dark)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705094" y="886023"/>
            <a:ext cx="12434921" cy="1230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3"/>
          <a:srcRect/>
          <a:stretch/>
        </p:blipFill>
        <p:spPr>
          <a:xfrm>
            <a:off x="11273641" y="1915091"/>
            <a:ext cx="1836718" cy="24091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pic>
        <p:nvPicPr>
          <p:cNvPr id="32" name="Google Shape;32;p4" descr="Image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 rot="5400000">
            <a:off x="18699247" y="10006079"/>
            <a:ext cx="11091648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/*Midwest Drupal Camp*/ 2020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- Purple">
  <p:cSld name="Thank You - Purp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Google Shape;83;p13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5400000">
            <a:off x="-4953076" y="10082279"/>
            <a:ext cx="11091647" cy="282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10686707">
            <a:off x="-219747" y="-1714084"/>
            <a:ext cx="11091647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/*Midwest Drupal Camp*/ 2020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2312152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o Slide">
  <p:cSld name="Bio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/>
        </p:nvSpPr>
        <p:spPr>
          <a:xfrm>
            <a:off x="9615043" y="12306300"/>
            <a:ext cx="515391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2019</a:t>
            </a:r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2312152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 </a:t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2231380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 </a:t>
            </a:r>
            <a:endParaRPr/>
          </a:p>
        </p:txBody>
      </p:sp>
      <p:sp>
        <p:nvSpPr>
          <p:cNvPr id="41" name="Google Shape;41;p5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9009750" y="12306300"/>
            <a:ext cx="636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 dirty="0" err="1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</a:t>
            </a:r>
            <a:r>
              <a:rPr lang="en-US" sz="2000" b="0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 /*Midwest Drupal Camp*/ 2020</a:t>
            </a:r>
            <a:endParaRPr dirty="0"/>
          </a:p>
        </p:txBody>
      </p:sp>
      <p:sp>
        <p:nvSpPr>
          <p:cNvPr id="44" name="Google Shape;44;p5"/>
          <p:cNvSpPr txBox="1"/>
          <p:nvPr/>
        </p:nvSpPr>
        <p:spPr>
          <a:xfrm>
            <a:off x="1286197" y="12458700"/>
            <a:ext cx="1742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Purple">
  <p:cSld name="Section Title - Purp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" name="Google Shape;47;p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5400000">
            <a:off x="-4953076" y="10082279"/>
            <a:ext cx="11091647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2312152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1133797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pic>
        <p:nvPicPr>
          <p:cNvPr id="51" name="Google Shape;51;p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10686707">
            <a:off x="-219747" y="-1714084"/>
            <a:ext cx="11091647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/*Midwest Drupal Camp*/ 2020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- Large Content">
  <p:cSld name="Content Slide - Large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2231380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 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7"/>
          <p:cNvSpPr txBox="1"/>
          <p:nvPr/>
        </p:nvSpPr>
        <p:spPr>
          <a:xfrm>
            <a:off x="9009750" y="12306300"/>
            <a:ext cx="636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 dirty="0" err="1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</a:t>
            </a:r>
            <a:r>
              <a:rPr lang="en-US" sz="2000" b="0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 /*Midwest Drupal Camp*/ 2020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- Title and Body">
  <p:cSld name="Content Slide - 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/>
        </p:nvSpPr>
        <p:spPr>
          <a:xfrm>
            <a:off x="2231380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 </a:t>
            </a:r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9009750" y="12306300"/>
            <a:ext cx="636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 dirty="0" err="1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</a:t>
            </a:r>
            <a:r>
              <a:rPr lang="en-US" sz="2000" b="0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 /*Midwest Drupal Camp*/ 2020</a:t>
            </a:r>
            <a:endParaRPr dirty="0"/>
          </a:p>
        </p:txBody>
      </p:sp>
      <p:sp>
        <p:nvSpPr>
          <p:cNvPr id="65" name="Google Shape;65;p8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- Photo 1/3">
  <p:cSld name="Content Slide - Photo 1/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1129663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- Photo 1/4">
  <p:cSld name="Content Slide - Photo 1/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/>
        </p:nvSpPr>
        <p:spPr>
          <a:xfrm>
            <a:off x="1129663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- Photo 2/3">
  <p:cSld name="Content Slide - Photo 2/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/>
        </p:nvSpPr>
        <p:spPr>
          <a:xfrm>
            <a:off x="1129663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Slide - Photo 2/3 copy">
  <p:cSld name="Content Slide - Photo 2/3 cop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>
            <a:off x="9615043" y="12306300"/>
            <a:ext cx="515391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2019</a:t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1129663" y="12306300"/>
            <a:ext cx="1742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/*Midwest Drupal Camp*/ 2020</a:t>
            </a:r>
            <a:endParaRPr dirty="0"/>
          </a:p>
        </p:txBody>
      </p:sp>
      <p:pic>
        <p:nvPicPr>
          <p:cNvPr id="9" name="Google Shape;9;p1" descr="Alice_purple (dark).png"/>
          <p:cNvPicPr preferRelativeResize="0"/>
          <p:nvPr/>
        </p:nvPicPr>
        <p:blipFill rotWithShape="1">
          <a:blip r:embed="rId12">
            <a:alphaModFix amt="20000"/>
          </a:blip>
          <a:srcRect/>
          <a:stretch/>
        </p:blipFill>
        <p:spPr>
          <a:xfrm>
            <a:off x="-1705094" y="886023"/>
            <a:ext cx="12434921" cy="1230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3"/>
          <a:srcRect/>
          <a:stretch/>
        </p:blipFill>
        <p:spPr>
          <a:xfrm>
            <a:off x="11273641" y="3223191"/>
            <a:ext cx="1836718" cy="2409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/>
          </a:p>
        </p:txBody>
      </p:sp>
      <p:pic>
        <p:nvPicPr>
          <p:cNvPr id="12" name="Google Shape;12;p1" descr="Image"/>
          <p:cNvPicPr preferRelativeResize="0"/>
          <p:nvPr/>
        </p:nvPicPr>
        <p:blipFill rotWithShape="1">
          <a:blip r:embed="rId14">
            <a:alphaModFix amt="20000"/>
          </a:blip>
          <a:srcRect/>
          <a:stretch/>
        </p:blipFill>
        <p:spPr>
          <a:xfrm rot="5400000">
            <a:off x="18699247" y="10006079"/>
            <a:ext cx="11091648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5QdvUUlurk6M8TTx670YXBHu9AeAlD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twitter.com/BaqaSadia" TargetMode="External"/><Relationship Id="rId4" Type="http://schemas.openxmlformats.org/officeDocument/2006/relationships/hyperlink" Target="mailto:sadia.rodriguez@bounteous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customXml" Target="../ink/ink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percy.io/" TargetMode="External"/><Relationship Id="rId3" Type="http://schemas.openxmlformats.org/officeDocument/2006/relationships/hyperlink" Target="https://www.selenium.dev/" TargetMode="External"/><Relationship Id="rId7" Type="http://schemas.openxmlformats.org/officeDocument/2006/relationships/hyperlink" Target="https://ghostinspector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ave.webaim.org/" TargetMode="External"/><Relationship Id="rId5" Type="http://schemas.openxmlformats.org/officeDocument/2006/relationships/hyperlink" Target="https://www.deque.com/axe/" TargetMode="External"/><Relationship Id="rId4" Type="http://schemas.openxmlformats.org/officeDocument/2006/relationships/hyperlink" Target="https://siteimprove.com/" TargetMode="External"/><Relationship Id="rId9" Type="http://schemas.openxmlformats.org/officeDocument/2006/relationships/hyperlink" Target="https://applitools.com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customXml" Target="../ink/ink7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mid.camp/6341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/>
        </p:nvSpPr>
        <p:spPr>
          <a:xfrm>
            <a:off x="3300714" y="4552850"/>
            <a:ext cx="17772137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NO QA RESOURCES?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10000" b="1" i="0" u="none" strike="noStrike" cap="none" dirty="0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YOU CAN STILL DELIVER A QUALITY SITE</a:t>
            </a:r>
            <a:endParaRPr dirty="0"/>
          </a:p>
        </p:txBody>
      </p:sp>
      <p:sp>
        <p:nvSpPr>
          <p:cNvPr id="307" name="Google Shape;307;p36"/>
          <p:cNvSpPr txBox="1"/>
          <p:nvPr/>
        </p:nvSpPr>
        <p:spPr>
          <a:xfrm>
            <a:off x="18581975" y="1140025"/>
            <a:ext cx="46665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buClr>
                <a:srgbClr val="FFFFFF"/>
              </a:buClr>
              <a:buSzPts val="2400"/>
            </a:pPr>
            <a:r>
              <a:rPr lang="en-US" sz="24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Back-End, Front-End, Project Management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|   March 20</a:t>
            </a:r>
            <a:endParaRPr dirty="0"/>
          </a:p>
        </p:txBody>
      </p:sp>
      <p:sp>
        <p:nvSpPr>
          <p:cNvPr id="308" name="Google Shape;308;p36"/>
          <p:cNvSpPr txBox="1"/>
          <p:nvPr/>
        </p:nvSpPr>
        <p:spPr>
          <a:xfrm>
            <a:off x="6021450" y="9743000"/>
            <a:ext cx="123411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Presented by: </a:t>
            </a:r>
            <a:r>
              <a:rPr lang="en-US" sz="4000" b="0" i="0" u="none" strike="noStrike" cap="none" dirty="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Sadia Rodriguez</a:t>
            </a:r>
            <a:r>
              <a:rPr lang="en-US" sz="4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Senior Quality Assurance Analyst, Bounteous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/>
        </p:nvSpPr>
        <p:spPr>
          <a:xfrm>
            <a:off x="3935056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The person with “Quality” in their title is responsible for Quality.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endParaRPr lang="en-US" sz="8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Duh.</a:t>
            </a:r>
            <a:endParaRPr dirty="0"/>
          </a:p>
        </p:txBody>
      </p:sp>
      <p:pic>
        <p:nvPicPr>
          <p:cNvPr id="5" name="Picture 4" descr="Cross signalling cancellation of content&#10;">
            <a:extLst>
              <a:ext uri="{FF2B5EF4-FFF2-40B4-BE49-F238E27FC236}">
                <a16:creationId xmlns:a16="http://schemas.microsoft.com/office/drawing/2014/main" id="{F2630A6A-52F9-E44F-B5A4-5B1C747C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45" y="989047"/>
            <a:ext cx="14967798" cy="117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 txBox="1"/>
          <p:nvPr/>
        </p:nvSpPr>
        <p:spPr>
          <a:xfrm>
            <a:off x="1216749" y="2860224"/>
            <a:ext cx="11497766" cy="529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Everyone is responsible for quality</a:t>
            </a:r>
            <a:endParaRPr dirty="0"/>
          </a:p>
        </p:txBody>
      </p:sp>
      <p:sp>
        <p:nvSpPr>
          <p:cNvPr id="357" name="Google Shape;357;p42"/>
          <p:cNvSpPr txBox="1"/>
          <p:nvPr/>
        </p:nvSpPr>
        <p:spPr>
          <a:xfrm>
            <a:off x="508000" y="508000"/>
            <a:ext cx="515391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*Edit This* Slide with Photo (1/2 split). </a:t>
            </a:r>
            <a:endParaRPr/>
          </a:p>
        </p:txBody>
      </p:sp>
      <p:pic>
        <p:nvPicPr>
          <p:cNvPr id="3" name="Picture 2" descr="A group of people walking down a runway&#10;&#10;Description automatically generated">
            <a:extLst>
              <a:ext uri="{FF2B5EF4-FFF2-40B4-BE49-F238E27FC236}">
                <a16:creationId xmlns:a16="http://schemas.microsoft.com/office/drawing/2014/main" id="{145CC02E-E4DA-6748-884A-50EBAB3A4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498" y="0"/>
            <a:ext cx="915650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2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 txBox="1"/>
          <p:nvPr/>
        </p:nvSpPr>
        <p:spPr>
          <a:xfrm>
            <a:off x="1216749" y="4993823"/>
            <a:ext cx="11715480" cy="529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Everyone is responsible for quality…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endParaRPr lang="en-US" sz="7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endParaRPr lang="en-US" sz="7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but ownership is necessary.</a:t>
            </a:r>
            <a:endParaRPr dirty="0"/>
          </a:p>
        </p:txBody>
      </p:sp>
      <p:sp>
        <p:nvSpPr>
          <p:cNvPr id="357" name="Google Shape;357;p42"/>
          <p:cNvSpPr txBox="1"/>
          <p:nvPr/>
        </p:nvSpPr>
        <p:spPr>
          <a:xfrm>
            <a:off x="508000" y="508000"/>
            <a:ext cx="515391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*Edit This* Slide with Photo (1/2 split). </a:t>
            </a:r>
            <a:endParaRPr/>
          </a:p>
        </p:txBody>
      </p:sp>
      <p:pic>
        <p:nvPicPr>
          <p:cNvPr id="3" name="Picture 2" descr="A group of people walking down a runway&#10;&#10;Description automatically generated">
            <a:extLst>
              <a:ext uri="{FF2B5EF4-FFF2-40B4-BE49-F238E27FC236}">
                <a16:creationId xmlns:a16="http://schemas.microsoft.com/office/drawing/2014/main" id="{904D5D51-ADA3-8340-91B3-0386151A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498" y="0"/>
            <a:ext cx="915650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953C9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7793-6984-834F-B8A3-3B80FA1B9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-661871"/>
            <a:ext cx="24384001" cy="16257471"/>
          </a:xfrm>
          <a:prstGeom prst="rect">
            <a:avLst/>
          </a:prstGeom>
        </p:spPr>
      </p:pic>
      <p:sp>
        <p:nvSpPr>
          <p:cNvPr id="372" name="Google Shape;372;p44"/>
          <p:cNvSpPr txBox="1"/>
          <p:nvPr/>
        </p:nvSpPr>
        <p:spPr>
          <a:xfrm>
            <a:off x="3935055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Distribute QA tasks among team members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Quality Assurance Tasks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12192000" y="4710450"/>
            <a:ext cx="11028988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Test environment/framework setup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Test automation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Automated test maintenance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Automated test output review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Process evaluation and improvement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Code review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endParaRPr lang="en-US" sz="4000" b="1" i="0" u="none" strike="noStrike" cap="none" dirty="0">
              <a:solidFill>
                <a:srgbClr val="953C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339;p40">
            <a:extLst>
              <a:ext uri="{FF2B5EF4-FFF2-40B4-BE49-F238E27FC236}">
                <a16:creationId xmlns:a16="http://schemas.microsoft.com/office/drawing/2014/main" id="{41426CAC-DDC3-4E46-A25D-1EB4AC493A8C}"/>
              </a:ext>
            </a:extLst>
          </p:cNvPr>
          <p:cNvSpPr txBox="1"/>
          <p:nvPr/>
        </p:nvSpPr>
        <p:spPr>
          <a:xfrm>
            <a:off x="1163012" y="4710450"/>
            <a:ext cx="11028988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Test planning (</a:t>
            </a: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sample test plan</a:t>
            </a: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Test execution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Bug documentation and reporting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Bug and </a:t>
            </a: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mprovement </a:t>
            </a: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rioritization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Test data creation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Writing unit tests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endParaRPr lang="en-US" sz="4000" b="1" i="0" u="none" strike="noStrike" cap="none" dirty="0">
              <a:solidFill>
                <a:srgbClr val="953C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3433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/>
        </p:nvSpPr>
        <p:spPr>
          <a:xfrm>
            <a:off x="5519550" y="25629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There is no “one size fits all” solution.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Think early and often about quality goals.</a:t>
            </a: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endParaRPr sz="4000" dirty="0"/>
          </a:p>
        </p:txBody>
      </p:sp>
      <p:sp>
        <p:nvSpPr>
          <p:cNvPr id="4" name="Google Shape;339;p40">
            <a:extLst>
              <a:ext uri="{FF2B5EF4-FFF2-40B4-BE49-F238E27FC236}">
                <a16:creationId xmlns:a16="http://schemas.microsoft.com/office/drawing/2014/main" id="{045FEE09-9FC9-A049-BDD0-5F9E2141C4FA}"/>
              </a:ext>
            </a:extLst>
          </p:cNvPr>
          <p:cNvSpPr txBox="1"/>
          <p:nvPr/>
        </p:nvSpPr>
        <p:spPr>
          <a:xfrm>
            <a:off x="6213232" y="471045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Plan for quality.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Carry out your plan.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Expand (or contract) your QA plan as you see the need.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Account for the time and preparation ensuring quality takes.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48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WHY TEST?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374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Why Test Software?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20" y="4396502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Verify that what you build is of acceptable quality</a:t>
            </a:r>
            <a:endParaRPr lang="en-US" sz="4000" b="1" dirty="0">
              <a:solidFill>
                <a:srgbClr val="953C9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Everyone has a different idea of what “quality” means</a:t>
            </a:r>
          </a:p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Define quality, as a team, for your site, functionality, or project. Plan your testing with this definition in mind.</a:t>
            </a:r>
          </a:p>
          <a:p>
            <a:pPr marL="396874" lvl="4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endParaRPr sz="4000" dirty="0"/>
          </a:p>
        </p:txBody>
      </p:sp>
      <p:sp>
        <p:nvSpPr>
          <p:cNvPr id="341" name="Google Shape;341;p40"/>
          <p:cNvSpPr txBox="1"/>
          <p:nvPr/>
        </p:nvSpPr>
        <p:spPr>
          <a:xfrm>
            <a:off x="508000" y="508000"/>
            <a:ext cx="5153914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*Edit This* Content Slide with Title and Body Copy - You can duplicate this slide.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929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953C9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7793-6984-834F-B8A3-3B80FA1B9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-661871"/>
            <a:ext cx="24384001" cy="16257471"/>
          </a:xfrm>
          <a:prstGeom prst="rect">
            <a:avLst/>
          </a:prstGeom>
        </p:spPr>
      </p:pic>
      <p:sp>
        <p:nvSpPr>
          <p:cNvPr id="372" name="Google Shape;372;p44"/>
          <p:cNvSpPr txBox="1"/>
          <p:nvPr/>
        </p:nvSpPr>
        <p:spPr>
          <a:xfrm>
            <a:off x="3935055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The goal of testing is to verify that your site is of acceptable quality.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88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TEST PLANNING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10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dia holding Girl Scout cookies">
            <a:extLst>
              <a:ext uri="{FF2B5EF4-FFF2-40B4-BE49-F238E27FC236}">
                <a16:creationId xmlns:a16="http://schemas.microsoft.com/office/drawing/2014/main" id="{EFEE78B1-16BE-8940-98A0-69BE5BACA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744" y="1082241"/>
            <a:ext cx="5556801" cy="3700762"/>
          </a:xfrm>
          <a:prstGeom prst="rect">
            <a:avLst/>
          </a:prstGeom>
        </p:spPr>
      </p:pic>
      <p:sp>
        <p:nvSpPr>
          <p:cNvPr id="314" name="Google Shape;314;p37"/>
          <p:cNvSpPr txBox="1"/>
          <p:nvPr/>
        </p:nvSpPr>
        <p:spPr>
          <a:xfrm>
            <a:off x="7741848" y="5077014"/>
            <a:ext cx="9324591" cy="135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Sadia Rodriguez</a:t>
            </a:r>
            <a:endParaRPr dirty="0"/>
          </a:p>
        </p:txBody>
      </p:sp>
      <p:sp>
        <p:nvSpPr>
          <p:cNvPr id="315" name="Google Shape;315;p37"/>
          <p:cNvSpPr txBox="1"/>
          <p:nvPr/>
        </p:nvSpPr>
        <p:spPr>
          <a:xfrm>
            <a:off x="5635649" y="6956241"/>
            <a:ext cx="1353698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3000"/>
              <a:buFont typeface="Poppins Medium"/>
              <a:buNone/>
            </a:pPr>
            <a:r>
              <a:rPr lang="en-US" sz="4000" b="0" i="0" u="none" strike="noStrike" cap="none" dirty="0">
                <a:solidFill>
                  <a:srgbClr val="953C9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Bounteous – Senior Quality Assurance Analyst</a:t>
            </a:r>
          </a:p>
        </p:txBody>
      </p:sp>
      <p:sp>
        <p:nvSpPr>
          <p:cNvPr id="316" name="Google Shape;316;p37"/>
          <p:cNvSpPr txBox="1"/>
          <p:nvPr/>
        </p:nvSpPr>
        <p:spPr>
          <a:xfrm>
            <a:off x="7005000" y="10079099"/>
            <a:ext cx="10374000" cy="20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-US" sz="2800" dirty="0">
                <a:latin typeface="Poppins"/>
                <a:ea typeface="Poppins"/>
                <a:cs typeface="Poppins"/>
                <a:sym typeface="Poppins"/>
                <a:hlinkClick r:id="rId4"/>
              </a:rPr>
              <a:t>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adia.rodriguez@bounteous.com</a:t>
            </a:r>
            <a:endParaRPr lang="en-US" sz="28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ct val="120000"/>
              </a:lnSpc>
              <a:buSzPts val="2400"/>
            </a:pPr>
            <a:r>
              <a:rPr lang="en-US" sz="2800" dirty="0">
                <a:hlinkClick r:id="rId5"/>
              </a:rPr>
              <a:t>@BaqaSadia</a:t>
            </a:r>
          </a:p>
        </p:txBody>
      </p:sp>
      <p:sp>
        <p:nvSpPr>
          <p:cNvPr id="319" name="Google Shape;319;p37"/>
          <p:cNvSpPr txBox="1"/>
          <p:nvPr/>
        </p:nvSpPr>
        <p:spPr>
          <a:xfrm>
            <a:off x="508000" y="508000"/>
            <a:ext cx="515391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*Edit This* Bio Slide</a:t>
            </a:r>
            <a:endParaRPr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413AB84-BBC9-BB4A-9A00-6A40AE1CB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5348" y="11068516"/>
            <a:ext cx="672548" cy="672548"/>
          </a:xfrm>
          <a:prstGeom prst="rect">
            <a:avLst/>
          </a:prstGeom>
        </p:spPr>
      </p:pic>
      <p:sp>
        <p:nvSpPr>
          <p:cNvPr id="13" name="Google Shape;315;p37">
            <a:extLst>
              <a:ext uri="{FF2B5EF4-FFF2-40B4-BE49-F238E27FC236}">
                <a16:creationId xmlns:a16="http://schemas.microsoft.com/office/drawing/2014/main" id="{E25A495D-8D2F-2E42-8842-05CEFE20D01A}"/>
              </a:ext>
            </a:extLst>
          </p:cNvPr>
          <p:cNvSpPr txBox="1"/>
          <p:nvPr/>
        </p:nvSpPr>
        <p:spPr>
          <a:xfrm>
            <a:off x="5635649" y="8813538"/>
            <a:ext cx="1353698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3000"/>
              <a:buFont typeface="Poppins Medium"/>
              <a:buNone/>
            </a:pPr>
            <a:r>
              <a:rPr lang="en-US" sz="3200" b="0" i="0" u="none" strike="noStrike" cap="none" dirty="0">
                <a:solidFill>
                  <a:srgbClr val="953C9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FIRST Lego League coach and judge, Girl Scout STEM coordinator+, Hour of Code volunteer, Cat </a:t>
            </a:r>
            <a:r>
              <a:rPr lang="en-US" sz="3200" b="0" i="0" u="none" strike="noStrike" cap="none" dirty="0" err="1">
                <a:solidFill>
                  <a:srgbClr val="953C9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Pawsitive</a:t>
            </a:r>
            <a:r>
              <a:rPr lang="en-US" sz="3200" b="0" i="0" u="none" strike="noStrike" cap="none" dirty="0">
                <a:solidFill>
                  <a:srgbClr val="953C9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trainer, mom of twin teens, m</a:t>
            </a:r>
            <a:r>
              <a:rPr lang="en-US" sz="3200" dirty="0">
                <a:solidFill>
                  <a:srgbClr val="953C9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aster procrastinator,</a:t>
            </a:r>
            <a:r>
              <a:rPr lang="en-US" sz="3200" b="0" i="0" u="none" strike="noStrike" cap="none" dirty="0">
                <a:solidFill>
                  <a:srgbClr val="953C9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former mainframe programmer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/>
        </p:nvSpPr>
        <p:spPr>
          <a:xfrm>
            <a:off x="5519550" y="25629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There is no “one size fits all” solution.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Think early and often about quality goals.</a:t>
            </a: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endParaRPr sz="4000" dirty="0"/>
          </a:p>
        </p:txBody>
      </p:sp>
      <p:sp>
        <p:nvSpPr>
          <p:cNvPr id="4" name="Google Shape;339;p40">
            <a:extLst>
              <a:ext uri="{FF2B5EF4-FFF2-40B4-BE49-F238E27FC236}">
                <a16:creationId xmlns:a16="http://schemas.microsoft.com/office/drawing/2014/main" id="{045FEE09-9FC9-A049-BDD0-5F9E2141C4FA}"/>
              </a:ext>
            </a:extLst>
          </p:cNvPr>
          <p:cNvSpPr txBox="1"/>
          <p:nvPr/>
        </p:nvSpPr>
        <p:spPr>
          <a:xfrm>
            <a:off x="6213232" y="471045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Plan for quality.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Carry out your plan.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Expand (or contract) your QA plan as you see the need.</a:t>
            </a:r>
          </a:p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Account for the time and preparation ensuring quality takes.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855262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/>
          <p:nvPr/>
        </p:nvSpPr>
        <p:spPr>
          <a:xfrm>
            <a:off x="1129663" y="3536952"/>
            <a:ext cx="6865669" cy="66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Remember the Project Triangle</a:t>
            </a:r>
            <a:endParaRPr dirty="0"/>
          </a:p>
        </p:txBody>
      </p:sp>
      <p:pic>
        <p:nvPicPr>
          <p:cNvPr id="3" name="Picture 2" descr="The three sides of the triangle are Cheap, Fast, and Good. Good equates to Quality.">
            <a:extLst>
              <a:ext uri="{FF2B5EF4-FFF2-40B4-BE49-F238E27FC236}">
                <a16:creationId xmlns:a16="http://schemas.microsoft.com/office/drawing/2014/main" id="{334084C8-7846-1949-8761-CF4211372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913" y="243208"/>
            <a:ext cx="15539087" cy="130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953C9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7793-6984-834F-B8A3-3B80FA1B9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-661871"/>
            <a:ext cx="24384001" cy="16257471"/>
          </a:xfrm>
          <a:prstGeom prst="rect">
            <a:avLst/>
          </a:prstGeom>
        </p:spPr>
      </p:pic>
      <p:sp>
        <p:nvSpPr>
          <p:cNvPr id="372" name="Google Shape;372;p44"/>
          <p:cNvSpPr txBox="1"/>
          <p:nvPr/>
        </p:nvSpPr>
        <p:spPr>
          <a:xfrm>
            <a:off x="3935056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Be realistic about what you can test and how long it will take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87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Be Strategic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Know what the team could be testing, then decide what you will test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Time box your testing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693836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Baseline Test Plan Components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998320" y="4142502"/>
            <a:ext cx="13344900" cy="764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People and roles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High level goals for quality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Types of tests to be conducted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Describe testing infrastructure/prerequisites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Defect handling procedures</a:t>
            </a:r>
            <a:endParaRPr sz="4000" dirty="0"/>
          </a:p>
        </p:txBody>
      </p:sp>
      <p:sp>
        <p:nvSpPr>
          <p:cNvPr id="4" name="Google Shape;339;p40">
            <a:extLst>
              <a:ext uri="{FF2B5EF4-FFF2-40B4-BE49-F238E27FC236}">
                <a16:creationId xmlns:a16="http://schemas.microsoft.com/office/drawing/2014/main" id="{FFA8F401-6FCA-914E-AD1C-0C60D4FFF956}"/>
              </a:ext>
            </a:extLst>
          </p:cNvPr>
          <p:cNvSpPr txBox="1"/>
          <p:nvPr/>
        </p:nvSpPr>
        <p:spPr>
          <a:xfrm>
            <a:off x="1404720" y="7964051"/>
            <a:ext cx="13344900" cy="35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Data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Testing tools</a:t>
            </a:r>
          </a:p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Code freeze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7211E-1632-D141-99D8-4CEB70A5D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763" y="4853701"/>
            <a:ext cx="9320917" cy="62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 txBox="1"/>
          <p:nvPr/>
        </p:nvSpPr>
        <p:spPr>
          <a:xfrm>
            <a:off x="1216749" y="2860224"/>
            <a:ext cx="11497766" cy="529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Prepare a minimum testing checklist</a:t>
            </a:r>
            <a:endParaRPr dirty="0"/>
          </a:p>
        </p:txBody>
      </p:sp>
      <p:sp>
        <p:nvSpPr>
          <p:cNvPr id="357" name="Google Shape;357;p42"/>
          <p:cNvSpPr txBox="1"/>
          <p:nvPr/>
        </p:nvSpPr>
        <p:spPr>
          <a:xfrm>
            <a:off x="508000" y="508000"/>
            <a:ext cx="515391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*Edit This* Slide with Photo (1/2 split). </a:t>
            </a:r>
            <a:endParaRPr/>
          </a:p>
        </p:txBody>
      </p:sp>
      <p:pic>
        <p:nvPicPr>
          <p:cNvPr id="4" name="Picture 3" descr="A person lying on a bed&#10;&#10;Description automatically generated">
            <a:extLst>
              <a:ext uri="{FF2B5EF4-FFF2-40B4-BE49-F238E27FC236}">
                <a16:creationId xmlns:a16="http://schemas.microsoft.com/office/drawing/2014/main" id="{163C2A0C-CE52-1C4A-91D0-6A77AEBD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498" y="0"/>
            <a:ext cx="914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3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ample testing checklist for a public university directory has 4 line items. The table format maps each high level test to the environments where it is to be executed.">
            <a:extLst>
              <a:ext uri="{FF2B5EF4-FFF2-40B4-BE49-F238E27FC236}">
                <a16:creationId xmlns:a16="http://schemas.microsoft.com/office/drawing/2014/main" id="{A9296B0C-8D04-4441-B3D1-7407910A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48" y="2252123"/>
            <a:ext cx="8309705" cy="9121823"/>
          </a:xfrm>
          <a:prstGeom prst="rect">
            <a:avLst/>
          </a:prstGeom>
        </p:spPr>
      </p:pic>
      <p:pic>
        <p:nvPicPr>
          <p:cNvPr id="4" name="Picture 3" descr="Test 1: A search for a public (directory) record by firstand last name returns a result in each of the following interfaces, using standard syntax: a. LDAP&#10;b. Finger&#10;c. Public University Directory Basic&#10;Search">
            <a:extLst>
              <a:ext uri="{FF2B5EF4-FFF2-40B4-BE49-F238E27FC236}">
                <a16:creationId xmlns:a16="http://schemas.microsoft.com/office/drawing/2014/main" id="{4F065561-9EBF-3044-80FD-C3672FA06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174" y="2252122"/>
            <a:ext cx="9710480" cy="46058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70A575-DA98-3F43-87E3-D2092148D3C1}"/>
                  </a:ext>
                </a:extLst>
              </p14:cNvPr>
              <p14:cNvContentPartPr/>
              <p14:nvPr/>
            </p14:nvContentPartPr>
            <p14:xfrm>
              <a:off x="11240560" y="2364600"/>
              <a:ext cx="1897200" cy="1568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70A575-DA98-3F43-87E3-D2092148D3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31920" y="2355960"/>
                <a:ext cx="1914840" cy="15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1EFD62-2E72-7C49-ACB2-D7C078AB182D}"/>
                  </a:ext>
                </a:extLst>
              </p14:cNvPr>
              <p14:cNvContentPartPr/>
              <p14:nvPr/>
            </p14:nvContentPartPr>
            <p14:xfrm>
              <a:off x="11170000" y="6099600"/>
              <a:ext cx="2053440" cy="747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1EFD62-2E72-7C49-ACB2-D7C078AB18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61000" y="6090600"/>
                <a:ext cx="207108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41D6462-0A37-B34D-907D-91ECF05507CA}"/>
                  </a:ext>
                </a:extLst>
              </p14:cNvPr>
              <p14:cNvContentPartPr/>
              <p14:nvPr/>
            </p14:nvContentPartPr>
            <p14:xfrm>
              <a:off x="17035840" y="-482352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41D6462-0A37-B34D-907D-91ECF05507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27200" y="-48325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723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Example Prioritization Strategies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Most visited pages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Highest visibility functionality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Most business critical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Highest 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Most fragile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Newest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51268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Do More than the Minimum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The minimum testing checklist is great for deployment testing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The minimum testing checklist is great for emergencies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The minimum testing checklist is usually not enough for all stages of a project</a:t>
            </a:r>
            <a:endParaRPr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F4654A-F05C-FD44-9E6F-8DD42058B4E8}"/>
              </a:ext>
            </a:extLst>
          </p:cNvPr>
          <p:cNvGrpSpPr/>
          <p:nvPr/>
        </p:nvGrpSpPr>
        <p:grpSpPr>
          <a:xfrm>
            <a:off x="12833560" y="2725320"/>
            <a:ext cx="360" cy="360"/>
            <a:chOff x="12833560" y="272532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65B172-6C00-CA4C-9813-F392D187E8D1}"/>
                    </a:ext>
                  </a:extLst>
                </p14:cNvPr>
                <p14:cNvContentPartPr/>
                <p14:nvPr/>
              </p14:nvContentPartPr>
              <p14:xfrm>
                <a:off x="12833560" y="2725320"/>
                <a:ext cx="360" cy="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65B172-6C00-CA4C-9813-F392D187E8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824920" y="2716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C07C74-2BD6-534A-BACD-DBB1C3C0E265}"/>
                    </a:ext>
                  </a:extLst>
                </p14:cNvPr>
                <p14:cNvContentPartPr/>
                <p14:nvPr/>
              </p14:nvContentPartPr>
              <p14:xfrm>
                <a:off x="12833560" y="2725320"/>
                <a:ext cx="36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C07C74-2BD6-534A-BACD-DBB1C3C0E2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824920" y="2716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1713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The V model of testing visualizes test planning starting from broadest to narrowest and test execution from narrowest to broadest.">
            <a:extLst>
              <a:ext uri="{FF2B5EF4-FFF2-40B4-BE49-F238E27FC236}">
                <a16:creationId xmlns:a16="http://schemas.microsoft.com/office/drawing/2014/main" id="{CB89A824-49E9-3C49-BA62-502CD3B6F8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8272" y="941751"/>
            <a:ext cx="17967455" cy="10918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What to Expect this Hour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An o</a:t>
            </a: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verview of Quality Assurance (QA)</a:t>
            </a: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Ideas for how to get QA done without a designated QA person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An introduction to test planning and execution for lean teams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58922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953C9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7793-6984-834F-B8A3-3B80FA1B9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-661871"/>
            <a:ext cx="24384001" cy="16257471"/>
          </a:xfrm>
          <a:prstGeom prst="rect">
            <a:avLst/>
          </a:prstGeom>
        </p:spPr>
      </p:pic>
      <p:sp>
        <p:nvSpPr>
          <p:cNvPr id="372" name="Google Shape;372;p44"/>
          <p:cNvSpPr txBox="1"/>
          <p:nvPr/>
        </p:nvSpPr>
        <p:spPr>
          <a:xfrm>
            <a:off x="3935056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Make a plan.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Follow it until it needs updating.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Update your plan.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387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Be Strategic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Know what the team could be testing, then decide what you will test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Time box your testing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Acknowledge the learning curve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834001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/>
        </p:nvSpPr>
        <p:spPr>
          <a:xfrm>
            <a:off x="3935056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953C96"/>
              </a:buClr>
              <a:buSzPts val="8000"/>
            </a:pPr>
            <a:r>
              <a:rPr lang="en-US" sz="8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Common challenge: Confirm that something works.</a:t>
            </a:r>
          </a:p>
          <a:p>
            <a:pPr lvl="0" algn="ctr">
              <a:buClr>
                <a:srgbClr val="953C96"/>
              </a:buClr>
              <a:buSzPts val="8000"/>
            </a:pPr>
            <a:endParaRPr lang="en-US" sz="8000" b="1" dirty="0">
              <a:solidFill>
                <a:srgbClr val="953C9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 algn="ctr">
              <a:buClr>
                <a:srgbClr val="953C96"/>
              </a:buClr>
              <a:buSzPts val="8000"/>
            </a:pPr>
            <a:r>
              <a:rPr lang="en-US" sz="8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You don’t know what “works” means</a:t>
            </a:r>
          </a:p>
        </p:txBody>
      </p:sp>
    </p:spTree>
    <p:extLst>
      <p:ext uri="{BB962C8B-B14F-4D97-AF65-F5344CB8AC3E}">
        <p14:creationId xmlns:p14="http://schemas.microsoft.com/office/powerpoint/2010/main" val="3822464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Be Agile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In each sprint, functionally test each story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At sprint end, perform regression testing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Manageable regression testing is usually minimum testing checklist+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Update your regression test list as the site evolves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286151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WHO DOES THE TESTING?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624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Know Your Team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Use testing to see the big picture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Be fair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#1 trait of a good functional tester: EMPATHY</a:t>
            </a:r>
          </a:p>
        </p:txBody>
      </p:sp>
    </p:spTree>
    <p:extLst>
      <p:ext uri="{BB962C8B-B14F-4D97-AF65-F5344CB8AC3E}">
        <p14:creationId xmlns:p14="http://schemas.microsoft.com/office/powerpoint/2010/main" val="3163193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953C9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7793-6984-834F-B8A3-3B80FA1B9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-661871"/>
            <a:ext cx="24384001" cy="16257471"/>
          </a:xfrm>
          <a:prstGeom prst="rect">
            <a:avLst/>
          </a:prstGeom>
        </p:spPr>
      </p:pic>
      <p:sp>
        <p:nvSpPr>
          <p:cNvPr id="372" name="Google Shape;372;p44"/>
          <p:cNvSpPr txBox="1"/>
          <p:nvPr/>
        </p:nvSpPr>
        <p:spPr>
          <a:xfrm>
            <a:off x="3935055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Don’t be the only one to test your own code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516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TEST AUTOMATION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380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Good Candidates for Automation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Regression tests (save time)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Functionality that is stable (minimize rework)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Functionality that can reset its own data (maximize reuse)</a:t>
            </a:r>
          </a:p>
        </p:txBody>
      </p:sp>
    </p:spTree>
    <p:extLst>
      <p:ext uri="{BB962C8B-B14F-4D97-AF65-F5344CB8AC3E}">
        <p14:creationId xmlns:p14="http://schemas.microsoft.com/office/powerpoint/2010/main" val="2744002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953C9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7793-6984-834F-B8A3-3B80FA1B9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-661871"/>
            <a:ext cx="24384001" cy="16257471"/>
          </a:xfrm>
          <a:prstGeom prst="rect">
            <a:avLst/>
          </a:prstGeom>
        </p:spPr>
      </p:pic>
      <p:sp>
        <p:nvSpPr>
          <p:cNvPr id="372" name="Google Shape;372;p44"/>
          <p:cNvSpPr txBox="1"/>
          <p:nvPr/>
        </p:nvSpPr>
        <p:spPr>
          <a:xfrm>
            <a:off x="3935055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Test automation is not </a:t>
            </a:r>
            <a:r>
              <a:rPr lang="en-US" sz="8000" b="1" u="sng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the</a:t>
            </a: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 solution.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It is a tool.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09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WHAT IS QUALITY? 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Testing Tools to Consider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lvl="0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Front end functional testing : </a:t>
            </a: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  <a:hlinkClick r:id="rId3"/>
              </a:rPr>
              <a:t>Selenium</a:t>
            </a: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Site performance: </a:t>
            </a:r>
            <a:r>
              <a:rPr lang="en-US" sz="4000" b="1" dirty="0" err="1">
                <a:solidFill>
                  <a:srgbClr val="953C96"/>
                </a:solidFill>
                <a:latin typeface="Poppins"/>
                <a:cs typeface="Poppins"/>
                <a:sym typeface="Poppins"/>
                <a:hlinkClick r:id="rId4"/>
              </a:rPr>
              <a:t>SiteImprove</a:t>
            </a: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Accessibility testing: </a:t>
            </a: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  <a:hlinkClick r:id="rId5"/>
              </a:rPr>
              <a:t>axe</a:t>
            </a: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, </a:t>
            </a: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  <a:hlinkClick r:id="rId6"/>
              </a:rPr>
              <a:t>WAVE</a:t>
            </a: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Visual testing: </a:t>
            </a: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  <a:hlinkClick r:id="rId7"/>
              </a:rPr>
              <a:t>Ghost Inspector</a:t>
            </a: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, </a:t>
            </a:r>
            <a:r>
              <a:rPr lang="en-US" sz="4000" b="1" dirty="0" err="1">
                <a:solidFill>
                  <a:srgbClr val="953C96"/>
                </a:solidFill>
                <a:latin typeface="Poppins"/>
                <a:cs typeface="Poppins"/>
                <a:sym typeface="Poppins"/>
                <a:hlinkClick r:id="rId8"/>
              </a:rPr>
              <a:t>Percy.io</a:t>
            </a: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, </a:t>
            </a:r>
            <a:r>
              <a:rPr lang="en-US" sz="4000" b="1" dirty="0" err="1">
                <a:solidFill>
                  <a:srgbClr val="953C96"/>
                </a:solidFill>
                <a:latin typeface="Poppins"/>
                <a:cs typeface="Poppins"/>
                <a:sym typeface="Poppins"/>
                <a:hlinkClick r:id="rId9"/>
              </a:rPr>
              <a:t>Applitools</a:t>
            </a: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38037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Automation Is Not Free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Tests get stale quickly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Test maintenance takes time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Investigating test failures takes time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Keep the automation short, sweet, and pertinent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847845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THINK LIKE A TESTER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749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/>
        </p:nvSpPr>
        <p:spPr>
          <a:xfrm>
            <a:off x="3935056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 tester’s job is to make the site (and team) look good.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02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/>
        </p:nvSpPr>
        <p:spPr>
          <a:xfrm>
            <a:off x="3935056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Place empathy first in end-to-end testing. Put yourself in the user’s shoes.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551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Consider Personas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50" y="5217400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An experienced site user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 brand new visitor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 content author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 site administrator</a:t>
            </a:r>
          </a:p>
          <a:p>
            <a:pPr marL="396874" marR="0" lvl="0" indent="-412749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Poppins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A resident of another country</a:t>
            </a:r>
            <a:endParaRPr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F4654A-F05C-FD44-9E6F-8DD42058B4E8}"/>
              </a:ext>
            </a:extLst>
          </p:cNvPr>
          <p:cNvGrpSpPr/>
          <p:nvPr/>
        </p:nvGrpSpPr>
        <p:grpSpPr>
          <a:xfrm>
            <a:off x="12833560" y="2725320"/>
            <a:ext cx="360" cy="360"/>
            <a:chOff x="12833560" y="272532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65B172-6C00-CA4C-9813-F392D187E8D1}"/>
                    </a:ext>
                  </a:extLst>
                </p14:cNvPr>
                <p14:cNvContentPartPr/>
                <p14:nvPr/>
              </p14:nvContentPartPr>
              <p14:xfrm>
                <a:off x="12833560" y="2725320"/>
                <a:ext cx="360" cy="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65B172-6C00-CA4C-9813-F392D187E8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824920" y="2716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C07C74-2BD6-534A-BACD-DBB1C3C0E265}"/>
                    </a:ext>
                  </a:extLst>
                </p14:cNvPr>
                <p14:cNvContentPartPr/>
                <p14:nvPr/>
              </p14:nvContentPartPr>
              <p14:xfrm>
                <a:off x="12833560" y="2725320"/>
                <a:ext cx="36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C07C74-2BD6-534A-BACD-DBB1C3C0E2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824920" y="2716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6034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ALMOST DONE!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329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953C9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27793-6984-834F-B8A3-3B80FA1B9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" y="-661871"/>
            <a:ext cx="24384001" cy="16257471"/>
          </a:xfrm>
          <a:prstGeom prst="rect">
            <a:avLst/>
          </a:prstGeom>
        </p:spPr>
      </p:pic>
      <p:sp>
        <p:nvSpPr>
          <p:cNvPr id="372" name="Google Shape;372;p44"/>
          <p:cNvSpPr txBox="1"/>
          <p:nvPr/>
        </p:nvSpPr>
        <p:spPr>
          <a:xfrm>
            <a:off x="3935055" y="21336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FFFFFF"/>
              </a:buClr>
              <a:buSzPts val="8000"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There is no “one size fits all” solution.</a:t>
            </a:r>
          </a:p>
          <a:p>
            <a:pPr lvl="0" algn="ctr">
              <a:buClr>
                <a:srgbClr val="FFFFFF"/>
              </a:buClr>
              <a:buSzPts val="8000"/>
            </a:pPr>
            <a:endParaRPr lang="en-US" sz="8000" b="1" dirty="0">
              <a:solidFill>
                <a:srgbClr val="FFFFFF"/>
              </a:solidFill>
              <a:latin typeface="Poppins"/>
              <a:cs typeface="Poppins"/>
              <a:sym typeface="Poppins"/>
            </a:endParaRPr>
          </a:p>
          <a:p>
            <a:pPr lvl="0" algn="ctr">
              <a:buClr>
                <a:srgbClr val="FFFFFF"/>
              </a:buClr>
              <a:buSzPts val="8000"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Think early and often about quality goals.</a:t>
            </a:r>
          </a:p>
          <a:p>
            <a:pPr lvl="0" algn="ctr">
              <a:buClr>
                <a:srgbClr val="FFFFFF"/>
              </a:buClr>
              <a:buSzPts val="8000"/>
            </a:pPr>
            <a:endParaRPr lang="en-US" sz="8000" b="1" dirty="0">
              <a:solidFill>
                <a:srgbClr val="FFFFFF"/>
              </a:solidFill>
              <a:latin typeface="Poppins"/>
              <a:cs typeface="Poppins"/>
              <a:sym typeface="Poppins"/>
            </a:endParaRPr>
          </a:p>
          <a:p>
            <a:pPr lvl="0" algn="ctr">
              <a:buClr>
                <a:srgbClr val="FFFFFF"/>
              </a:buClr>
              <a:buSzPts val="8000"/>
            </a:pPr>
            <a:r>
              <a:rPr lang="en-US" sz="8000" b="1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Allow time for testing – automation included.</a:t>
            </a:r>
          </a:p>
        </p:txBody>
      </p:sp>
    </p:spTree>
    <p:extLst>
      <p:ext uri="{BB962C8B-B14F-4D97-AF65-F5344CB8AC3E}">
        <p14:creationId xmlns:p14="http://schemas.microsoft.com/office/powerpoint/2010/main" val="1208555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 txBox="1"/>
          <p:nvPr/>
        </p:nvSpPr>
        <p:spPr>
          <a:xfrm>
            <a:off x="4922730" y="5365650"/>
            <a:ext cx="14538541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10000" b="1" i="0" u="none" strike="noStrike" cap="none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THANK YOU, </a:t>
            </a:r>
            <a:r>
              <a:rPr lang="en-US" sz="10000" b="1" i="0" u="none" strike="noStrike" cap="none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 txBox="1"/>
          <p:nvPr/>
        </p:nvSpPr>
        <p:spPr>
          <a:xfrm>
            <a:off x="2109300" y="3194400"/>
            <a:ext cx="20165400" cy="7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B36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PLEASE PROVIDE YOUR FEEDBACK!</a:t>
            </a:r>
            <a:endParaRPr sz="10000" b="1" dirty="0">
              <a:solidFill>
                <a:srgbClr val="66BDFF"/>
              </a:solidFill>
              <a:latin typeface="Averia Serif Libre"/>
              <a:ea typeface="Averia Serif Libre"/>
              <a:cs typeface="Averia Serif Libre"/>
              <a:sym typeface="Averia Serif Libr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B36"/>
              </a:buClr>
              <a:buSzPts val="10000"/>
              <a:buFont typeface="Averia Serif Libre"/>
              <a:buNone/>
            </a:pPr>
            <a:endParaRPr sz="5000" b="1" dirty="0">
              <a:solidFill>
                <a:srgbClr val="FFEB36"/>
              </a:solidFill>
              <a:latin typeface="Averia Serif Libre"/>
              <a:ea typeface="Averia Serif Libre"/>
              <a:cs typeface="Averia Serif Libre"/>
              <a:sym typeface="Averia Serif Libre"/>
            </a:endParaRPr>
          </a:p>
          <a:p>
            <a:pPr lvl="0" algn="ctr">
              <a:buClr>
                <a:srgbClr val="FFEB36"/>
              </a:buClr>
              <a:buSzPts val="10000"/>
            </a:pPr>
            <a:r>
              <a:rPr lang="en-US" sz="50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http://mid.camp/6341</a:t>
            </a:r>
            <a:endParaRPr sz="50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/>
        </p:nvSpPr>
        <p:spPr>
          <a:xfrm>
            <a:off x="1154816" y="2108836"/>
            <a:ext cx="13690572" cy="949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60000"/>
              </a:lnSpc>
              <a:buClr>
                <a:srgbClr val="953C96"/>
              </a:buClr>
              <a:buSzPts val="4000"/>
            </a:pPr>
            <a:r>
              <a:rPr lang="en-US" sz="72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“I know it when I see it…”</a:t>
            </a:r>
          </a:p>
          <a:p>
            <a:pPr>
              <a:lnSpc>
                <a:spcPct val="160000"/>
              </a:lnSpc>
              <a:buClr>
                <a:srgbClr val="953C96"/>
              </a:buClr>
              <a:buSzPts val="4000"/>
            </a:pPr>
            <a:endParaRPr lang="en-US" sz="7200" b="1" dirty="0">
              <a:solidFill>
                <a:srgbClr val="953C9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r">
              <a:lnSpc>
                <a:spcPct val="160000"/>
              </a:lnSpc>
              <a:buClr>
                <a:srgbClr val="953C96"/>
              </a:buClr>
              <a:buSzPts val="4000"/>
            </a:pPr>
            <a:r>
              <a:rPr lang="en-US" sz="72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- Supreme Court Justice Potter Stewart</a:t>
            </a:r>
          </a:p>
          <a:p>
            <a:pPr>
              <a:lnSpc>
                <a:spcPct val="160000"/>
              </a:lnSpc>
              <a:buClr>
                <a:srgbClr val="953C96"/>
              </a:buClr>
              <a:buSzPts val="4000"/>
            </a:pPr>
            <a:endParaRPr lang="en-US" sz="7200" dirty="0"/>
          </a:p>
        </p:txBody>
      </p:sp>
      <p:sp>
        <p:nvSpPr>
          <p:cNvPr id="349" name="Google Shape;349;p41"/>
          <p:cNvSpPr txBox="1"/>
          <p:nvPr/>
        </p:nvSpPr>
        <p:spPr>
          <a:xfrm>
            <a:off x="508000" y="508000"/>
            <a:ext cx="531001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*Edit This* Slide with Photo (&lt;1/3 split).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DCAB4-AEC7-7546-B2FA-DCBDBBE2C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3" r="7837"/>
          <a:stretch/>
        </p:blipFill>
        <p:spPr>
          <a:xfrm>
            <a:off x="16383899" y="0"/>
            <a:ext cx="800010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3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/>
          <p:nvPr/>
        </p:nvSpPr>
        <p:spPr>
          <a:xfrm>
            <a:off x="3300725" y="4874775"/>
            <a:ext cx="17772000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10000" b="1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CONTRIBUTION DAY</a:t>
            </a:r>
            <a:endParaRPr sz="10000" b="1">
              <a:solidFill>
                <a:srgbClr val="66BDFF"/>
              </a:solidFill>
              <a:latin typeface="Averia Serif Libre"/>
              <a:ea typeface="Averia Serif Libre"/>
              <a:cs typeface="Averia Serif Libre"/>
              <a:sym typeface="Averia Serif Libr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8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Saturday 10am to 4pm</a:t>
            </a:r>
            <a:endParaRPr sz="8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47"/>
          <p:cNvSpPr txBox="1"/>
          <p:nvPr/>
        </p:nvSpPr>
        <p:spPr>
          <a:xfrm>
            <a:off x="3300725" y="7478700"/>
            <a:ext cx="17772000" cy="4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</a:pPr>
            <a:r>
              <a:rPr lang="en-US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don't have to know code to give back</a:t>
            </a: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4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endParaRPr sz="4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New Contributor training 10am to Noon </a:t>
            </a:r>
            <a:b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with</a:t>
            </a:r>
            <a:r>
              <a:rPr lang="en-US" sz="40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 AmyJune Hineline </a:t>
            </a: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 Kanopi Studios 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Software Quality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1961340" y="4140204"/>
            <a:ext cx="484632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Conformance to requirements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Data integrity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Data accuracy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Usability</a:t>
            </a:r>
          </a:p>
        </p:txBody>
      </p:sp>
      <p:sp>
        <p:nvSpPr>
          <p:cNvPr id="4" name="Google Shape;339;p40">
            <a:extLst>
              <a:ext uri="{FF2B5EF4-FFF2-40B4-BE49-F238E27FC236}">
                <a16:creationId xmlns:a16="http://schemas.microsoft.com/office/drawing/2014/main" id="{350DBBAB-E6C4-3846-88C5-548227704651}"/>
              </a:ext>
            </a:extLst>
          </p:cNvPr>
          <p:cNvSpPr txBox="1"/>
          <p:nvPr/>
        </p:nvSpPr>
        <p:spPr>
          <a:xfrm>
            <a:off x="7153527" y="4140204"/>
            <a:ext cx="484632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Reliability 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Consistency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Learnability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Maintainability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Performance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Capacity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Time sensitivity</a:t>
            </a:r>
          </a:p>
        </p:txBody>
      </p:sp>
      <p:sp>
        <p:nvSpPr>
          <p:cNvPr id="5" name="Google Shape;339;p40">
            <a:extLst>
              <a:ext uri="{FF2B5EF4-FFF2-40B4-BE49-F238E27FC236}">
                <a16:creationId xmlns:a16="http://schemas.microsoft.com/office/drawing/2014/main" id="{E1F4D391-B7AB-284D-AF8F-02CE6B2273B0}"/>
              </a:ext>
            </a:extLst>
          </p:cNvPr>
          <p:cNvSpPr txBox="1"/>
          <p:nvPr/>
        </p:nvSpPr>
        <p:spPr>
          <a:xfrm>
            <a:off x="12345714" y="4140204"/>
            <a:ext cx="484632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Security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Fault tolerance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User error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Component failure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Conformance to standards</a:t>
            </a:r>
          </a:p>
        </p:txBody>
      </p:sp>
      <p:sp>
        <p:nvSpPr>
          <p:cNvPr id="6" name="Google Shape;339;p40">
            <a:extLst>
              <a:ext uri="{FF2B5EF4-FFF2-40B4-BE49-F238E27FC236}">
                <a16:creationId xmlns:a16="http://schemas.microsoft.com/office/drawing/2014/main" id="{EC9B66AF-2E9A-2449-B33E-CCE1B217DE54}"/>
              </a:ext>
            </a:extLst>
          </p:cNvPr>
          <p:cNvSpPr txBox="1"/>
          <p:nvPr/>
        </p:nvSpPr>
        <p:spPr>
          <a:xfrm>
            <a:off x="17576342" y="4140204"/>
            <a:ext cx="5196572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Aesthetic appeal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Uptime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Responsiveness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Scalability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Extensibility</a:t>
            </a:r>
          </a:p>
          <a:p>
            <a:pPr marL="571500" lvl="0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And things that matter to you</a:t>
            </a:r>
          </a:p>
        </p:txBody>
      </p:sp>
    </p:spTree>
    <p:extLst>
      <p:ext uri="{BB962C8B-B14F-4D97-AF65-F5344CB8AC3E}">
        <p14:creationId xmlns:p14="http://schemas.microsoft.com/office/powerpoint/2010/main" val="302651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/>
        </p:nvSpPr>
        <p:spPr>
          <a:xfrm>
            <a:off x="5519520" y="2044466"/>
            <a:ext cx="13344960" cy="2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Quality Assurance vs Testing</a:t>
            </a:r>
            <a:endParaRPr dirty="0"/>
          </a:p>
        </p:txBody>
      </p:sp>
      <p:sp>
        <p:nvSpPr>
          <p:cNvPr id="339" name="Google Shape;339;p40"/>
          <p:cNvSpPr txBox="1"/>
          <p:nvPr/>
        </p:nvSpPr>
        <p:spPr>
          <a:xfrm>
            <a:off x="5519520" y="4396502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Quality applies to all parts of a project or site</a:t>
            </a:r>
          </a:p>
          <a:p>
            <a:pPr marL="571500" lvl="8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571500" lvl="8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571500" lvl="8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571500" lvl="8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571500" lvl="8" indent="-571500">
              <a:lnSpc>
                <a:spcPct val="160000"/>
              </a:lnSpc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Testing is a major part of software quality assurance, but not the only part</a:t>
            </a:r>
          </a:p>
          <a:p>
            <a:pPr marL="396874" lvl="4" indent="-412749">
              <a:lnSpc>
                <a:spcPct val="160000"/>
              </a:lnSpc>
              <a:buClr>
                <a:srgbClr val="953C96"/>
              </a:buClr>
              <a:buSzPts val="4000"/>
              <a:buFont typeface="Poppins"/>
              <a:buChar char="•"/>
            </a:pPr>
            <a:endParaRPr sz="4000" dirty="0"/>
          </a:p>
        </p:txBody>
      </p:sp>
      <p:sp>
        <p:nvSpPr>
          <p:cNvPr id="341" name="Google Shape;341;p40"/>
          <p:cNvSpPr txBox="1"/>
          <p:nvPr/>
        </p:nvSpPr>
        <p:spPr>
          <a:xfrm>
            <a:off x="508000" y="508000"/>
            <a:ext cx="5153914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*Edit This* Content Slide with Title and Body Copy - You can duplicate this slide. </a:t>
            </a:r>
            <a:endParaRPr/>
          </a:p>
        </p:txBody>
      </p:sp>
      <p:sp>
        <p:nvSpPr>
          <p:cNvPr id="6" name="Google Shape;339;p40">
            <a:extLst>
              <a:ext uri="{FF2B5EF4-FFF2-40B4-BE49-F238E27FC236}">
                <a16:creationId xmlns:a16="http://schemas.microsoft.com/office/drawing/2014/main" id="{492C37E7-7C52-0843-AA6A-CCFC612ED664}"/>
              </a:ext>
            </a:extLst>
          </p:cNvPr>
          <p:cNvSpPr txBox="1"/>
          <p:nvPr/>
        </p:nvSpPr>
        <p:spPr>
          <a:xfrm>
            <a:off x="6194463" y="5766154"/>
            <a:ext cx="133449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Code</a:t>
            </a:r>
          </a:p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</a:p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Communication</a:t>
            </a:r>
          </a:p>
          <a:p>
            <a:pPr marL="571500" marR="0" lvl="0" indent="-571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Documentation</a:t>
            </a:r>
            <a:endParaRPr lang="en-US" sz="3200" b="1" i="0" u="none" strike="noStrike" cap="none" dirty="0">
              <a:solidFill>
                <a:srgbClr val="953C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730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/>
          <p:nvPr/>
        </p:nvSpPr>
        <p:spPr>
          <a:xfrm>
            <a:off x="3895220" y="4590950"/>
            <a:ext cx="16593561" cy="4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>
                <a:solidFill>
                  <a:srgbClr val="FFFFFF"/>
                </a:solidFill>
                <a:latin typeface="Averia Serif Libre"/>
                <a:sym typeface="Averia Serif Libre"/>
              </a:rPr>
              <a:t>WHO IS RESPONSIBLE FOR QUALITY?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18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/>
        </p:nvSpPr>
        <p:spPr>
          <a:xfrm>
            <a:off x="3935056" y="3860803"/>
            <a:ext cx="16513887" cy="59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i="0" u="none" strike="noStrike" cap="none" dirty="0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The person with “Quality” in their title is responsible for Quality.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endParaRPr lang="en-US" sz="8000" b="1" dirty="0">
              <a:solidFill>
                <a:srgbClr val="953C96"/>
              </a:solidFill>
              <a:latin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>
                <a:solidFill>
                  <a:srgbClr val="953C96"/>
                </a:solidFill>
                <a:latin typeface="Poppins"/>
                <a:cs typeface="Poppins"/>
                <a:sym typeface="Poppins"/>
              </a:rPr>
              <a:t>Duh.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62794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1055</Words>
  <Application>Microsoft Macintosh PowerPoint</Application>
  <PresentationFormat>Custom</PresentationFormat>
  <Paragraphs>195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Poppins Medium</vt:lpstr>
      <vt:lpstr>Arial</vt:lpstr>
      <vt:lpstr>Helvetica Neue Light</vt:lpstr>
      <vt:lpstr>Helvetica Neue</vt:lpstr>
      <vt:lpstr>Poppins</vt:lpstr>
      <vt:lpstr>Averia Serif Libre</vt:lpstr>
      <vt:lpstr>Poppins Black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Sadia Rodriguez</cp:lastModifiedBy>
  <cp:revision>34</cp:revision>
  <dcterms:modified xsi:type="dcterms:W3CDTF">2020-03-20T21:05:56Z</dcterms:modified>
</cp:coreProperties>
</file>