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1867e4f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1867e4f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1867e4f0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1867e4f0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0ed355062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80ed35506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0ed355062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80ed35506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1867e4f09_0_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81867e4f09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0ed355062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80ed3550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0ed355062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80ed35506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0ed355062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80ed35506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ed355062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80ed35506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0ed355062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80ed35506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ed355062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80ed35506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0ed355062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80ed35506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_alt1">
  <p:cSld name="SECTION_HEADER_2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C">
  <p:cSld name="SECTION_HEADER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48971" y="180300"/>
            <a:ext cx="794175" cy="264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nkedin.com/in/kamalpreetkaurrajpal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3"/>
          <p:cNvGrpSpPr/>
          <p:nvPr/>
        </p:nvGrpSpPr>
        <p:grpSpPr>
          <a:xfrm>
            <a:off x="720713" y="2186264"/>
            <a:ext cx="4129500" cy="1812972"/>
            <a:chOff x="720713" y="1856654"/>
            <a:chExt cx="4129500" cy="1812972"/>
          </a:xfrm>
        </p:grpSpPr>
        <p:sp>
          <p:nvSpPr>
            <p:cNvPr id="53" name="Google Shape;53;p13"/>
            <p:cNvSpPr txBox="1"/>
            <p:nvPr/>
          </p:nvSpPr>
          <p:spPr>
            <a:xfrm>
              <a:off x="720713" y="1856654"/>
              <a:ext cx="4129500" cy="16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4169DA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Case Study: Drupal gets smarter with AI driven Bot</a:t>
              </a:r>
              <a:endParaRPr b="0" i="0" sz="3600" u="none" cap="none" strike="noStrike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4" name="Google Shape;54;p13"/>
            <p:cNvSpPr txBox="1"/>
            <p:nvPr/>
          </p:nvSpPr>
          <p:spPr>
            <a:xfrm>
              <a:off x="720713" y="3128426"/>
              <a:ext cx="3585473" cy="5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606" y="829800"/>
            <a:ext cx="1424760" cy="47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4424" y="2339163"/>
            <a:ext cx="2162283" cy="186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4294967295" type="body"/>
          </p:nvPr>
        </p:nvSpPr>
        <p:spPr>
          <a:xfrm>
            <a:off x="722375" y="289500"/>
            <a:ext cx="7353000" cy="10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Build once consume anywhere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50" y="1401363"/>
            <a:ext cx="3823226" cy="356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4813825" y="1710100"/>
            <a:ext cx="4234800" cy="29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Leverage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Amazon Lex 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(Alexa NLP engine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and voice synthesis)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Can be consumed by voice over phone, Social Messengers and Mobile based apps.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Extensible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to other future platforms.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Uses machine learning to make the bot ask intelligent questions --</a:t>
            </a:r>
            <a:r>
              <a:rPr lang="en-US" sz="18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Learn from user response.</a:t>
            </a:r>
            <a:endParaRPr sz="1800">
              <a:solidFill>
                <a:srgbClr val="82CEC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0" name="Google Shape;120;p22"/>
          <p:cNvCxnSpPr/>
          <p:nvPr/>
        </p:nvCxnSpPr>
        <p:spPr>
          <a:xfrm>
            <a:off x="4564050" y="1892050"/>
            <a:ext cx="15900" cy="2283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  <a:effectLst>
            <a:reflection blurRad="0" dir="5400000" dist="47625" endA="0" endPos="5000" fadeDir="5400012" kx="0" rotWithShape="0" algn="bl" stPos="0" sy="-100000" ky="0"/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hat orange png"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913" y="1296900"/>
            <a:ext cx="573175" cy="57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26" name="Google Shape;126;p23"/>
          <p:cNvPicPr preferRelativeResize="0"/>
          <p:nvPr/>
        </p:nvPicPr>
        <p:blipFill rotWithShape="1">
          <a:blip r:embed="rId4">
            <a:alphaModFix/>
          </a:blip>
          <a:srcRect b="0" l="23394" r="24279" t="0"/>
          <a:stretch/>
        </p:blipFill>
        <p:spPr>
          <a:xfrm>
            <a:off x="1925050" y="1523150"/>
            <a:ext cx="573176" cy="52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lculator logo png" id="127" name="Google Shape;127;p23"/>
          <p:cNvPicPr preferRelativeResize="0"/>
          <p:nvPr/>
        </p:nvPicPr>
        <p:blipFill rotWithShape="1">
          <a:blip r:embed="rId5">
            <a:alphaModFix/>
          </a:blip>
          <a:srcRect b="16736" l="0" r="0" t="0"/>
          <a:stretch/>
        </p:blipFill>
        <p:spPr>
          <a:xfrm>
            <a:off x="7074763" y="733250"/>
            <a:ext cx="573175" cy="5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3599850" y="4642275"/>
            <a:ext cx="19443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Engagement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 rot="-5400000">
            <a:off x="-309225" y="2343300"/>
            <a:ext cx="2338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1234700" y="3021659"/>
            <a:ext cx="1953900" cy="1388100"/>
          </a:xfrm>
          <a:prstGeom prst="rect">
            <a:avLst/>
          </a:prstGeom>
          <a:solidFill>
            <a:srgbClr val="82C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Natural language maps user request to simple intent</a:t>
            </a: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Intent maps to the best response in the content database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1234700" y="2102850"/>
            <a:ext cx="19362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Informational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Understands natural language to provide answers to the questions posed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3809548" y="3021659"/>
            <a:ext cx="1953900" cy="1388100"/>
          </a:xfrm>
          <a:prstGeom prst="rect">
            <a:avLst/>
          </a:prstGeom>
          <a:solidFill>
            <a:srgbClr val="82C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Personalized responses include results from backend systems (eg, CRM)</a:t>
            </a: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Clarifies user intent using menus or simple questions</a:t>
            </a:r>
            <a:br>
              <a:rPr lang="en-US" sz="10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F3F3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3805500" y="1931850"/>
            <a:ext cx="19443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Personalized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Presents user specific responses by connecting to enterprise systems and clarifies user intent using menus or simple questions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384397" y="2278850"/>
            <a:ext cx="1953900" cy="2130900"/>
          </a:xfrm>
          <a:prstGeom prst="rect">
            <a:avLst/>
          </a:prstGeom>
          <a:solidFill>
            <a:srgbClr val="82C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Emulates human conversation and understands context to complete transaction</a:t>
            </a: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Executes transaction on behalf of users</a:t>
            </a: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Handles complex intents</a:t>
            </a: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Expedites resolution through proactive service</a:t>
            </a:r>
            <a:b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6432100" y="1318975"/>
            <a:ext cx="18585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Transactional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Guides the user through a series of steps to complete a task and can integrate customer data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23"/>
          <p:cNvSpPr txBox="1"/>
          <p:nvPr>
            <p:ph idx="4294967295" type="body"/>
          </p:nvPr>
        </p:nvSpPr>
        <p:spPr>
          <a:xfrm>
            <a:off x="722376" y="289497"/>
            <a:ext cx="75327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Chatbot Maturity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7" name="Google Shape;137;p23"/>
          <p:cNvCxnSpPr/>
          <p:nvPr/>
        </p:nvCxnSpPr>
        <p:spPr>
          <a:xfrm rot="10800000">
            <a:off x="1010375" y="1137700"/>
            <a:ext cx="12300" cy="351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3"/>
          <p:cNvCxnSpPr/>
          <p:nvPr/>
        </p:nvCxnSpPr>
        <p:spPr>
          <a:xfrm flipH="1" rot="10800000">
            <a:off x="1012650" y="4642275"/>
            <a:ext cx="7529700" cy="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720699" y="292025"/>
            <a:ext cx="7481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</a:t>
            </a: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Architecture</a:t>
            </a:r>
            <a:endParaRPr b="0" i="0" sz="3600" u="none" cap="none" strike="noStrike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25" y="1680800"/>
            <a:ext cx="8839201" cy="27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720712" y="292035"/>
            <a:ext cx="7161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Business Benefits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720712" y="1112141"/>
            <a:ext cx="77724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Proxima Nova"/>
              <a:buChar char="●"/>
            </a:pP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bots ecosystem helped the client close </a:t>
            </a:r>
            <a:r>
              <a:rPr b="1" lang="en-US" sz="24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(upsell) </a:t>
            </a: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business worth of 90 million USD</a:t>
            </a:r>
            <a:b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Proxima Nova"/>
              <a:buChar char="●"/>
            </a:pP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One of the bots increased the </a:t>
            </a:r>
            <a:r>
              <a:rPr b="1" lang="en-US" sz="24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user retention</a:t>
            </a: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of the beta user group from 8% to 42%, which allowed the sales team to upsell more of the products.</a:t>
            </a:r>
            <a:b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Proxima Nova"/>
              <a:buChar char="●"/>
            </a:pP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bot applications allowed the</a:t>
            </a:r>
            <a:r>
              <a:rPr b="1" lang="en-US" sz="24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 analytics team to automate a lot of tasks</a:t>
            </a: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happening over spreadsheets.</a:t>
            </a:r>
            <a:endParaRPr sz="24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4572000" y="2386012"/>
            <a:ext cx="2971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Head Offices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2430 Highway 34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Building B, Suite 22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Manasquan, NJ 08736, USA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8D Vandana Building, Tolstoy Marg,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New Delhi 110001, INDIA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email: </a:t>
            </a:r>
            <a:r>
              <a:rPr b="0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business@srijan.net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web: </a:t>
            </a:r>
            <a:r>
              <a:rPr b="0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srijan.net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twitter: </a:t>
            </a:r>
            <a:r>
              <a:rPr b="0" i="0" lang="en-US" sz="12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@srijan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50" y="2386012"/>
            <a:ext cx="15430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79768"/>
            <a:ext cx="3743192" cy="33475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720697" y="292025"/>
            <a:ext cx="3531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75757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??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654750" y="2066350"/>
            <a:ext cx="7834500" cy="21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Twitter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: @kamalpreetkaur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3600" u="sng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/in/kamalpreetkaurrajpal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Email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: kamalpreet.kaur@srijan.net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720712" y="292035"/>
            <a:ext cx="7161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</a:t>
            </a:r>
            <a:endParaRPr b="0" i="0" sz="3600" u="none" cap="none" strike="noStrike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720700" y="1112145"/>
            <a:ext cx="7772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02020"/>
                </a:solidFill>
                <a:latin typeface="Proxima Nova"/>
                <a:ea typeface="Proxima Nova"/>
                <a:cs typeface="Proxima Nova"/>
                <a:sym typeface="Proxima Nova"/>
              </a:rPr>
              <a:t>Leveraging Amazon Lex to build enterprise chatbots that serve a diverse range of use cases for a large cleaning solutions enterprise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71125" y="2738250"/>
            <a:ext cx="25758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24x7</a:t>
            </a:r>
            <a:endParaRPr b="1" sz="3600">
              <a:solidFill>
                <a:srgbClr val="82CEC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Access to data from anywhere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444000" y="2738250"/>
            <a:ext cx="22560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$90M</a:t>
            </a:r>
            <a:endParaRPr sz="3600">
              <a:solidFill>
                <a:srgbClr val="82CEC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Upsell of products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6067925" y="2738250"/>
            <a:ext cx="22560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42% </a:t>
            </a:r>
            <a:endParaRPr b="1" sz="3600">
              <a:solidFill>
                <a:srgbClr val="82CEC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User retention increased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720712" y="292035"/>
            <a:ext cx="7161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About Customer</a:t>
            </a:r>
            <a:endParaRPr b="0" i="0" sz="3600" u="none" cap="none" strike="noStrike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42325" y="1205800"/>
            <a:ext cx="44106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One of the biggest </a:t>
            </a:r>
            <a:r>
              <a:rPr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cleaning solutions 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Co offering industrial cleaning and hygiene chemicals.</a:t>
            </a:r>
            <a:b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Manufacture the cleaning machinery, and do </a:t>
            </a:r>
            <a:r>
              <a:rPr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equip them with IoT sensors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that transmit performance data</a:t>
            </a:r>
            <a:endParaRPr b="0" i="0" sz="18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725" y="3034812"/>
            <a:ext cx="3040500" cy="159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7525" y="1205787"/>
            <a:ext cx="3016699" cy="174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720712" y="292035"/>
            <a:ext cx="7161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Requirement</a:t>
            </a:r>
            <a:endParaRPr b="0" i="0" sz="3600" u="none" cap="none" strike="noStrike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52750" y="1247851"/>
            <a:ext cx="46887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Onboard assets to the IoT ecosystem, collect, monitor, &amp; analyze sensor data from various customer locations.</a:t>
            </a:r>
            <a:b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Create</a:t>
            </a:r>
            <a:r>
              <a:rPr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 interactive data visualization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dashboards that presented all this data, and allowed client stakeholders, and their customers, to </a:t>
            </a:r>
            <a:r>
              <a:rPr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analyze it in real time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8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41457" l="30031" r="41207" t="39213"/>
          <a:stretch/>
        </p:blipFill>
        <p:spPr>
          <a:xfrm>
            <a:off x="5359883" y="2893750"/>
            <a:ext cx="3477370" cy="146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43406" l="20316" r="49907" t="35674"/>
          <a:stretch/>
        </p:blipFill>
        <p:spPr>
          <a:xfrm>
            <a:off x="5331813" y="1342225"/>
            <a:ext cx="3477370" cy="1526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720700" y="292025"/>
            <a:ext cx="73296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Key Metrics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594325" y="1442375"/>
            <a:ext cx="4509900" cy="3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This is a Fleet tracking solution helping monitor your fleets 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Total asset management—monitor your fleet remotely 24/7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Check activity of specific machines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Check Machines which are in Pool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Overutilized Machines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720700" y="292025"/>
            <a:ext cx="8641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Dashboards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00" y="1030625"/>
            <a:ext cx="8681723" cy="31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720712" y="292035"/>
            <a:ext cx="7161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</a:t>
            </a: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Challenges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518500" y="1478375"/>
            <a:ext cx="5358000" cy="3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While the dashboards were a great resource, they had a few drawbacks:</a:t>
            </a:r>
            <a:b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They required a log-in and were </a:t>
            </a:r>
            <a:r>
              <a:rPr b="1"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not always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remotely </a:t>
            </a:r>
            <a:r>
              <a:rPr b="1"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accessible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There was </a:t>
            </a:r>
            <a:r>
              <a:rPr b="1"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lot of time and effort</a:t>
            </a:r>
            <a:r>
              <a:rPr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involved in finding the right data in the dashboard</a:t>
            </a:r>
            <a:endParaRPr b="0" i="0" sz="18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826" y="1478377"/>
            <a:ext cx="2603351" cy="288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720712" y="292035"/>
            <a:ext cx="7161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| </a:t>
            </a:r>
            <a:r>
              <a:rPr lang="en-US" sz="3600">
                <a:solidFill>
                  <a:srgbClr val="4169DA"/>
                </a:solidFill>
                <a:latin typeface="Proxima Nova"/>
                <a:ea typeface="Proxima Nova"/>
                <a:cs typeface="Proxima Nova"/>
                <a:sym typeface="Proxima Nova"/>
              </a:rPr>
              <a:t>Why Chatbots</a:t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169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480575" y="1572550"/>
            <a:ext cx="5067300" cy="26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Creating anytime, </a:t>
            </a:r>
            <a:r>
              <a:rPr b="1"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anywhere access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to enterprise data visualization dashboards via chatbots.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Chatbots that carry out </a:t>
            </a:r>
            <a:r>
              <a:rPr b="1"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complex analysis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of dashboard data to deliver concise answers to questions asked.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Chatbots </a:t>
            </a:r>
            <a:r>
              <a:rPr b="1" lang="en-US" sz="1800">
                <a:solidFill>
                  <a:srgbClr val="82CECE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automated several operational tasks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within the enterprise</a:t>
            </a:r>
            <a:endParaRPr b="0" i="0" sz="1800" u="none" cap="none" strike="noStrik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400" y="1467785"/>
            <a:ext cx="2305700" cy="290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