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113"/>
  </p:notesMasterIdLst>
  <p:sldIdLst>
    <p:sldId id="258" r:id="rId2"/>
    <p:sldId id="259" r:id="rId3"/>
    <p:sldId id="260" r:id="rId4"/>
    <p:sldId id="261" r:id="rId5"/>
    <p:sldId id="262" r:id="rId6"/>
    <p:sldId id="299" r:id="rId7"/>
    <p:sldId id="300" r:id="rId8"/>
    <p:sldId id="303" r:id="rId9"/>
    <p:sldId id="301" r:id="rId10"/>
    <p:sldId id="305" r:id="rId11"/>
    <p:sldId id="306" r:id="rId12"/>
    <p:sldId id="307" r:id="rId13"/>
    <p:sldId id="309" r:id="rId14"/>
    <p:sldId id="310" r:id="rId15"/>
    <p:sldId id="311" r:id="rId16"/>
    <p:sldId id="308" r:id="rId17"/>
    <p:sldId id="312" r:id="rId18"/>
    <p:sldId id="313" r:id="rId19"/>
    <p:sldId id="314" r:id="rId20"/>
    <p:sldId id="315" r:id="rId21"/>
    <p:sldId id="316" r:id="rId22"/>
    <p:sldId id="298" r:id="rId23"/>
    <p:sldId id="304"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18" r:id="rId41"/>
    <p:sldId id="335" r:id="rId42"/>
    <p:sldId id="336" r:id="rId43"/>
    <p:sldId id="337" r:id="rId44"/>
    <p:sldId id="338" r:id="rId45"/>
    <p:sldId id="339" r:id="rId46"/>
    <p:sldId id="340" r:id="rId47"/>
    <p:sldId id="317" r:id="rId48"/>
    <p:sldId id="344" r:id="rId49"/>
    <p:sldId id="345" r:id="rId50"/>
    <p:sldId id="346" r:id="rId51"/>
    <p:sldId id="347" r:id="rId52"/>
    <p:sldId id="348" r:id="rId53"/>
    <p:sldId id="349" r:id="rId54"/>
    <p:sldId id="350" r:id="rId55"/>
    <p:sldId id="351" r:id="rId56"/>
    <p:sldId id="353" r:id="rId57"/>
    <p:sldId id="354" r:id="rId58"/>
    <p:sldId id="355" r:id="rId59"/>
    <p:sldId id="356" r:id="rId60"/>
    <p:sldId id="357" r:id="rId61"/>
    <p:sldId id="405" r:id="rId62"/>
    <p:sldId id="358" r:id="rId63"/>
    <p:sldId id="359" r:id="rId64"/>
    <p:sldId id="361" r:id="rId65"/>
    <p:sldId id="362" r:id="rId66"/>
    <p:sldId id="363" r:id="rId67"/>
    <p:sldId id="364" r:id="rId68"/>
    <p:sldId id="365" r:id="rId69"/>
    <p:sldId id="366" r:id="rId70"/>
    <p:sldId id="367" r:id="rId71"/>
    <p:sldId id="368" r:id="rId72"/>
    <p:sldId id="370" r:id="rId73"/>
    <p:sldId id="371" r:id="rId74"/>
    <p:sldId id="372" r:id="rId75"/>
    <p:sldId id="373" r:id="rId76"/>
    <p:sldId id="403" r:id="rId77"/>
    <p:sldId id="385" r:id="rId78"/>
    <p:sldId id="341" r:id="rId79"/>
    <p:sldId id="343" r:id="rId80"/>
    <p:sldId id="376" r:id="rId81"/>
    <p:sldId id="377" r:id="rId82"/>
    <p:sldId id="378" r:id="rId83"/>
    <p:sldId id="379" r:id="rId84"/>
    <p:sldId id="380" r:id="rId85"/>
    <p:sldId id="381" r:id="rId86"/>
    <p:sldId id="382" r:id="rId87"/>
    <p:sldId id="383" r:id="rId88"/>
    <p:sldId id="374" r:id="rId89"/>
    <p:sldId id="375" r:id="rId90"/>
    <p:sldId id="267" r:id="rId91"/>
    <p:sldId id="268" r:id="rId92"/>
    <p:sldId id="269" r:id="rId93"/>
    <p:sldId id="384" r:id="rId94"/>
    <p:sldId id="404" r:id="rId95"/>
    <p:sldId id="386" r:id="rId96"/>
    <p:sldId id="387" r:id="rId97"/>
    <p:sldId id="390" r:id="rId98"/>
    <p:sldId id="388" r:id="rId99"/>
    <p:sldId id="389" r:id="rId100"/>
    <p:sldId id="392" r:id="rId101"/>
    <p:sldId id="391" r:id="rId102"/>
    <p:sldId id="393" r:id="rId103"/>
    <p:sldId id="394" r:id="rId104"/>
    <p:sldId id="395" r:id="rId105"/>
    <p:sldId id="396" r:id="rId106"/>
    <p:sldId id="397" r:id="rId107"/>
    <p:sldId id="398" r:id="rId108"/>
    <p:sldId id="399" r:id="rId109"/>
    <p:sldId id="400" r:id="rId110"/>
    <p:sldId id="401" r:id="rId111"/>
    <p:sldId id="402" r:id="rId112"/>
  </p:sldIdLst>
  <p:sldSz cx="24384000" cy="13716000"/>
  <p:notesSz cx="6858000" cy="9144000"/>
  <p:embeddedFontLst>
    <p:embeddedFont>
      <p:font typeface="Averia Serif Libre" panose="02000603000000000004" pitchFamily="2" charset="0"/>
      <p:bold r:id="rId114"/>
      <p:italic r:id="rId115"/>
      <p:boldItalic r:id="rId116"/>
    </p:embeddedFont>
    <p:embeddedFont>
      <p:font typeface="Helvetica Neue" panose="02000503000000020004" pitchFamily="2" charset="0"/>
      <p:regular r:id="rId117"/>
      <p:bold r:id="rId118"/>
      <p:italic r:id="rId119"/>
      <p:boldItalic r:id="rId120"/>
    </p:embeddedFont>
    <p:embeddedFont>
      <p:font typeface="Helvetica Neue Light" panose="02000403000000020004" pitchFamily="2" charset="0"/>
      <p:regular r:id="rId121"/>
      <p:bold r:id="rId122"/>
      <p:italic r:id="rId123"/>
      <p:boldItalic r:id="rId124"/>
    </p:embeddedFont>
    <p:embeddedFont>
      <p:font typeface="Poppins" pitchFamily="2" charset="77"/>
      <p:regular r:id="rId125"/>
      <p:bold r:id="rId126"/>
      <p:italic r:id="rId127"/>
      <p:boldItalic r:id="rId128"/>
    </p:embeddedFont>
    <p:embeddedFont>
      <p:font typeface="Poppins Black" pitchFamily="2" charset="77"/>
      <p:bold r:id="rId129"/>
      <p:italic r:id="rId130"/>
      <p:boldItalic r:id="rId131"/>
    </p:embeddedFont>
    <p:embeddedFont>
      <p:font typeface="Poppins Medium" pitchFamily="2" charset="77"/>
      <p:regular r:id="rId132"/>
      <p:bold r:id="rId133"/>
      <p:italic r:id="rId134"/>
      <p:boldItalic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3C96"/>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16"/>
    <p:restoredTop sz="93129"/>
  </p:normalViewPr>
  <p:slideViewPr>
    <p:cSldViewPr snapToGrid="0" snapToObjects="1">
      <p:cViewPr varScale="1">
        <p:scale>
          <a:sx n="62" d="100"/>
          <a:sy n="62" d="100"/>
        </p:scale>
        <p:origin x="280"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font" Target="fonts/font5.fntdata"/><Relationship Id="rId134" Type="http://schemas.openxmlformats.org/officeDocument/2006/relationships/font" Target="fonts/font21.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1.fntdata"/><Relationship Id="rId129" Type="http://schemas.openxmlformats.org/officeDocument/2006/relationships/font" Target="fonts/font1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7.fntdata"/><Relationship Id="rId135" Type="http://schemas.openxmlformats.org/officeDocument/2006/relationships/font" Target="fonts/font2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131" Type="http://schemas.openxmlformats.org/officeDocument/2006/relationships/font" Target="fonts/font18.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0311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4983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8521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1175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5365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40931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5613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3702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51564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90506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50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1720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6472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130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96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357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6350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93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489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736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817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6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150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704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0048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148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96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1905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288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3959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40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6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953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94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334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383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386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735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1556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3053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7603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629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373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349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387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5539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484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409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031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280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994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43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218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5080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220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4700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355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086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141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923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38280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71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4773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262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3640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9785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580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371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4031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7596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09059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4100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51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4017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06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43028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68919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9121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2835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78206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9783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8646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00422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819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9926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64294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569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2077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506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3660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702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0921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8277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208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59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99422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25769a060_0_3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525769a060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25769a060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525769a0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1972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7281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9722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71561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9439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86684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7895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midcamp.or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midcamp.or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midcamp.org"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midcamp.org"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midcamp.or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3 Line - Purple">
  <p:cSld name="Title Slide 3 Line - Purple">
    <p:spTree>
      <p:nvGrpSpPr>
        <p:cNvPr id="1" name="Shape 27"/>
        <p:cNvGrpSpPr/>
        <p:nvPr/>
      </p:nvGrpSpPr>
      <p:grpSpPr>
        <a:xfrm>
          <a:off x="0" y="0"/>
          <a:ext cx="0" cy="0"/>
          <a:chOff x="0" y="0"/>
          <a:chExt cx="0" cy="0"/>
        </a:xfrm>
      </p:grpSpPr>
      <p:sp>
        <p:nvSpPr>
          <p:cNvPr id="28" name="Google Shape;28;p4"/>
          <p:cNvSpPr/>
          <p:nvPr/>
        </p:nvSpPr>
        <p:spPr>
          <a:xfrm>
            <a:off x="0" y="0"/>
            <a:ext cx="24384001" cy="13716000"/>
          </a:xfrm>
          <a:prstGeom prst="rect">
            <a:avLst/>
          </a:prstGeom>
          <a:solidFill>
            <a:srgbClr val="6529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29" name="Google Shape;29;p4" descr="Alice_purple (dark).png"/>
          <p:cNvPicPr preferRelativeResize="0"/>
          <p:nvPr/>
        </p:nvPicPr>
        <p:blipFill rotWithShape="1">
          <a:blip r:embed="rId2">
            <a:alphaModFix amt="20000"/>
          </a:blip>
          <a:srcRect/>
          <a:stretch/>
        </p:blipFill>
        <p:spPr>
          <a:xfrm>
            <a:off x="-1705094" y="886023"/>
            <a:ext cx="12434921" cy="12308164"/>
          </a:xfrm>
          <a:prstGeom prst="rect">
            <a:avLst/>
          </a:prstGeom>
          <a:noFill/>
          <a:ln>
            <a:noFill/>
          </a:ln>
        </p:spPr>
      </p:pic>
      <p:pic>
        <p:nvPicPr>
          <p:cNvPr id="30" name="Google Shape;30;p4"/>
          <p:cNvPicPr preferRelativeResize="0"/>
          <p:nvPr/>
        </p:nvPicPr>
        <p:blipFill>
          <a:blip r:embed="rId3"/>
          <a:srcRect/>
          <a:stretch/>
        </p:blipFill>
        <p:spPr>
          <a:xfrm>
            <a:off x="11273641" y="1915091"/>
            <a:ext cx="1836718" cy="2409162"/>
          </a:xfrm>
          <a:prstGeom prst="rect">
            <a:avLst/>
          </a:prstGeom>
          <a:noFill/>
          <a:ln>
            <a:noFill/>
          </a:ln>
        </p:spPr>
      </p:pic>
      <p:sp>
        <p:nvSpPr>
          <p:cNvPr id="31" name="Google Shape;31;p4"/>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info@midcamp.org</a:t>
            </a:r>
            <a:endParaRPr/>
          </a:p>
        </p:txBody>
      </p:sp>
      <p:pic>
        <p:nvPicPr>
          <p:cNvPr id="32" name="Google Shape;32;p4" descr="Image"/>
          <p:cNvPicPr preferRelativeResize="0"/>
          <p:nvPr/>
        </p:nvPicPr>
        <p:blipFill rotWithShape="1">
          <a:blip r:embed="rId4">
            <a:alphaModFix amt="20000"/>
          </a:blip>
          <a:srcRect/>
          <a:stretch/>
        </p:blipFill>
        <p:spPr>
          <a:xfrm rot="5400000">
            <a:off x="18699247" y="10006079"/>
            <a:ext cx="11091648" cy="2824542"/>
          </a:xfrm>
          <a:prstGeom prst="rect">
            <a:avLst/>
          </a:prstGeom>
          <a:noFill/>
          <a:ln>
            <a:noFill/>
          </a:ln>
        </p:spPr>
      </p:pic>
      <p:sp>
        <p:nvSpPr>
          <p:cNvPr id="33" name="Google Shape;33;p4"/>
          <p:cNvSpPr txBox="1"/>
          <p:nvPr/>
        </p:nvSpPr>
        <p:spPr>
          <a:xfrm>
            <a:off x="1133797" y="12306300"/>
            <a:ext cx="174244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midcamp.org</a:t>
            </a:r>
            <a:endParaRPr/>
          </a:p>
        </p:txBody>
      </p:sp>
      <p:sp>
        <p:nvSpPr>
          <p:cNvPr id="34" name="Google Shape;34;p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35" name="Google Shape;35;p4"/>
          <p:cNvSpPr txBox="1"/>
          <p:nvPr/>
        </p:nvSpPr>
        <p:spPr>
          <a:xfrm>
            <a:off x="9203949" y="12306300"/>
            <a:ext cx="59634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2000" b="0" i="0" u="none" strike="noStrike" cap="none" dirty="0" err="1">
                <a:solidFill>
                  <a:srgbClr val="FFFFFF"/>
                </a:solidFill>
                <a:latin typeface="Poppins"/>
                <a:ea typeface="Poppins"/>
                <a:cs typeface="Poppins"/>
                <a:sym typeface="Poppins"/>
              </a:rPr>
              <a:t>MidCamp</a:t>
            </a:r>
            <a:r>
              <a:rPr lang="en-US" sz="2000" b="0" i="0" u="none" strike="noStrike" cap="none" dirty="0">
                <a:solidFill>
                  <a:srgbClr val="FFFFFF"/>
                </a:solidFill>
                <a:latin typeface="Poppins"/>
                <a:ea typeface="Poppins"/>
                <a:cs typeface="Poppins"/>
                <a:sym typeface="Poppins"/>
              </a:rPr>
              <a:t> /*Midwest Drupal Camp*/ 2020</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io Slide">
  <p:cSld name="Bio Slide">
    <p:spTree>
      <p:nvGrpSpPr>
        <p:cNvPr id="1" name="Shape 36"/>
        <p:cNvGrpSpPr/>
        <p:nvPr/>
      </p:nvGrpSpPr>
      <p:grpSpPr>
        <a:xfrm>
          <a:off x="0" y="0"/>
          <a:ext cx="0" cy="0"/>
          <a:chOff x="0" y="0"/>
          <a:chExt cx="0" cy="0"/>
        </a:xfrm>
      </p:grpSpPr>
      <p:sp>
        <p:nvSpPr>
          <p:cNvPr id="37" name="Google Shape;37;p5"/>
          <p:cNvSpPr txBox="1"/>
          <p:nvPr/>
        </p:nvSpPr>
        <p:spPr>
          <a:xfrm>
            <a:off x="9615043" y="12306300"/>
            <a:ext cx="5153915" cy="35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MidCamp /*Midwest Drupal Camp*/ 2019</a:t>
            </a:r>
            <a:endParaRPr/>
          </a:p>
        </p:txBody>
      </p:sp>
      <p:sp>
        <p:nvSpPr>
          <p:cNvPr id="38" name="Google Shape;38;p5"/>
          <p:cNvSpPr txBox="1"/>
          <p:nvPr/>
        </p:nvSpPr>
        <p:spPr>
          <a:xfrm>
            <a:off x="23121528" y="12306300"/>
            <a:ext cx="127001"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sng" strike="noStrike" cap="none">
                <a:solidFill>
                  <a:schemeClr val="hlink"/>
                </a:solidFill>
                <a:latin typeface="Poppins"/>
                <a:ea typeface="Poppins"/>
                <a:cs typeface="Poppins"/>
                <a:sym typeface="Poppins"/>
                <a:hlinkClick r:id="rId2"/>
              </a:rPr>
              <a:t> </a:t>
            </a:r>
            <a:endParaRPr/>
          </a:p>
        </p:txBody>
      </p:sp>
      <p:sp>
        <p:nvSpPr>
          <p:cNvPr id="39" name="Google Shape;39;p5"/>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info@midcamp.org</a:t>
            </a:r>
            <a:endParaRPr/>
          </a:p>
        </p:txBody>
      </p:sp>
      <p:sp>
        <p:nvSpPr>
          <p:cNvPr id="40" name="Google Shape;40;p5"/>
          <p:cNvSpPr txBox="1"/>
          <p:nvPr/>
        </p:nvSpPr>
        <p:spPr>
          <a:xfrm>
            <a:off x="22313808" y="12306300"/>
            <a:ext cx="127001" cy="35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sng" strike="noStrike" cap="none">
                <a:solidFill>
                  <a:schemeClr val="hlink"/>
                </a:solidFill>
                <a:latin typeface="Poppins"/>
                <a:ea typeface="Poppins"/>
                <a:cs typeface="Poppins"/>
                <a:sym typeface="Poppins"/>
                <a:hlinkClick r:id="rId2"/>
              </a:rPr>
              <a:t> </a:t>
            </a:r>
            <a:endParaRPr/>
          </a:p>
        </p:txBody>
      </p:sp>
      <p:sp>
        <p:nvSpPr>
          <p:cNvPr id="41" name="Google Shape;41;p5"/>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info@midcamp.org</a:t>
            </a:r>
            <a:endParaRPr/>
          </a:p>
        </p:txBody>
      </p:sp>
      <p:sp>
        <p:nvSpPr>
          <p:cNvPr id="42" name="Google Shape;42;p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43" name="Google Shape;43;p5"/>
          <p:cNvSpPr txBox="1"/>
          <p:nvPr/>
        </p:nvSpPr>
        <p:spPr>
          <a:xfrm>
            <a:off x="9009750" y="12306300"/>
            <a:ext cx="63645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none" strike="noStrike" cap="none" dirty="0" err="1">
                <a:solidFill>
                  <a:srgbClr val="953C96"/>
                </a:solidFill>
                <a:latin typeface="Poppins"/>
                <a:ea typeface="Poppins"/>
                <a:cs typeface="Poppins"/>
                <a:sym typeface="Poppins"/>
              </a:rPr>
              <a:t>MidCamp</a:t>
            </a:r>
            <a:r>
              <a:rPr lang="en-US" sz="2000" b="0" i="0" u="none" strike="noStrike" cap="none" dirty="0">
                <a:solidFill>
                  <a:srgbClr val="953C96"/>
                </a:solidFill>
                <a:latin typeface="Poppins"/>
                <a:ea typeface="Poppins"/>
                <a:cs typeface="Poppins"/>
                <a:sym typeface="Poppins"/>
              </a:rPr>
              <a:t> /*Midwest Drupal Camp*/ 2020</a:t>
            </a:r>
            <a:endParaRPr dirty="0"/>
          </a:p>
        </p:txBody>
      </p:sp>
      <p:sp>
        <p:nvSpPr>
          <p:cNvPr id="44" name="Google Shape;44;p5"/>
          <p:cNvSpPr txBox="1"/>
          <p:nvPr/>
        </p:nvSpPr>
        <p:spPr>
          <a:xfrm>
            <a:off x="1286197" y="12458700"/>
            <a:ext cx="1742400" cy="355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midcamp.org</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Title - Purple">
  <p:cSld name="Section Title - Purple">
    <p:spTree>
      <p:nvGrpSpPr>
        <p:cNvPr id="1" name="Shape 45"/>
        <p:cNvGrpSpPr/>
        <p:nvPr/>
      </p:nvGrpSpPr>
      <p:grpSpPr>
        <a:xfrm>
          <a:off x="0" y="0"/>
          <a:ext cx="0" cy="0"/>
          <a:chOff x="0" y="0"/>
          <a:chExt cx="0" cy="0"/>
        </a:xfrm>
      </p:grpSpPr>
      <p:sp>
        <p:nvSpPr>
          <p:cNvPr id="46" name="Google Shape;46;p6"/>
          <p:cNvSpPr/>
          <p:nvPr/>
        </p:nvSpPr>
        <p:spPr>
          <a:xfrm>
            <a:off x="0" y="0"/>
            <a:ext cx="24384001" cy="13716000"/>
          </a:xfrm>
          <a:prstGeom prst="rect">
            <a:avLst/>
          </a:prstGeom>
          <a:solidFill>
            <a:srgbClr val="6529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47" name="Google Shape;47;p6" descr="Image"/>
          <p:cNvPicPr preferRelativeResize="0"/>
          <p:nvPr/>
        </p:nvPicPr>
        <p:blipFill rotWithShape="1">
          <a:blip r:embed="rId2">
            <a:alphaModFix amt="20000"/>
          </a:blip>
          <a:srcRect/>
          <a:stretch/>
        </p:blipFill>
        <p:spPr>
          <a:xfrm rot="5400000">
            <a:off x="-4953076" y="10082279"/>
            <a:ext cx="11091647" cy="2824542"/>
          </a:xfrm>
          <a:prstGeom prst="rect">
            <a:avLst/>
          </a:prstGeom>
          <a:noFill/>
          <a:ln>
            <a:noFill/>
          </a:ln>
        </p:spPr>
      </p:pic>
      <p:sp>
        <p:nvSpPr>
          <p:cNvPr id="48" name="Google Shape;48;p6"/>
          <p:cNvSpPr txBox="1"/>
          <p:nvPr/>
        </p:nvSpPr>
        <p:spPr>
          <a:xfrm>
            <a:off x="23121528" y="12306300"/>
            <a:ext cx="127001"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sng" strike="noStrike" cap="none">
                <a:solidFill>
                  <a:schemeClr val="hlink"/>
                </a:solidFill>
                <a:latin typeface="Poppins"/>
                <a:ea typeface="Poppins"/>
                <a:cs typeface="Poppins"/>
                <a:sym typeface="Poppins"/>
                <a:hlinkClick r:id="rId3"/>
              </a:rPr>
              <a:t> </a:t>
            </a:r>
            <a:endParaRPr/>
          </a:p>
        </p:txBody>
      </p:sp>
      <p:sp>
        <p:nvSpPr>
          <p:cNvPr id="49" name="Google Shape;49;p6"/>
          <p:cNvSpPr txBox="1"/>
          <p:nvPr/>
        </p:nvSpPr>
        <p:spPr>
          <a:xfrm>
            <a:off x="1133797" y="12306300"/>
            <a:ext cx="12700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2000" b="0" i="0" u="sng" strike="noStrike" cap="none">
                <a:solidFill>
                  <a:schemeClr val="hlink"/>
                </a:solidFill>
                <a:latin typeface="Poppins"/>
                <a:ea typeface="Poppins"/>
                <a:cs typeface="Poppins"/>
                <a:sym typeface="Poppins"/>
                <a:hlinkClick r:id="rId3"/>
              </a:rPr>
              <a:t> </a:t>
            </a:r>
            <a:endParaRPr/>
          </a:p>
        </p:txBody>
      </p:sp>
      <p:sp>
        <p:nvSpPr>
          <p:cNvPr id="50" name="Google Shape;50;p6"/>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info@midcamp.org</a:t>
            </a:r>
            <a:endParaRPr/>
          </a:p>
        </p:txBody>
      </p:sp>
      <p:pic>
        <p:nvPicPr>
          <p:cNvPr id="51" name="Google Shape;51;p6" descr="Image"/>
          <p:cNvPicPr preferRelativeResize="0"/>
          <p:nvPr/>
        </p:nvPicPr>
        <p:blipFill rotWithShape="1">
          <a:blip r:embed="rId2">
            <a:alphaModFix amt="20000"/>
          </a:blip>
          <a:srcRect/>
          <a:stretch/>
        </p:blipFill>
        <p:spPr>
          <a:xfrm rot="10686707">
            <a:off x="-219747" y="-1714084"/>
            <a:ext cx="11091647" cy="2824542"/>
          </a:xfrm>
          <a:prstGeom prst="rect">
            <a:avLst/>
          </a:prstGeom>
          <a:noFill/>
          <a:ln>
            <a:noFill/>
          </a:ln>
        </p:spPr>
      </p:pic>
      <p:sp>
        <p:nvSpPr>
          <p:cNvPr id="52" name="Google Shape;52;p6"/>
          <p:cNvSpPr txBox="1"/>
          <p:nvPr/>
        </p:nvSpPr>
        <p:spPr>
          <a:xfrm>
            <a:off x="1133797" y="12306300"/>
            <a:ext cx="174244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midcamp.org</a:t>
            </a:r>
            <a:endParaRPr/>
          </a:p>
        </p:txBody>
      </p:sp>
      <p:sp>
        <p:nvSpPr>
          <p:cNvPr id="53" name="Google Shape;53;p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54" name="Google Shape;54;p6"/>
          <p:cNvSpPr txBox="1"/>
          <p:nvPr/>
        </p:nvSpPr>
        <p:spPr>
          <a:xfrm>
            <a:off x="9203949" y="12306300"/>
            <a:ext cx="59634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2000" b="0" i="0" u="none" strike="noStrike" cap="none" dirty="0" err="1">
                <a:solidFill>
                  <a:srgbClr val="FFFFFF"/>
                </a:solidFill>
                <a:latin typeface="Poppins"/>
                <a:ea typeface="Poppins"/>
                <a:cs typeface="Poppins"/>
                <a:sym typeface="Poppins"/>
              </a:rPr>
              <a:t>MidCamp</a:t>
            </a:r>
            <a:r>
              <a:rPr lang="en-US" sz="2000" b="0" i="0" u="none" strike="noStrike" cap="none" dirty="0">
                <a:solidFill>
                  <a:srgbClr val="FFFFFF"/>
                </a:solidFill>
                <a:latin typeface="Poppins"/>
                <a:ea typeface="Poppins"/>
                <a:cs typeface="Poppins"/>
                <a:sym typeface="Poppins"/>
              </a:rPr>
              <a:t> /*Midwest Drupal Camp*/ 2020</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Slide - Large Content">
  <p:cSld name="Content Slide - Large Content">
    <p:spTree>
      <p:nvGrpSpPr>
        <p:cNvPr id="1" name="Shape 55"/>
        <p:cNvGrpSpPr/>
        <p:nvPr/>
      </p:nvGrpSpPr>
      <p:grpSpPr>
        <a:xfrm>
          <a:off x="0" y="0"/>
          <a:ext cx="0" cy="0"/>
          <a:chOff x="0" y="0"/>
          <a:chExt cx="0" cy="0"/>
        </a:xfrm>
      </p:grpSpPr>
      <p:sp>
        <p:nvSpPr>
          <p:cNvPr id="56" name="Google Shape;56;p7"/>
          <p:cNvSpPr txBox="1"/>
          <p:nvPr/>
        </p:nvSpPr>
        <p:spPr>
          <a:xfrm>
            <a:off x="22313808" y="12306300"/>
            <a:ext cx="127001" cy="35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sng" strike="noStrike" cap="none">
                <a:solidFill>
                  <a:schemeClr val="hlink"/>
                </a:solidFill>
                <a:latin typeface="Poppins"/>
                <a:ea typeface="Poppins"/>
                <a:cs typeface="Poppins"/>
                <a:sym typeface="Poppins"/>
                <a:hlinkClick r:id="rId2"/>
              </a:rPr>
              <a:t> </a:t>
            </a:r>
            <a:endParaRPr/>
          </a:p>
        </p:txBody>
      </p:sp>
      <p:sp>
        <p:nvSpPr>
          <p:cNvPr id="57" name="Google Shape;57;p7"/>
          <p:cNvSpPr txBox="1"/>
          <p:nvPr/>
        </p:nvSpPr>
        <p:spPr>
          <a:xfrm>
            <a:off x="1133797" y="12306300"/>
            <a:ext cx="174244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midcamp.org</a:t>
            </a:r>
            <a:endParaRPr/>
          </a:p>
        </p:txBody>
      </p:sp>
      <p:sp>
        <p:nvSpPr>
          <p:cNvPr id="58" name="Google Shape;58;p7"/>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info@midcamp.org</a:t>
            </a:r>
            <a:endParaRPr/>
          </a:p>
        </p:txBody>
      </p:sp>
      <p:sp>
        <p:nvSpPr>
          <p:cNvPr id="59" name="Google Shape;59;p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60" name="Google Shape;60;p7"/>
          <p:cNvSpPr txBox="1"/>
          <p:nvPr/>
        </p:nvSpPr>
        <p:spPr>
          <a:xfrm>
            <a:off x="9009750" y="12306300"/>
            <a:ext cx="63645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none" strike="noStrike" cap="none" dirty="0" err="1">
                <a:solidFill>
                  <a:srgbClr val="953C96"/>
                </a:solidFill>
                <a:latin typeface="Poppins"/>
                <a:ea typeface="Poppins"/>
                <a:cs typeface="Poppins"/>
                <a:sym typeface="Poppins"/>
              </a:rPr>
              <a:t>MidCamp</a:t>
            </a:r>
            <a:r>
              <a:rPr lang="en-US" sz="2000" b="0" i="0" u="none" strike="noStrike" cap="none" dirty="0">
                <a:solidFill>
                  <a:srgbClr val="953C96"/>
                </a:solidFill>
                <a:latin typeface="Poppins"/>
                <a:ea typeface="Poppins"/>
                <a:cs typeface="Poppins"/>
                <a:sym typeface="Poppins"/>
              </a:rPr>
              <a:t> /*Midwest Drupal Camp*/ 2020</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Slide - Title and Body">
  <p:cSld name="Content Slide - Title and Body">
    <p:spTree>
      <p:nvGrpSpPr>
        <p:cNvPr id="1" name="Shape 61"/>
        <p:cNvGrpSpPr/>
        <p:nvPr/>
      </p:nvGrpSpPr>
      <p:grpSpPr>
        <a:xfrm>
          <a:off x="0" y="0"/>
          <a:ext cx="0" cy="0"/>
          <a:chOff x="0" y="0"/>
          <a:chExt cx="0" cy="0"/>
        </a:xfrm>
      </p:grpSpPr>
      <p:sp>
        <p:nvSpPr>
          <p:cNvPr id="62" name="Google Shape;62;p8"/>
          <p:cNvSpPr txBox="1"/>
          <p:nvPr/>
        </p:nvSpPr>
        <p:spPr>
          <a:xfrm>
            <a:off x="22313808" y="12306300"/>
            <a:ext cx="127001" cy="35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sng" strike="noStrike" cap="none">
                <a:solidFill>
                  <a:schemeClr val="hlink"/>
                </a:solidFill>
                <a:latin typeface="Poppins"/>
                <a:ea typeface="Poppins"/>
                <a:cs typeface="Poppins"/>
                <a:sym typeface="Poppins"/>
                <a:hlinkClick r:id="rId2"/>
              </a:rPr>
              <a:t> </a:t>
            </a:r>
            <a:endParaRPr/>
          </a:p>
        </p:txBody>
      </p:sp>
      <p:sp>
        <p:nvSpPr>
          <p:cNvPr id="63" name="Google Shape;63;p8"/>
          <p:cNvSpPr txBox="1"/>
          <p:nvPr/>
        </p:nvSpPr>
        <p:spPr>
          <a:xfrm>
            <a:off x="1133797" y="12306300"/>
            <a:ext cx="174244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midcamp.org</a:t>
            </a:r>
            <a:endParaRPr/>
          </a:p>
        </p:txBody>
      </p:sp>
      <p:sp>
        <p:nvSpPr>
          <p:cNvPr id="64" name="Google Shape;64;p8"/>
          <p:cNvSpPr txBox="1"/>
          <p:nvPr/>
        </p:nvSpPr>
        <p:spPr>
          <a:xfrm>
            <a:off x="9009750" y="12306300"/>
            <a:ext cx="63645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none" strike="noStrike" cap="none" dirty="0" err="1">
                <a:solidFill>
                  <a:srgbClr val="953C96"/>
                </a:solidFill>
                <a:latin typeface="Poppins"/>
                <a:ea typeface="Poppins"/>
                <a:cs typeface="Poppins"/>
                <a:sym typeface="Poppins"/>
              </a:rPr>
              <a:t>MidCamp</a:t>
            </a:r>
            <a:r>
              <a:rPr lang="en-US" sz="2000" b="0" i="0" u="none" strike="noStrike" cap="none" dirty="0">
                <a:solidFill>
                  <a:srgbClr val="953C96"/>
                </a:solidFill>
                <a:latin typeface="Poppins"/>
                <a:ea typeface="Poppins"/>
                <a:cs typeface="Poppins"/>
                <a:sym typeface="Poppins"/>
              </a:rPr>
              <a:t> /*Midwest Drupal Camp*/ 2020</a:t>
            </a:r>
            <a:endParaRPr dirty="0"/>
          </a:p>
        </p:txBody>
      </p:sp>
      <p:sp>
        <p:nvSpPr>
          <p:cNvPr id="65" name="Google Shape;65;p8"/>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info@midcamp.org</a:t>
            </a:r>
            <a:endParaRPr/>
          </a:p>
        </p:txBody>
      </p:sp>
      <p:sp>
        <p:nvSpPr>
          <p:cNvPr id="66" name="Google Shape;66;p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Slide - Photo 1/4">
  <p:cSld name="Content Slide - Photo 1/4">
    <p:spTree>
      <p:nvGrpSpPr>
        <p:cNvPr id="1" name="Shape 70"/>
        <p:cNvGrpSpPr/>
        <p:nvPr/>
      </p:nvGrpSpPr>
      <p:grpSpPr>
        <a:xfrm>
          <a:off x="0" y="0"/>
          <a:ext cx="0" cy="0"/>
          <a:chOff x="0" y="0"/>
          <a:chExt cx="0" cy="0"/>
        </a:xfrm>
      </p:grpSpPr>
      <p:sp>
        <p:nvSpPr>
          <p:cNvPr id="71" name="Google Shape;71;p10"/>
          <p:cNvSpPr txBox="1"/>
          <p:nvPr/>
        </p:nvSpPr>
        <p:spPr>
          <a:xfrm>
            <a:off x="1129663" y="12306300"/>
            <a:ext cx="1742441" cy="35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2000" b="0" i="0" u="none" strike="noStrike" cap="none">
                <a:solidFill>
                  <a:srgbClr val="953C96"/>
                </a:solidFill>
                <a:latin typeface="Poppins"/>
                <a:ea typeface="Poppins"/>
                <a:cs typeface="Poppins"/>
                <a:sym typeface="Poppins"/>
              </a:rPr>
              <a:t>midcamp.org</a:t>
            </a:r>
            <a:endParaRPr/>
          </a:p>
        </p:txBody>
      </p:sp>
      <p:sp>
        <p:nvSpPr>
          <p:cNvPr id="72" name="Google Shape;72;p1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hank You - Purple">
  <p:cSld name="Thank You - Purple">
    <p:spTree>
      <p:nvGrpSpPr>
        <p:cNvPr id="1" name="Shape 81"/>
        <p:cNvGrpSpPr/>
        <p:nvPr/>
      </p:nvGrpSpPr>
      <p:grpSpPr>
        <a:xfrm>
          <a:off x="0" y="0"/>
          <a:ext cx="0" cy="0"/>
          <a:chOff x="0" y="0"/>
          <a:chExt cx="0" cy="0"/>
        </a:xfrm>
      </p:grpSpPr>
      <p:sp>
        <p:nvSpPr>
          <p:cNvPr id="82" name="Google Shape;82;p13"/>
          <p:cNvSpPr/>
          <p:nvPr/>
        </p:nvSpPr>
        <p:spPr>
          <a:xfrm>
            <a:off x="0" y="0"/>
            <a:ext cx="24384001" cy="13716000"/>
          </a:xfrm>
          <a:prstGeom prst="rect">
            <a:avLst/>
          </a:prstGeom>
          <a:solidFill>
            <a:srgbClr val="6529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pic>
        <p:nvPicPr>
          <p:cNvPr id="83" name="Google Shape;83;p13" descr="Image"/>
          <p:cNvPicPr preferRelativeResize="0"/>
          <p:nvPr/>
        </p:nvPicPr>
        <p:blipFill rotWithShape="1">
          <a:blip r:embed="rId2">
            <a:alphaModFix amt="20000"/>
          </a:blip>
          <a:srcRect/>
          <a:stretch/>
        </p:blipFill>
        <p:spPr>
          <a:xfrm rot="5400000">
            <a:off x="-4953076" y="10082279"/>
            <a:ext cx="11091647" cy="2824542"/>
          </a:xfrm>
          <a:prstGeom prst="rect">
            <a:avLst/>
          </a:prstGeom>
          <a:noFill/>
          <a:ln>
            <a:noFill/>
          </a:ln>
        </p:spPr>
      </p:pic>
      <p:pic>
        <p:nvPicPr>
          <p:cNvPr id="84" name="Google Shape;84;p13" descr="Image"/>
          <p:cNvPicPr preferRelativeResize="0"/>
          <p:nvPr/>
        </p:nvPicPr>
        <p:blipFill rotWithShape="1">
          <a:blip r:embed="rId2">
            <a:alphaModFix amt="20000"/>
          </a:blip>
          <a:srcRect/>
          <a:stretch/>
        </p:blipFill>
        <p:spPr>
          <a:xfrm rot="10686707">
            <a:off x="-219747" y="-1714084"/>
            <a:ext cx="11091647" cy="2824542"/>
          </a:xfrm>
          <a:prstGeom prst="rect">
            <a:avLst/>
          </a:prstGeom>
          <a:noFill/>
          <a:ln>
            <a:noFill/>
          </a:ln>
        </p:spPr>
      </p:pic>
      <p:sp>
        <p:nvSpPr>
          <p:cNvPr id="85" name="Google Shape;85;p13"/>
          <p:cNvSpPr txBox="1"/>
          <p:nvPr/>
        </p:nvSpPr>
        <p:spPr>
          <a:xfrm>
            <a:off x="9203949" y="12306300"/>
            <a:ext cx="59634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2000" b="0" i="0" u="none" strike="noStrike" cap="none" dirty="0" err="1">
                <a:solidFill>
                  <a:srgbClr val="FFFFFF"/>
                </a:solidFill>
                <a:latin typeface="Poppins"/>
                <a:ea typeface="Poppins"/>
                <a:cs typeface="Poppins"/>
                <a:sym typeface="Poppins"/>
              </a:rPr>
              <a:t>MidCamp</a:t>
            </a:r>
            <a:r>
              <a:rPr lang="en-US" sz="2000" b="0" i="0" u="none" strike="noStrike" cap="none" dirty="0">
                <a:solidFill>
                  <a:srgbClr val="FFFFFF"/>
                </a:solidFill>
                <a:latin typeface="Poppins"/>
                <a:ea typeface="Poppins"/>
                <a:cs typeface="Poppins"/>
                <a:sym typeface="Poppins"/>
              </a:rPr>
              <a:t> /*Midwest Drupal Camp*/ 2020</a:t>
            </a:r>
            <a:endParaRPr dirty="0"/>
          </a:p>
        </p:txBody>
      </p:sp>
      <p:sp>
        <p:nvSpPr>
          <p:cNvPr id="86" name="Google Shape;86;p13"/>
          <p:cNvSpPr txBox="1"/>
          <p:nvPr/>
        </p:nvSpPr>
        <p:spPr>
          <a:xfrm>
            <a:off x="23121528" y="12306300"/>
            <a:ext cx="127001"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sng" strike="noStrike" cap="none">
                <a:solidFill>
                  <a:schemeClr val="hlink"/>
                </a:solidFill>
                <a:latin typeface="Poppins"/>
                <a:ea typeface="Poppins"/>
                <a:cs typeface="Poppins"/>
                <a:sym typeface="Poppins"/>
                <a:hlinkClick r:id="rId3"/>
              </a:rPr>
              <a:t> </a:t>
            </a:r>
            <a:endParaRPr/>
          </a:p>
        </p:txBody>
      </p:sp>
      <p:sp>
        <p:nvSpPr>
          <p:cNvPr id="87" name="Google Shape;87;p13"/>
          <p:cNvSpPr txBox="1"/>
          <p:nvPr/>
        </p:nvSpPr>
        <p:spPr>
          <a:xfrm>
            <a:off x="1133797" y="12306300"/>
            <a:ext cx="174244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midcamp.org</a:t>
            </a:r>
            <a:endParaRPr/>
          </a:p>
        </p:txBody>
      </p:sp>
      <p:sp>
        <p:nvSpPr>
          <p:cNvPr id="88" name="Google Shape;88;p13"/>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info@midcamp.org</a:t>
            </a:r>
            <a:endParaRPr/>
          </a:p>
        </p:txBody>
      </p:sp>
      <p:sp>
        <p:nvSpPr>
          <p:cNvPr id="89" name="Google Shape;89;p1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24384001" cy="13716000"/>
          </a:xfrm>
          <a:prstGeom prst="rect">
            <a:avLst/>
          </a:prstGeom>
          <a:solidFill>
            <a:srgbClr val="6529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7" name="Google Shape;7;p1"/>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
          <p:cNvSpPr txBox="1"/>
          <p:nvPr/>
        </p:nvSpPr>
        <p:spPr>
          <a:xfrm>
            <a:off x="9203949" y="12306300"/>
            <a:ext cx="5963400" cy="355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2000" b="0" i="0" u="none" strike="noStrike" cap="none" dirty="0" err="1">
                <a:solidFill>
                  <a:srgbClr val="FFFFFF"/>
                </a:solidFill>
                <a:latin typeface="Poppins"/>
                <a:ea typeface="Poppins"/>
                <a:cs typeface="Poppins"/>
                <a:sym typeface="Poppins"/>
              </a:rPr>
              <a:t>MidCamp</a:t>
            </a:r>
            <a:r>
              <a:rPr lang="en-US" sz="2000" b="0" i="0" u="none" strike="noStrike" cap="none" dirty="0">
                <a:solidFill>
                  <a:srgbClr val="FFFFFF"/>
                </a:solidFill>
                <a:latin typeface="Poppins"/>
                <a:ea typeface="Poppins"/>
                <a:cs typeface="Poppins"/>
                <a:sym typeface="Poppins"/>
              </a:rPr>
              <a:t> /*Midwest Drupal Camp*/ 2020</a:t>
            </a:r>
            <a:endParaRPr dirty="0"/>
          </a:p>
        </p:txBody>
      </p:sp>
      <p:pic>
        <p:nvPicPr>
          <p:cNvPr id="9" name="Google Shape;9;p1" descr="Alice_purple (dark).png"/>
          <p:cNvPicPr preferRelativeResize="0"/>
          <p:nvPr/>
        </p:nvPicPr>
        <p:blipFill rotWithShape="1">
          <a:blip r:embed="rId9">
            <a:alphaModFix amt="20000"/>
          </a:blip>
          <a:srcRect/>
          <a:stretch/>
        </p:blipFill>
        <p:spPr>
          <a:xfrm>
            <a:off x="-1705094" y="886023"/>
            <a:ext cx="12434921" cy="12308164"/>
          </a:xfrm>
          <a:prstGeom prst="rect">
            <a:avLst/>
          </a:prstGeom>
          <a:noFill/>
          <a:ln>
            <a:noFill/>
          </a:ln>
        </p:spPr>
      </p:pic>
      <p:pic>
        <p:nvPicPr>
          <p:cNvPr id="10" name="Google Shape;10;p1"/>
          <p:cNvPicPr preferRelativeResize="0"/>
          <p:nvPr/>
        </p:nvPicPr>
        <p:blipFill>
          <a:blip r:embed="rId10"/>
          <a:srcRect/>
          <a:stretch/>
        </p:blipFill>
        <p:spPr>
          <a:xfrm>
            <a:off x="11273641" y="3223191"/>
            <a:ext cx="1836718" cy="2409162"/>
          </a:xfrm>
          <a:prstGeom prst="rect">
            <a:avLst/>
          </a:prstGeom>
          <a:noFill/>
          <a:ln>
            <a:noFill/>
          </a:ln>
        </p:spPr>
      </p:pic>
      <p:sp>
        <p:nvSpPr>
          <p:cNvPr id="11" name="Google Shape;11;p1"/>
          <p:cNvSpPr txBox="1"/>
          <p:nvPr/>
        </p:nvSpPr>
        <p:spPr>
          <a:xfrm>
            <a:off x="20742564" y="12306300"/>
            <a:ext cx="2505965" cy="355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info@midcamp.org</a:t>
            </a:r>
            <a:endParaRPr/>
          </a:p>
        </p:txBody>
      </p:sp>
      <p:pic>
        <p:nvPicPr>
          <p:cNvPr id="12" name="Google Shape;12;p1" descr="Image"/>
          <p:cNvPicPr preferRelativeResize="0"/>
          <p:nvPr/>
        </p:nvPicPr>
        <p:blipFill rotWithShape="1">
          <a:blip r:embed="rId11">
            <a:alphaModFix amt="20000"/>
          </a:blip>
          <a:srcRect/>
          <a:stretch/>
        </p:blipFill>
        <p:spPr>
          <a:xfrm rot="5400000">
            <a:off x="18699247" y="10006079"/>
            <a:ext cx="11091648" cy="2824542"/>
          </a:xfrm>
          <a:prstGeom prst="rect">
            <a:avLst/>
          </a:prstGeom>
          <a:noFill/>
          <a:ln>
            <a:noFill/>
          </a:ln>
        </p:spPr>
      </p:pic>
      <p:sp>
        <p:nvSpPr>
          <p:cNvPr id="13" name="Google Shape;13;p1"/>
          <p:cNvSpPr txBox="1"/>
          <p:nvPr/>
        </p:nvSpPr>
        <p:spPr>
          <a:xfrm>
            <a:off x="1133797" y="12306300"/>
            <a:ext cx="1742441" cy="35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2000" b="0" i="0" u="none" strike="noStrike" cap="none">
                <a:solidFill>
                  <a:srgbClr val="FFFFFF"/>
                </a:solidFill>
                <a:latin typeface="Poppins"/>
                <a:ea typeface="Poppins"/>
                <a:cs typeface="Poppins"/>
                <a:sym typeface="Poppins"/>
              </a:rPr>
              <a:t>midcamp.org</a:t>
            </a:r>
            <a:endParaRPr/>
          </a:p>
        </p:txBody>
      </p:sp>
      <p:sp>
        <p:nvSpPr>
          <p:cNvPr id="14" name="Google Shape;14;p1"/>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Autofit/>
          </a:bodyPr>
          <a:lstStyle>
            <a:lvl1pPr marL="457200" marR="0" lvl="0"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5pPr>
            <a:lvl6pPr marL="2743200" marR="0" lvl="5"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6pPr>
            <a:lvl7pPr marL="3200400" marR="0" lvl="6"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7pPr>
            <a:lvl8pPr marL="3657600" marR="0" lvl="7"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8pPr>
            <a:lvl9pPr marL="4114800" marR="0" lvl="8"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9pPr>
          </a:lstStyle>
          <a:p>
            <a:endParaRPr/>
          </a:p>
        </p:txBody>
      </p:sp>
      <p:sp>
        <p:nvSpPr>
          <p:cNvPr id="15" name="Google Shape;15;p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drupal.org/docs/7/organizing-content-with-taxonomies/about-taxonomies"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harrypotter.fandom.com/"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hyperlink" Target="https://www.drupal.org/docs/7/organizing-content-with-taxonomies/guidelines-for-taxonomy-design" TargetMode="External"/><Relationship Id="rId4" Type="http://schemas.openxmlformats.org/officeDocument/2006/relationships/hyperlink" Target="https://www.drupal.org/docs/7/organizing-content-with-taxonomy/organizing-content-with-taxonomy"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6"/>
          <p:cNvSpPr txBox="1"/>
          <p:nvPr/>
        </p:nvSpPr>
        <p:spPr>
          <a:xfrm>
            <a:off x="3300714" y="4552850"/>
            <a:ext cx="17772137" cy="4534100"/>
          </a:xfrm>
          <a:prstGeom prst="rect">
            <a:avLst/>
          </a:prstGeom>
          <a:noFill/>
          <a:ln>
            <a:noFill/>
          </a:ln>
        </p:spPr>
        <p:txBody>
          <a:bodyPr spcFirstLastPara="1" wrap="square" lIns="0" tIns="0" rIns="0" bIns="0" anchor="ctr" anchorCtr="0">
            <a:noAutofit/>
          </a:bodyPr>
          <a:lstStyle/>
          <a:p>
            <a:pPr lvl="0" algn="ctr">
              <a:buClr>
                <a:srgbClr val="66BDFF"/>
              </a:buClr>
              <a:buSzPts val="10000"/>
            </a:pPr>
            <a:r>
              <a:rPr lang="en-US" sz="9600" b="1" dirty="0">
                <a:solidFill>
                  <a:srgbClr val="66BDFF"/>
                </a:solidFill>
                <a:latin typeface="Averia Serif Libre"/>
                <a:ea typeface="Averia Serif Libre"/>
                <a:cs typeface="Averia Serif Libre"/>
                <a:sym typeface="Averia Serif Libre"/>
              </a:rPr>
              <a:t>Fantastic Beasts and How to Taxonomize Them</a:t>
            </a:r>
          </a:p>
          <a:p>
            <a:pPr lvl="0" algn="ctr">
              <a:buClr>
                <a:srgbClr val="66BDFF"/>
              </a:buClr>
              <a:buSzPts val="10000"/>
            </a:pPr>
            <a:r>
              <a:rPr lang="en-US" sz="5400" b="1" dirty="0">
                <a:solidFill>
                  <a:srgbClr val="66BDFF"/>
                </a:solidFill>
                <a:latin typeface="Averia Serif Libre"/>
              </a:rPr>
              <a:t>(A wizarding guide to the Drupal Taxonomy System)</a:t>
            </a:r>
            <a:endParaRPr sz="5400" b="1" dirty="0">
              <a:solidFill>
                <a:srgbClr val="66BDFF"/>
              </a:solidFill>
              <a:latin typeface="Averia Serif Libre"/>
            </a:endParaRPr>
          </a:p>
        </p:txBody>
      </p:sp>
      <p:sp>
        <p:nvSpPr>
          <p:cNvPr id="307" name="Google Shape;307;p36"/>
          <p:cNvSpPr txBox="1"/>
          <p:nvPr/>
        </p:nvSpPr>
        <p:spPr>
          <a:xfrm>
            <a:off x="18581975" y="1140025"/>
            <a:ext cx="4666500" cy="414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400"/>
              <a:buFont typeface="Poppins"/>
              <a:buNone/>
            </a:pPr>
            <a:r>
              <a:rPr lang="en-US" sz="2400" b="1" i="0" u="none" strike="noStrike" cap="none">
                <a:solidFill>
                  <a:srgbClr val="FFFFFF"/>
                </a:solidFill>
                <a:latin typeface="Poppins"/>
                <a:ea typeface="Poppins"/>
                <a:cs typeface="Poppins"/>
                <a:sym typeface="Poppins"/>
              </a:rPr>
              <a:t>Topic or Topics</a:t>
            </a:r>
            <a:r>
              <a:rPr lang="en-US" sz="2400" b="0" i="0" u="none" strike="noStrike" cap="none">
                <a:solidFill>
                  <a:srgbClr val="FFFFFF"/>
                </a:solidFill>
                <a:latin typeface="Poppins"/>
                <a:ea typeface="Poppins"/>
                <a:cs typeface="Poppins"/>
                <a:sym typeface="Poppins"/>
              </a:rPr>
              <a:t>   |   March xx</a:t>
            </a:r>
            <a:endParaRPr/>
          </a:p>
        </p:txBody>
      </p:sp>
      <p:sp>
        <p:nvSpPr>
          <p:cNvPr id="308" name="Google Shape;308;p36"/>
          <p:cNvSpPr txBox="1"/>
          <p:nvPr/>
        </p:nvSpPr>
        <p:spPr>
          <a:xfrm>
            <a:off x="4680857" y="9743000"/>
            <a:ext cx="14412686" cy="1220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400"/>
              <a:buFont typeface="Poppins"/>
              <a:buNone/>
            </a:pPr>
            <a:r>
              <a:rPr lang="en-US" sz="4000" b="0" i="0" u="none" strike="noStrike" cap="none" dirty="0">
                <a:solidFill>
                  <a:srgbClr val="FFFFFF"/>
                </a:solidFill>
                <a:latin typeface="Poppins"/>
                <a:ea typeface="Poppins"/>
                <a:cs typeface="Poppins"/>
                <a:sym typeface="Poppins"/>
              </a:rPr>
              <a:t>Presented by: </a:t>
            </a:r>
            <a:r>
              <a:rPr lang="en-US" sz="4000" b="0" i="0" u="none" strike="noStrike" cap="none" dirty="0">
                <a:solidFill>
                  <a:srgbClr val="FFFFFF"/>
                </a:solidFill>
                <a:latin typeface="Poppins Black"/>
                <a:ea typeface="Poppins Black"/>
                <a:cs typeface="Poppins Black"/>
                <a:sym typeface="Poppins Black"/>
              </a:rPr>
              <a:t>Timothy Yoder</a:t>
            </a:r>
            <a:r>
              <a:rPr lang="en-US" sz="4000" b="0" i="0" u="none" strike="noStrike" cap="none" dirty="0">
                <a:solidFill>
                  <a:srgbClr val="FFFFFF"/>
                </a:solidFill>
                <a:latin typeface="Poppins"/>
                <a:ea typeface="Poppins"/>
                <a:cs typeface="Poppins"/>
                <a:sym typeface="Poppins"/>
              </a:rPr>
              <a:t>, Senior Developer at </a:t>
            </a:r>
            <a:r>
              <a:rPr lang="en-US" sz="4000" b="0" i="0" u="none" strike="noStrike" cap="none" dirty="0" err="1">
                <a:solidFill>
                  <a:srgbClr val="FFFFFF"/>
                </a:solidFill>
                <a:latin typeface="Poppins"/>
                <a:ea typeface="Poppins"/>
                <a:cs typeface="Poppins"/>
                <a:sym typeface="Poppins"/>
              </a:rPr>
              <a:t>Atla</a:t>
            </a:r>
            <a:endParaRPr lang="en-US" sz="4000" b="0" i="0" u="none" strike="noStrike" cap="none" dirty="0">
              <a:solidFill>
                <a:srgbClr val="FFFFFF"/>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But first, what are taxonomies?</a:t>
            </a:r>
            <a:endParaRPr dirty="0"/>
          </a:p>
        </p:txBody>
      </p:sp>
      <p:sp>
        <p:nvSpPr>
          <p:cNvPr id="333" name="Google Shape;333;p39"/>
          <p:cNvSpPr txBox="1"/>
          <p:nvPr/>
        </p:nvSpPr>
        <p:spPr>
          <a:xfrm>
            <a:off x="508000" y="508000"/>
            <a:ext cx="5153914" cy="762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Large Text - You can duplicate this slide. </a:t>
            </a:r>
            <a:endParaRPr/>
          </a:p>
        </p:txBody>
      </p:sp>
    </p:spTree>
    <p:extLst>
      <p:ext uri="{BB962C8B-B14F-4D97-AF65-F5344CB8AC3E}">
        <p14:creationId xmlns:p14="http://schemas.microsoft.com/office/powerpoint/2010/main" val="16650739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863606"/>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Hover over a header link-it will now be an SEO-friendly link</a:t>
            </a:r>
          </a:p>
          <a:p>
            <a:pPr marR="0" lvl="0" algn="ctr" rtl="0">
              <a:lnSpc>
                <a:spcPct val="100000"/>
              </a:lnSpc>
              <a:spcBef>
                <a:spcPts val="0"/>
              </a:spcBef>
              <a:spcAft>
                <a:spcPts val="0"/>
              </a:spcAft>
              <a:buClr>
                <a:srgbClr val="953C96"/>
              </a:buClr>
              <a:buSzPts val="8000"/>
            </a:pPr>
            <a:endParaRPr lang="en-US" sz="4800" b="1" dirty="0">
              <a:solidFill>
                <a:srgbClr val="953C96"/>
              </a:solidFill>
              <a:latin typeface="Poppins"/>
              <a:cs typeface="Poppins"/>
              <a:sym typeface="Poppins"/>
            </a:endParaRPr>
          </a:p>
        </p:txBody>
      </p:sp>
      <p:pic>
        <p:nvPicPr>
          <p:cNvPr id="4" name="Picture 3" descr="A screenshot of a cell phone&#10;&#10;Description automatically generated">
            <a:extLst>
              <a:ext uri="{FF2B5EF4-FFF2-40B4-BE49-F238E27FC236}">
                <a16:creationId xmlns:a16="http://schemas.microsoft.com/office/drawing/2014/main" id="{49C0F081-BF79-2D44-8BDF-C9FD47B5A19A}"/>
              </a:ext>
            </a:extLst>
          </p:cNvPr>
          <p:cNvPicPr>
            <a:picLocks noChangeAspect="1"/>
          </p:cNvPicPr>
          <p:nvPr/>
        </p:nvPicPr>
        <p:blipFill>
          <a:blip r:embed="rId3"/>
          <a:stretch>
            <a:fillRect/>
          </a:stretch>
        </p:blipFill>
        <p:spPr>
          <a:xfrm>
            <a:off x="4257560" y="3860803"/>
            <a:ext cx="15868878" cy="4972050"/>
          </a:xfrm>
          <a:prstGeom prst="rect">
            <a:avLst/>
          </a:prstGeom>
        </p:spPr>
      </p:pic>
    </p:spTree>
    <p:extLst>
      <p:ext uri="{BB962C8B-B14F-4D97-AF65-F5344CB8AC3E}">
        <p14:creationId xmlns:p14="http://schemas.microsoft.com/office/powerpoint/2010/main" val="351958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Appendix: altering the default taxonomy view</a:t>
            </a:r>
            <a:endParaRPr dirty="0"/>
          </a:p>
        </p:txBody>
      </p:sp>
    </p:spTree>
    <p:extLst>
      <p:ext uri="{BB962C8B-B14F-4D97-AF65-F5344CB8AC3E}">
        <p14:creationId xmlns:p14="http://schemas.microsoft.com/office/powerpoint/2010/main" val="24767846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Go to Structure-&gt;Views and duplicate the existing Taxonomy Term view</a:t>
            </a:r>
          </a:p>
          <a:p>
            <a:pPr lvl="0" algn="ctr">
              <a:buClr>
                <a:srgbClr val="953C96"/>
              </a:buClr>
              <a:buSzPts val="8000"/>
            </a:pPr>
            <a:endParaRPr lang="en-US" dirty="0"/>
          </a:p>
        </p:txBody>
      </p:sp>
      <p:pic>
        <p:nvPicPr>
          <p:cNvPr id="4" name="Picture 3" descr="A screenshot of a cell phone&#10;&#10;Description automatically generated">
            <a:extLst>
              <a:ext uri="{FF2B5EF4-FFF2-40B4-BE49-F238E27FC236}">
                <a16:creationId xmlns:a16="http://schemas.microsoft.com/office/drawing/2014/main" id="{67542EF7-BB0D-4E49-852B-6FFA870116ED}"/>
              </a:ext>
            </a:extLst>
          </p:cNvPr>
          <p:cNvPicPr>
            <a:picLocks noChangeAspect="1"/>
          </p:cNvPicPr>
          <p:nvPr/>
        </p:nvPicPr>
        <p:blipFill>
          <a:blip r:embed="rId3"/>
          <a:stretch>
            <a:fillRect/>
          </a:stretch>
        </p:blipFill>
        <p:spPr>
          <a:xfrm>
            <a:off x="5280659" y="2771318"/>
            <a:ext cx="13822680" cy="9028252"/>
          </a:xfrm>
          <a:prstGeom prst="rect">
            <a:avLst/>
          </a:prstGeom>
        </p:spPr>
      </p:pic>
      <p:sp>
        <p:nvSpPr>
          <p:cNvPr id="8" name="Frame 7">
            <a:extLst>
              <a:ext uri="{FF2B5EF4-FFF2-40B4-BE49-F238E27FC236}">
                <a16:creationId xmlns:a16="http://schemas.microsoft.com/office/drawing/2014/main" id="{F611809C-B93B-F644-9F40-7C900B1C324D}"/>
              </a:ext>
            </a:extLst>
          </p:cNvPr>
          <p:cNvSpPr/>
          <p:nvPr/>
        </p:nvSpPr>
        <p:spPr>
          <a:xfrm>
            <a:off x="16583361" y="10497642"/>
            <a:ext cx="3192780" cy="1470838"/>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15891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116615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Name it something distinct from what it was before</a:t>
            </a:r>
          </a:p>
          <a:p>
            <a:pPr lvl="0" algn="ctr">
              <a:buClr>
                <a:srgbClr val="953C96"/>
              </a:buClr>
              <a:buSzPts val="8000"/>
            </a:pPr>
            <a:endParaRPr lang="en-US" dirty="0"/>
          </a:p>
        </p:txBody>
      </p:sp>
      <p:pic>
        <p:nvPicPr>
          <p:cNvPr id="3" name="Picture 2" descr="A screenshot of a cell phone&#10;&#10;Description automatically generated">
            <a:extLst>
              <a:ext uri="{FF2B5EF4-FFF2-40B4-BE49-F238E27FC236}">
                <a16:creationId xmlns:a16="http://schemas.microsoft.com/office/drawing/2014/main" id="{5595C9A5-093A-B047-A751-AB106AADB816}"/>
              </a:ext>
            </a:extLst>
          </p:cNvPr>
          <p:cNvPicPr>
            <a:picLocks noChangeAspect="1"/>
          </p:cNvPicPr>
          <p:nvPr/>
        </p:nvPicPr>
        <p:blipFill>
          <a:blip r:embed="rId3"/>
          <a:stretch>
            <a:fillRect/>
          </a:stretch>
        </p:blipFill>
        <p:spPr>
          <a:xfrm>
            <a:off x="7721600" y="5187950"/>
            <a:ext cx="8940800" cy="3340100"/>
          </a:xfrm>
          <a:prstGeom prst="rect">
            <a:avLst/>
          </a:prstGeom>
        </p:spPr>
      </p:pic>
    </p:spTree>
    <p:extLst>
      <p:ext uri="{BB962C8B-B14F-4D97-AF65-F5344CB8AC3E}">
        <p14:creationId xmlns:p14="http://schemas.microsoft.com/office/powerpoint/2010/main" val="1332327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Alter the format and/or fields to fit your design</a:t>
            </a:r>
          </a:p>
          <a:p>
            <a:pPr lvl="0" algn="ctr">
              <a:buClr>
                <a:srgbClr val="953C96"/>
              </a:buClr>
              <a:buSzPts val="8000"/>
            </a:pPr>
            <a:endParaRPr lang="en-US" dirty="0"/>
          </a:p>
        </p:txBody>
      </p:sp>
      <p:pic>
        <p:nvPicPr>
          <p:cNvPr id="3" name="Picture 2" descr="A screenshot of a cell phone&#10;&#10;Description automatically generated">
            <a:extLst>
              <a:ext uri="{FF2B5EF4-FFF2-40B4-BE49-F238E27FC236}">
                <a16:creationId xmlns:a16="http://schemas.microsoft.com/office/drawing/2014/main" id="{56C11C85-5F7A-664F-A928-408FA4631D8D}"/>
              </a:ext>
            </a:extLst>
          </p:cNvPr>
          <p:cNvPicPr>
            <a:picLocks noChangeAspect="1"/>
          </p:cNvPicPr>
          <p:nvPr/>
        </p:nvPicPr>
        <p:blipFill>
          <a:blip r:embed="rId3"/>
          <a:stretch>
            <a:fillRect/>
          </a:stretch>
        </p:blipFill>
        <p:spPr>
          <a:xfrm>
            <a:off x="1562100" y="2368550"/>
            <a:ext cx="21259800" cy="8978900"/>
          </a:xfrm>
          <a:prstGeom prst="rect">
            <a:avLst/>
          </a:prstGeom>
        </p:spPr>
      </p:pic>
      <p:sp>
        <p:nvSpPr>
          <p:cNvPr id="8" name="Frame 7">
            <a:extLst>
              <a:ext uri="{FF2B5EF4-FFF2-40B4-BE49-F238E27FC236}">
                <a16:creationId xmlns:a16="http://schemas.microsoft.com/office/drawing/2014/main" id="{F611809C-B93B-F644-9F40-7C900B1C324D}"/>
              </a:ext>
            </a:extLst>
          </p:cNvPr>
          <p:cNvSpPr/>
          <p:nvPr/>
        </p:nvSpPr>
        <p:spPr>
          <a:xfrm>
            <a:off x="1744980" y="5831840"/>
            <a:ext cx="2847340" cy="1219200"/>
          </a:xfrm>
          <a:prstGeom prst="frame">
            <a:avLst/>
          </a:prstGeom>
          <a:solidFill>
            <a:srgbClr val="953C96"/>
          </a:solidFill>
          <a:ln w="28575">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3DD14EBF-AA94-8248-BB03-9C549608B507}"/>
              </a:ext>
            </a:extLst>
          </p:cNvPr>
          <p:cNvSpPr/>
          <p:nvPr/>
        </p:nvSpPr>
        <p:spPr>
          <a:xfrm>
            <a:off x="1744980" y="6858000"/>
            <a:ext cx="2847340" cy="1534160"/>
          </a:xfrm>
          <a:prstGeom prst="frame">
            <a:avLst/>
          </a:prstGeom>
          <a:solidFill>
            <a:srgbClr val="953C96"/>
          </a:solidFill>
          <a:ln w="28575">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CEDE3365-4018-F244-BD44-7821AE15CF19}"/>
              </a:ext>
            </a:extLst>
          </p:cNvPr>
          <p:cNvSpPr/>
          <p:nvPr/>
        </p:nvSpPr>
        <p:spPr>
          <a:xfrm>
            <a:off x="1602740" y="9005275"/>
            <a:ext cx="2847340" cy="1534160"/>
          </a:xfrm>
          <a:prstGeom prst="frame">
            <a:avLst/>
          </a:prstGeom>
          <a:solidFill>
            <a:srgbClr val="953C96"/>
          </a:solidFill>
          <a:ln w="28575">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Google Shape;331;p39">
            <a:extLst>
              <a:ext uri="{FF2B5EF4-FFF2-40B4-BE49-F238E27FC236}">
                <a16:creationId xmlns:a16="http://schemas.microsoft.com/office/drawing/2014/main" id="{A086D974-D8A1-724B-8019-BF779D7FE5C3}"/>
              </a:ext>
            </a:extLst>
          </p:cNvPr>
          <p:cNvSpPr txBox="1"/>
          <p:nvPr/>
        </p:nvSpPr>
        <p:spPr>
          <a:xfrm>
            <a:off x="460336" y="1085469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Alter your sort criteria</a:t>
            </a:r>
          </a:p>
          <a:p>
            <a:pPr lvl="0" algn="ctr">
              <a:buClr>
                <a:srgbClr val="953C96"/>
              </a:buClr>
              <a:buSzPts val="8000"/>
            </a:pPr>
            <a:endParaRPr lang="en-US" dirty="0"/>
          </a:p>
        </p:txBody>
      </p:sp>
    </p:spTree>
    <p:extLst>
      <p:ext uri="{BB962C8B-B14F-4D97-AF65-F5344CB8AC3E}">
        <p14:creationId xmlns:p14="http://schemas.microsoft.com/office/powerpoint/2010/main" val="8283114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104423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New concept: The contextual filter</a:t>
            </a:r>
          </a:p>
          <a:p>
            <a:pPr lvl="0" algn="ctr">
              <a:buClr>
                <a:srgbClr val="953C96"/>
              </a:buClr>
              <a:buSzPts val="8000"/>
            </a:pPr>
            <a:endParaRPr lang="en-US" sz="6600" b="1" dirty="0">
              <a:solidFill>
                <a:srgbClr val="953C96"/>
              </a:solidFill>
              <a:latin typeface="Poppins"/>
              <a:cs typeface="Poppins"/>
              <a:sym typeface="Poppins"/>
            </a:endParaRPr>
          </a:p>
          <a:p>
            <a:pPr marL="857250" lvl="0" indent="-857250">
              <a:buClr>
                <a:srgbClr val="953C96"/>
              </a:buClr>
              <a:buSzPts val="8000"/>
              <a:buFont typeface="Arial" panose="020B0604020202020204" pitchFamily="34" charset="0"/>
              <a:buChar char="•"/>
            </a:pPr>
            <a:r>
              <a:rPr lang="en-US" sz="6600" b="1" dirty="0">
                <a:solidFill>
                  <a:srgbClr val="953C96"/>
                </a:solidFill>
                <a:latin typeface="Poppins"/>
                <a:cs typeface="Poppins"/>
                <a:sym typeface="Poppins"/>
              </a:rPr>
              <a:t>Filters dynamically based on the context</a:t>
            </a:r>
          </a:p>
          <a:p>
            <a:pPr marL="857250" lvl="0" indent="-857250">
              <a:buClr>
                <a:srgbClr val="953C96"/>
              </a:buClr>
              <a:buSzPts val="8000"/>
              <a:buFont typeface="Arial" panose="020B0604020202020204" pitchFamily="34" charset="0"/>
              <a:buChar char="•"/>
            </a:pPr>
            <a:r>
              <a:rPr lang="en-US" sz="6600" b="1" dirty="0">
                <a:solidFill>
                  <a:srgbClr val="953C96"/>
                </a:solidFill>
                <a:latin typeface="Poppins"/>
                <a:cs typeface="Poppins"/>
                <a:sym typeface="Poppins"/>
              </a:rPr>
              <a:t>In this case the context is a wildcard in the URL</a:t>
            </a:r>
          </a:p>
          <a:p>
            <a:pPr lvl="0" algn="ctr">
              <a:buClr>
                <a:srgbClr val="953C96"/>
              </a:buClr>
              <a:buSzPts val="8000"/>
            </a:pPr>
            <a:endParaRPr lang="en-US" dirty="0"/>
          </a:p>
        </p:txBody>
      </p:sp>
    </p:spTree>
    <p:extLst>
      <p:ext uri="{BB962C8B-B14F-4D97-AF65-F5344CB8AC3E}">
        <p14:creationId xmlns:p14="http://schemas.microsoft.com/office/powerpoint/2010/main" val="11943810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The % sign in the path is our wildcard</a:t>
            </a:r>
          </a:p>
          <a:p>
            <a:pPr lvl="0" algn="ctr">
              <a:buClr>
                <a:srgbClr val="953C96"/>
              </a:buClr>
              <a:buSzPts val="8000"/>
            </a:pPr>
            <a:endParaRPr lang="en-US" dirty="0"/>
          </a:p>
        </p:txBody>
      </p:sp>
      <p:pic>
        <p:nvPicPr>
          <p:cNvPr id="3" name="Picture 2" descr="A screenshot of a cell phone&#10;&#10;Description automatically generated">
            <a:extLst>
              <a:ext uri="{FF2B5EF4-FFF2-40B4-BE49-F238E27FC236}">
                <a16:creationId xmlns:a16="http://schemas.microsoft.com/office/drawing/2014/main" id="{56C11C85-5F7A-664F-A928-408FA4631D8D}"/>
              </a:ext>
            </a:extLst>
          </p:cNvPr>
          <p:cNvPicPr>
            <a:picLocks noChangeAspect="1"/>
          </p:cNvPicPr>
          <p:nvPr/>
        </p:nvPicPr>
        <p:blipFill>
          <a:blip r:embed="rId3"/>
          <a:stretch>
            <a:fillRect/>
          </a:stretch>
        </p:blipFill>
        <p:spPr>
          <a:xfrm>
            <a:off x="1562100" y="2368550"/>
            <a:ext cx="21259800" cy="8978900"/>
          </a:xfrm>
          <a:prstGeom prst="rect">
            <a:avLst/>
          </a:prstGeom>
        </p:spPr>
      </p:pic>
      <p:sp>
        <p:nvSpPr>
          <p:cNvPr id="8" name="Frame 7">
            <a:extLst>
              <a:ext uri="{FF2B5EF4-FFF2-40B4-BE49-F238E27FC236}">
                <a16:creationId xmlns:a16="http://schemas.microsoft.com/office/drawing/2014/main" id="{F611809C-B93B-F644-9F40-7C900B1C324D}"/>
              </a:ext>
            </a:extLst>
          </p:cNvPr>
          <p:cNvSpPr/>
          <p:nvPr/>
        </p:nvSpPr>
        <p:spPr>
          <a:xfrm>
            <a:off x="8735060" y="5120640"/>
            <a:ext cx="2847340" cy="1219200"/>
          </a:xfrm>
          <a:prstGeom prst="frame">
            <a:avLst/>
          </a:prstGeom>
          <a:solidFill>
            <a:srgbClr val="953C96"/>
          </a:solidFill>
          <a:ln w="28575">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20883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6C11C85-5F7A-664F-A928-408FA4631D8D}"/>
              </a:ext>
            </a:extLst>
          </p:cNvPr>
          <p:cNvPicPr>
            <a:picLocks noChangeAspect="1"/>
          </p:cNvPicPr>
          <p:nvPr/>
        </p:nvPicPr>
        <p:blipFill rotWithShape="1">
          <a:blip r:embed="rId3"/>
          <a:srcRect b="22277"/>
          <a:stretch/>
        </p:blipFill>
        <p:spPr>
          <a:xfrm>
            <a:off x="1562100" y="4034790"/>
            <a:ext cx="21259800" cy="6978650"/>
          </a:xfrm>
          <a:prstGeom prst="rect">
            <a:avLst/>
          </a:prstGeom>
        </p:spPr>
      </p:pic>
      <p:sp>
        <p:nvSpPr>
          <p:cNvPr id="8" name="Frame 7">
            <a:extLst>
              <a:ext uri="{FF2B5EF4-FFF2-40B4-BE49-F238E27FC236}">
                <a16:creationId xmlns:a16="http://schemas.microsoft.com/office/drawing/2014/main" id="{F611809C-B93B-F644-9F40-7C900B1C324D}"/>
              </a:ext>
            </a:extLst>
          </p:cNvPr>
          <p:cNvSpPr/>
          <p:nvPr/>
        </p:nvSpPr>
        <p:spPr>
          <a:xfrm>
            <a:off x="15765780" y="7213600"/>
            <a:ext cx="3883660" cy="1219200"/>
          </a:xfrm>
          <a:prstGeom prst="frame">
            <a:avLst/>
          </a:prstGeom>
          <a:solidFill>
            <a:srgbClr val="953C96"/>
          </a:solidFill>
          <a:ln w="28575">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1" name="Google Shape;331;p39"/>
          <p:cNvSpPr txBox="1"/>
          <p:nvPr/>
        </p:nvSpPr>
        <p:spPr>
          <a:xfrm>
            <a:off x="3935056" y="645801"/>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The contextual filter only shows us content (creatures) that link to the active taxonomy term id</a:t>
            </a:r>
          </a:p>
          <a:p>
            <a:pPr lvl="0" algn="ctr">
              <a:buClr>
                <a:srgbClr val="953C96"/>
              </a:buClr>
              <a:buSzPts val="8000"/>
            </a:pPr>
            <a:endParaRPr lang="en-US" dirty="0"/>
          </a:p>
        </p:txBody>
      </p:sp>
    </p:spTree>
    <p:extLst>
      <p:ext uri="{BB962C8B-B14F-4D97-AF65-F5344CB8AC3E}">
        <p14:creationId xmlns:p14="http://schemas.microsoft.com/office/powerpoint/2010/main" val="25005753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645801"/>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To preview this we have to type in a term id manually – lets use 23, the TID for flight</a:t>
            </a:r>
          </a:p>
          <a:p>
            <a:pPr lvl="0" algn="ctr">
              <a:buClr>
                <a:srgbClr val="953C96"/>
              </a:buClr>
              <a:buSzPts val="8000"/>
            </a:pPr>
            <a:endParaRPr lang="en-US" dirty="0"/>
          </a:p>
        </p:txBody>
      </p:sp>
      <p:pic>
        <p:nvPicPr>
          <p:cNvPr id="4" name="Picture 3" descr="A screenshot of a cell phone&#10;&#10;Description automatically generated">
            <a:extLst>
              <a:ext uri="{FF2B5EF4-FFF2-40B4-BE49-F238E27FC236}">
                <a16:creationId xmlns:a16="http://schemas.microsoft.com/office/drawing/2014/main" id="{8C799BCB-68C8-7D49-B742-96570F1875F9}"/>
              </a:ext>
            </a:extLst>
          </p:cNvPr>
          <p:cNvPicPr>
            <a:picLocks noChangeAspect="1"/>
          </p:cNvPicPr>
          <p:nvPr/>
        </p:nvPicPr>
        <p:blipFill>
          <a:blip r:embed="rId3"/>
          <a:stretch>
            <a:fillRect/>
          </a:stretch>
        </p:blipFill>
        <p:spPr>
          <a:xfrm>
            <a:off x="4715803" y="3860800"/>
            <a:ext cx="14952391" cy="8013700"/>
          </a:xfrm>
          <a:prstGeom prst="rect">
            <a:avLst/>
          </a:prstGeom>
        </p:spPr>
      </p:pic>
    </p:spTree>
    <p:extLst>
      <p:ext uri="{BB962C8B-B14F-4D97-AF65-F5344CB8AC3E}">
        <p14:creationId xmlns:p14="http://schemas.microsoft.com/office/powerpoint/2010/main" val="11829541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645801"/>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dirty="0">
                <a:solidFill>
                  <a:srgbClr val="953C96"/>
                </a:solidFill>
                <a:latin typeface="Poppins"/>
                <a:cs typeface="Poppins"/>
                <a:sym typeface="Poppins"/>
              </a:rPr>
              <a:t>And if we visit /taxonomy/term/23 we get…</a:t>
            </a:r>
          </a:p>
          <a:p>
            <a:pPr lvl="0" algn="ctr">
              <a:buClr>
                <a:srgbClr val="953C96"/>
              </a:buClr>
              <a:buSzPts val="8000"/>
            </a:pPr>
            <a:endParaRPr lang="en-US" dirty="0"/>
          </a:p>
        </p:txBody>
      </p:sp>
      <p:pic>
        <p:nvPicPr>
          <p:cNvPr id="3" name="Picture 2" descr="A screenshot of a computer screen&#10;&#10;Description automatically generated">
            <a:extLst>
              <a:ext uri="{FF2B5EF4-FFF2-40B4-BE49-F238E27FC236}">
                <a16:creationId xmlns:a16="http://schemas.microsoft.com/office/drawing/2014/main" id="{C4B6D902-98A1-3D44-BCAE-2672FF14A9F7}"/>
              </a:ext>
            </a:extLst>
          </p:cNvPr>
          <p:cNvPicPr>
            <a:picLocks noChangeAspect="1"/>
          </p:cNvPicPr>
          <p:nvPr/>
        </p:nvPicPr>
        <p:blipFill>
          <a:blip r:embed="rId3"/>
          <a:stretch>
            <a:fillRect/>
          </a:stretch>
        </p:blipFill>
        <p:spPr>
          <a:xfrm>
            <a:off x="2679699" y="2816861"/>
            <a:ext cx="19024600" cy="7302500"/>
          </a:xfrm>
          <a:prstGeom prst="rect">
            <a:avLst/>
          </a:prstGeom>
        </p:spPr>
      </p:pic>
    </p:spTree>
    <p:extLst>
      <p:ext uri="{BB962C8B-B14F-4D97-AF65-F5344CB8AC3E}">
        <p14:creationId xmlns:p14="http://schemas.microsoft.com/office/powerpoint/2010/main" val="309361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ea typeface="Poppins"/>
                <a:cs typeface="Poppins"/>
                <a:sym typeface="Poppins"/>
              </a:rPr>
              <a:t>Taxonomy is the practice and science of classifying things. In Drupal, the Taxonomy module allows you to classify your website content, and it can be an important part of your information architecture.</a:t>
            </a:r>
          </a:p>
          <a:p>
            <a:pPr lvl="0">
              <a:buClr>
                <a:srgbClr val="953C96"/>
              </a:buClr>
              <a:buSzPts val="7000"/>
            </a:pPr>
            <a:endParaRPr lang="en-US" sz="4000" b="1" dirty="0">
              <a:solidFill>
                <a:srgbClr val="953C96"/>
              </a:solidFill>
              <a:latin typeface="Poppins"/>
              <a:ea typeface="Poppins"/>
              <a:cs typeface="Poppins"/>
              <a:sym typeface="Poppins"/>
            </a:endParaRPr>
          </a:p>
          <a:p>
            <a:pPr lvl="0">
              <a:buClr>
                <a:srgbClr val="953C96"/>
              </a:buClr>
              <a:buSzPts val="7000"/>
            </a:pPr>
            <a:r>
              <a:rPr lang="en-US" sz="2400" dirty="0">
                <a:solidFill>
                  <a:srgbClr val="953C96"/>
                </a:solidFill>
                <a:latin typeface="Poppins"/>
                <a:cs typeface="Poppins"/>
                <a:hlinkClick r:id="rId3">
                  <a:extLst>
                    <a:ext uri="{A12FA001-AC4F-418D-AE19-62706E023703}">
                      <ahyp:hlinkClr xmlns:ahyp="http://schemas.microsoft.com/office/drawing/2018/hyperlinkcolor" val="tx"/>
                    </a:ext>
                  </a:extLst>
                </a:hlinkClick>
              </a:rPr>
              <a:t>https://www.drupal.org/docs/7/organizing-content-with-taxonomies/about-taxonomies</a:t>
            </a:r>
            <a:endParaRPr lang="en-US" sz="2400" dirty="0">
              <a:solidFill>
                <a:srgbClr val="953C96"/>
              </a:solidFill>
              <a:latin typeface="Poppins"/>
              <a:cs typeface="Poppins"/>
              <a:sym typeface="Poppins"/>
            </a:endParaRPr>
          </a:p>
          <a:p>
            <a:pPr lvl="0">
              <a:buClr>
                <a:srgbClr val="953C96"/>
              </a:buClr>
              <a:buSzPts val="7000"/>
            </a:pPr>
            <a:endParaRPr lang="en-US" sz="4000" b="1" dirty="0">
              <a:solidFill>
                <a:srgbClr val="953C96"/>
              </a:solidFill>
              <a:latin typeface="Poppins"/>
              <a:cs typeface="Poppins"/>
              <a:sym typeface="Poppins"/>
            </a:endParaRPr>
          </a:p>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4"/>
          <a:stretch>
            <a:fillRect/>
          </a:stretch>
        </p:blipFill>
        <p:spPr>
          <a:xfrm>
            <a:off x="15556325" y="-1"/>
            <a:ext cx="8827675" cy="13716000"/>
          </a:xfrm>
          <a:prstGeom prst="rect">
            <a:avLst/>
          </a:prstGeom>
        </p:spPr>
      </p:pic>
    </p:spTree>
    <p:extLst>
      <p:ext uri="{BB962C8B-B14F-4D97-AF65-F5344CB8AC3E}">
        <p14:creationId xmlns:p14="http://schemas.microsoft.com/office/powerpoint/2010/main" val="2735142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8000" b="1" i="0" u="none" strike="noStrike" cap="none" dirty="0">
                <a:solidFill>
                  <a:srgbClr val="953C96"/>
                </a:solidFill>
                <a:latin typeface="Poppins"/>
                <a:ea typeface="Poppins"/>
                <a:cs typeface="Poppins"/>
                <a:sym typeface="Poppins"/>
              </a:rPr>
              <a:t>But wait… didn’t we just rewrite that URL with </a:t>
            </a:r>
            <a:r>
              <a:rPr lang="en-US" sz="8000" b="1" i="0" u="none" strike="noStrike" cap="none" dirty="0" err="1">
                <a:solidFill>
                  <a:srgbClr val="953C96"/>
                </a:solidFill>
                <a:latin typeface="Poppins"/>
                <a:ea typeface="Poppins"/>
                <a:cs typeface="Poppins"/>
                <a:sym typeface="Poppins"/>
              </a:rPr>
              <a:t>pathauto</a:t>
            </a:r>
            <a:r>
              <a:rPr lang="en-US" sz="8000" b="1" i="0" u="none" strike="noStrike" cap="none" dirty="0">
                <a:solidFill>
                  <a:srgbClr val="953C96"/>
                </a:solidFill>
                <a:latin typeface="Poppins"/>
                <a:ea typeface="Poppins"/>
                <a:cs typeface="Poppins"/>
                <a:sym typeface="Poppins"/>
              </a:rPr>
              <a:t>?</a:t>
            </a:r>
          </a:p>
        </p:txBody>
      </p:sp>
    </p:spTree>
    <p:extLst>
      <p:ext uri="{BB962C8B-B14F-4D97-AF65-F5344CB8AC3E}">
        <p14:creationId xmlns:p14="http://schemas.microsoft.com/office/powerpoint/2010/main" val="15405261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863606"/>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6000" b="1" i="0" u="none" strike="noStrike" cap="none" dirty="0">
                <a:solidFill>
                  <a:srgbClr val="953C96"/>
                </a:solidFill>
                <a:latin typeface="Poppins"/>
                <a:ea typeface="Poppins"/>
                <a:cs typeface="Poppins"/>
                <a:sym typeface="Poppins"/>
              </a:rPr>
              <a:t>Yeah, we did. But Drupal is smart and the context is still there.</a:t>
            </a:r>
          </a:p>
        </p:txBody>
      </p:sp>
      <p:pic>
        <p:nvPicPr>
          <p:cNvPr id="3" name="Picture 2" descr="A screenshot of a social media post&#10;&#10;Description automatically generated">
            <a:extLst>
              <a:ext uri="{FF2B5EF4-FFF2-40B4-BE49-F238E27FC236}">
                <a16:creationId xmlns:a16="http://schemas.microsoft.com/office/drawing/2014/main" id="{7C57AA00-1862-1A48-9156-8DDD3FE3DE4B}"/>
              </a:ext>
            </a:extLst>
          </p:cNvPr>
          <p:cNvPicPr>
            <a:picLocks noChangeAspect="1"/>
          </p:cNvPicPr>
          <p:nvPr/>
        </p:nvPicPr>
        <p:blipFill rotWithShape="1">
          <a:blip r:embed="rId3"/>
          <a:srcRect l="683"/>
          <a:stretch/>
        </p:blipFill>
        <p:spPr>
          <a:xfrm>
            <a:off x="4490720" y="3071988"/>
            <a:ext cx="15509238" cy="6242192"/>
          </a:xfrm>
          <a:prstGeom prst="rect">
            <a:avLst/>
          </a:prstGeom>
        </p:spPr>
      </p:pic>
      <p:sp>
        <p:nvSpPr>
          <p:cNvPr id="5" name="Google Shape;331;p39">
            <a:extLst>
              <a:ext uri="{FF2B5EF4-FFF2-40B4-BE49-F238E27FC236}">
                <a16:creationId xmlns:a16="http://schemas.microsoft.com/office/drawing/2014/main" id="{0B0C0289-D5EE-3E4F-9915-8B603BEF75AD}"/>
              </a:ext>
            </a:extLst>
          </p:cNvPr>
          <p:cNvSpPr txBox="1"/>
          <p:nvPr/>
        </p:nvSpPr>
        <p:spPr>
          <a:xfrm>
            <a:off x="3935055" y="10139686"/>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6000" b="1" i="0" u="none" strike="noStrike" cap="none" dirty="0">
                <a:solidFill>
                  <a:srgbClr val="953C96"/>
                </a:solidFill>
                <a:latin typeface="Poppins"/>
                <a:ea typeface="Poppins"/>
                <a:cs typeface="Poppins"/>
                <a:sym typeface="Poppins"/>
              </a:rPr>
              <a:t>Magically, it still works</a:t>
            </a:r>
          </a:p>
        </p:txBody>
      </p:sp>
    </p:spTree>
    <p:extLst>
      <p:ext uri="{BB962C8B-B14F-4D97-AF65-F5344CB8AC3E}">
        <p14:creationId xmlns:p14="http://schemas.microsoft.com/office/powerpoint/2010/main" val="89605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1282063" y="43624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ea typeface="Poppins"/>
                <a:cs typeface="Poppins"/>
                <a:sym typeface="Poppins"/>
              </a:rPr>
              <a:t>Taxonomy means assigning categories, tags and other labels to our content in order to create meaningful relationships.</a:t>
            </a:r>
            <a:endParaRPr lang="en-US" sz="3200" b="1" dirty="0">
              <a:solidFill>
                <a:srgbClr val="953C96"/>
              </a:solidFill>
              <a:latin typeface="Poppins"/>
              <a:ea typeface="Poppins"/>
              <a:cs typeface="Poppins"/>
              <a:sym typeface="Poppins"/>
            </a:endParaRPr>
          </a:p>
          <a:p>
            <a:pPr lvl="0">
              <a:buClr>
                <a:srgbClr val="953C96"/>
              </a:buClr>
              <a:buSzPts val="7000"/>
            </a:pPr>
            <a:endParaRPr lang="en-US" sz="4000" b="1" dirty="0">
              <a:solidFill>
                <a:srgbClr val="953C96"/>
              </a:solidFill>
              <a:latin typeface="Poppins"/>
              <a:cs typeface="Poppins"/>
              <a:sym typeface="Poppins"/>
            </a:endParaRPr>
          </a:p>
          <a:p>
            <a:pPr lvl="0">
              <a:buClr>
                <a:srgbClr val="953C96"/>
              </a:buClr>
              <a:buSzPts val="7000"/>
            </a:pPr>
            <a:endParaRPr sz="4000" dirty="0"/>
          </a:p>
        </p:txBody>
      </p:sp>
    </p:spTree>
    <p:extLst>
      <p:ext uri="{BB962C8B-B14F-4D97-AF65-F5344CB8AC3E}">
        <p14:creationId xmlns:p14="http://schemas.microsoft.com/office/powerpoint/2010/main" val="205065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1282063" y="43624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cs typeface="Poppins"/>
                <a:sym typeface="Poppins"/>
              </a:rPr>
              <a:t>In Drupal your taxonomies are not predefined. You can make them what you want them to be.</a:t>
            </a:r>
          </a:p>
          <a:p>
            <a:pPr lvl="0">
              <a:buClr>
                <a:srgbClr val="953C96"/>
              </a:buClr>
              <a:buSzPts val="7000"/>
            </a:pPr>
            <a:endParaRPr lang="en-US" sz="4000" b="1" dirty="0">
              <a:solidFill>
                <a:srgbClr val="953C96"/>
              </a:solidFill>
              <a:latin typeface="Poppins"/>
              <a:cs typeface="Poppins"/>
              <a:sym typeface="Poppins"/>
            </a:endParaRPr>
          </a:p>
          <a:p>
            <a:pPr lvl="0">
              <a:buClr>
                <a:srgbClr val="953C96"/>
              </a:buClr>
              <a:buSzPts val="7000"/>
            </a:pPr>
            <a:r>
              <a:rPr lang="en-US" sz="4000" b="1" dirty="0">
                <a:solidFill>
                  <a:srgbClr val="953C96"/>
                </a:solidFill>
                <a:latin typeface="Poppins"/>
                <a:cs typeface="Poppins"/>
              </a:rPr>
              <a:t>They are made up of:</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Vocabularies</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Terms</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Relationships between content and terms</a:t>
            </a:r>
            <a:endParaRPr sz="4000" b="1" dirty="0">
              <a:solidFill>
                <a:srgbClr val="953C96"/>
              </a:solidFill>
              <a:latin typeface="Poppins"/>
              <a:cs typeface="Poppins"/>
            </a:endParaRPr>
          </a:p>
        </p:txBody>
      </p:sp>
    </p:spTree>
    <p:extLst>
      <p:ext uri="{BB962C8B-B14F-4D97-AF65-F5344CB8AC3E}">
        <p14:creationId xmlns:p14="http://schemas.microsoft.com/office/powerpoint/2010/main" val="213633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1282063" y="43624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cs typeface="Poppins"/>
              </a:rPr>
              <a:t>Vocabularies:</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These are the collections we are going to make</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They can be flat or hierarchical</a:t>
            </a:r>
          </a:p>
          <a:p>
            <a:pPr marL="571500" lvl="0" indent="-571500">
              <a:buClr>
                <a:srgbClr val="953C96"/>
              </a:buClr>
              <a:buSzPts val="7000"/>
              <a:buFont typeface="Arial" panose="020B0604020202020204" pitchFamily="34" charset="0"/>
              <a:buChar char="•"/>
            </a:pPr>
            <a:endParaRPr lang="en-US" sz="4000" b="1" dirty="0">
              <a:solidFill>
                <a:srgbClr val="953C96"/>
              </a:solidFill>
              <a:latin typeface="Poppins"/>
              <a:cs typeface="Poppins"/>
            </a:endParaRPr>
          </a:p>
          <a:p>
            <a:pPr lvl="0">
              <a:buClr>
                <a:srgbClr val="953C96"/>
              </a:buClr>
              <a:buSzPts val="7000"/>
            </a:pPr>
            <a:r>
              <a:rPr lang="en-US" sz="4000" b="1" dirty="0">
                <a:solidFill>
                  <a:srgbClr val="953C96"/>
                </a:solidFill>
                <a:latin typeface="Poppins"/>
                <a:cs typeface="Poppins"/>
              </a:rPr>
              <a:t>Terms:</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Individual segments belonging to a vocabulary</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Can be related to one another with parent/child relationships if the vocabulary is hierarchical</a:t>
            </a:r>
          </a:p>
          <a:p>
            <a:pPr marL="571500" lvl="0" indent="-571500">
              <a:buClr>
                <a:srgbClr val="953C96"/>
              </a:buClr>
              <a:buSzPts val="7000"/>
              <a:buFont typeface="Arial" panose="020B0604020202020204" pitchFamily="34" charset="0"/>
              <a:buChar char="•"/>
            </a:pPr>
            <a:endParaRPr lang="en-US" sz="4000" b="1" dirty="0">
              <a:solidFill>
                <a:srgbClr val="953C96"/>
              </a:solidFill>
              <a:latin typeface="Poppins"/>
              <a:cs typeface="Poppins"/>
            </a:endParaRPr>
          </a:p>
          <a:p>
            <a:pPr lvl="0">
              <a:buClr>
                <a:srgbClr val="953C96"/>
              </a:buClr>
              <a:buSzPts val="7000"/>
            </a:pPr>
            <a:r>
              <a:rPr lang="en-US" sz="4000" b="1" dirty="0">
                <a:solidFill>
                  <a:srgbClr val="953C96"/>
                </a:solidFill>
                <a:latin typeface="Poppins"/>
                <a:cs typeface="Poppins"/>
              </a:rPr>
              <a:t>Relationships with content:</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Says that the content is an instance of a term</a:t>
            </a:r>
          </a:p>
          <a:p>
            <a:pPr marL="571500" lvl="0" indent="-571500">
              <a:buClr>
                <a:srgbClr val="953C96"/>
              </a:buClr>
              <a:buSzPts val="7000"/>
              <a:buFont typeface="Arial" panose="020B0604020202020204" pitchFamily="34" charset="0"/>
              <a:buChar char="•"/>
            </a:pPr>
            <a:r>
              <a:rPr lang="en-US" sz="4000" b="1" dirty="0">
                <a:solidFill>
                  <a:srgbClr val="953C96"/>
                </a:solidFill>
                <a:latin typeface="Poppins"/>
                <a:cs typeface="Poppins"/>
              </a:rPr>
              <a:t>May be limited to one term per content item or not as makes sense for the vocabulary</a:t>
            </a:r>
          </a:p>
        </p:txBody>
      </p:sp>
    </p:spTree>
    <p:extLst>
      <p:ext uri="{BB962C8B-B14F-4D97-AF65-F5344CB8AC3E}">
        <p14:creationId xmlns:p14="http://schemas.microsoft.com/office/powerpoint/2010/main" val="216106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508000" y="3619502"/>
            <a:ext cx="15048325"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cs typeface="Poppins"/>
              </a:rPr>
              <a:t>Example: A flat vocabulary with only one relationship</a:t>
            </a:r>
          </a:p>
          <a:p>
            <a:pPr lvl="0">
              <a:buClr>
                <a:srgbClr val="953C96"/>
              </a:buClr>
              <a:buSzPts val="7000"/>
            </a:pPr>
            <a:endParaRPr lang="en-US" sz="4000" b="1" dirty="0">
              <a:solidFill>
                <a:srgbClr val="953C96"/>
              </a:solidFill>
              <a:latin typeface="Poppins"/>
              <a:cs typeface="Poppins"/>
            </a:endParaRPr>
          </a:p>
          <a:p>
            <a:pPr lvl="0">
              <a:buClr>
                <a:srgbClr val="953C96"/>
              </a:buClr>
              <a:buSzPts val="7000"/>
            </a:pPr>
            <a:r>
              <a:rPr lang="en-US" sz="4000" b="1" dirty="0">
                <a:solidFill>
                  <a:srgbClr val="953C96"/>
                </a:solidFill>
                <a:latin typeface="Poppins"/>
                <a:cs typeface="Poppins"/>
              </a:rPr>
              <a:t>Ministry of Magic Classification</a:t>
            </a:r>
          </a:p>
          <a:p>
            <a:pPr marL="571500" lvl="0" indent="-571500">
              <a:buClr>
                <a:srgbClr val="953C96"/>
              </a:buClr>
              <a:buSzPts val="7000"/>
              <a:buFont typeface="Arial" panose="020B0604020202020204" pitchFamily="34" charset="0"/>
              <a:buChar char="•"/>
            </a:pPr>
            <a:r>
              <a:rPr lang="en-US" sz="3200" b="1" dirty="0">
                <a:solidFill>
                  <a:srgbClr val="953C96"/>
                </a:solidFill>
                <a:latin typeface="Poppins"/>
                <a:cs typeface="Poppins"/>
              </a:rPr>
              <a:t>X (Boring)</a:t>
            </a:r>
          </a:p>
          <a:p>
            <a:pPr marL="571500" lvl="0" indent="-571500">
              <a:buClr>
                <a:srgbClr val="953C96"/>
              </a:buClr>
              <a:buSzPts val="7000"/>
              <a:buFont typeface="Arial" panose="020B0604020202020204" pitchFamily="34" charset="0"/>
              <a:buChar char="•"/>
            </a:pPr>
            <a:r>
              <a:rPr lang="en-US" sz="3200" b="1" dirty="0">
                <a:solidFill>
                  <a:srgbClr val="953C96"/>
                </a:solidFill>
                <a:latin typeface="Poppins"/>
                <a:cs typeface="Poppins"/>
              </a:rPr>
              <a:t>XX (Harmless / may be domesticated)</a:t>
            </a:r>
          </a:p>
          <a:p>
            <a:pPr marL="571500" lvl="0" indent="-571500">
              <a:buClr>
                <a:srgbClr val="953C96"/>
              </a:buClr>
              <a:buSzPts val="7000"/>
              <a:buFont typeface="Arial" panose="020B0604020202020204" pitchFamily="34" charset="0"/>
              <a:buChar char="•"/>
            </a:pPr>
            <a:r>
              <a:rPr lang="en-US" sz="3200" b="1" dirty="0">
                <a:solidFill>
                  <a:srgbClr val="953C96"/>
                </a:solidFill>
                <a:latin typeface="Poppins"/>
                <a:cs typeface="Poppins"/>
              </a:rPr>
              <a:t>XXX (Competent wizards should cope)</a:t>
            </a:r>
          </a:p>
          <a:p>
            <a:pPr marL="571500" lvl="0" indent="-571500">
              <a:buClr>
                <a:srgbClr val="953C96"/>
              </a:buClr>
              <a:buSzPts val="7000"/>
              <a:buFont typeface="Arial" panose="020B0604020202020204" pitchFamily="34" charset="0"/>
              <a:buChar char="•"/>
            </a:pPr>
            <a:r>
              <a:rPr lang="en-US" sz="3200" b="1" dirty="0">
                <a:solidFill>
                  <a:srgbClr val="953C96"/>
                </a:solidFill>
                <a:latin typeface="Poppins"/>
                <a:cs typeface="Poppins"/>
              </a:rPr>
              <a:t>XXXX (Dangerous / requires specialist knowledge / skilled wizard  may handle)</a:t>
            </a:r>
          </a:p>
          <a:p>
            <a:pPr marL="571500" lvl="0" indent="-571500">
              <a:buClr>
                <a:srgbClr val="953C96"/>
              </a:buClr>
              <a:buSzPts val="7000"/>
              <a:buFont typeface="Arial" panose="020B0604020202020204" pitchFamily="34" charset="0"/>
              <a:buChar char="•"/>
            </a:pPr>
            <a:r>
              <a:rPr lang="en-US" sz="3200" b="1" dirty="0">
                <a:solidFill>
                  <a:srgbClr val="953C96"/>
                </a:solidFill>
                <a:latin typeface="Poppins"/>
                <a:cs typeface="Poppins"/>
              </a:rPr>
              <a:t>XXXXX (Known wizard killer / impossible to train or domesticate)</a:t>
            </a:r>
          </a:p>
          <a:p>
            <a:pPr marL="571500" lvl="0" indent="-571500">
              <a:buClr>
                <a:srgbClr val="953C96"/>
              </a:buClr>
              <a:buSzPts val="7000"/>
              <a:buFont typeface="Arial" panose="020B0604020202020204" pitchFamily="34" charset="0"/>
              <a:buChar char="•"/>
            </a:pPr>
            <a:endParaRPr lang="en-US" sz="3200" b="1" dirty="0">
              <a:solidFill>
                <a:srgbClr val="953C96"/>
              </a:solidFill>
              <a:latin typeface="Poppins"/>
              <a:cs typeface="Poppins"/>
            </a:endParaRPr>
          </a:p>
          <a:p>
            <a:pPr lvl="0">
              <a:buClr>
                <a:srgbClr val="953C96"/>
              </a:buClr>
              <a:buSzPts val="7000"/>
            </a:pPr>
            <a:r>
              <a:rPr lang="en-US" sz="3200" b="1" dirty="0">
                <a:solidFill>
                  <a:srgbClr val="953C96"/>
                </a:solidFill>
                <a:latin typeface="Poppins"/>
                <a:cs typeface="Poppins"/>
              </a:rPr>
              <a:t>Features</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These categories are independent from one another, meaning that one is not nested below another.</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In this case it does not make sense for a content item to have more than one classification</a:t>
            </a:r>
          </a:p>
        </p:txBody>
      </p:sp>
    </p:spTree>
    <p:extLst>
      <p:ext uri="{BB962C8B-B14F-4D97-AF65-F5344CB8AC3E}">
        <p14:creationId xmlns:p14="http://schemas.microsoft.com/office/powerpoint/2010/main" val="130640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sp>
        <p:nvSpPr>
          <p:cNvPr id="8" name="Google Shape;354;p42">
            <a:extLst>
              <a:ext uri="{FF2B5EF4-FFF2-40B4-BE49-F238E27FC236}">
                <a16:creationId xmlns:a16="http://schemas.microsoft.com/office/drawing/2014/main" id="{7BFECD5B-8F5A-AF4A-9A43-57E496516DBD}"/>
              </a:ext>
            </a:extLst>
          </p:cNvPr>
          <p:cNvSpPr txBox="1"/>
          <p:nvPr/>
        </p:nvSpPr>
        <p:spPr>
          <a:xfrm>
            <a:off x="2380294" y="4561353"/>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3600" b="1" dirty="0">
                <a:solidFill>
                  <a:srgbClr val="953C96"/>
                </a:solidFill>
                <a:latin typeface="Poppins"/>
                <a:ea typeface="Poppins"/>
                <a:cs typeface="Poppins"/>
                <a:sym typeface="Poppins"/>
              </a:rPr>
              <a:t>Vocabulary: Ministry of Magic Classification</a:t>
            </a:r>
          </a:p>
          <a:p>
            <a:pPr lvl="0">
              <a:buClr>
                <a:srgbClr val="953C96"/>
              </a:buClr>
              <a:buSzPts val="7000"/>
            </a:pPr>
            <a:endParaRPr lang="en-US" sz="3600" b="1" dirty="0">
              <a:solidFill>
                <a:srgbClr val="953C96"/>
              </a:solidFill>
              <a:latin typeface="Poppins"/>
              <a:ea typeface="Poppins"/>
              <a:cs typeface="Poppins"/>
              <a:sym typeface="Poppins"/>
            </a:endParaRPr>
          </a:p>
          <a:p>
            <a:pPr lvl="0">
              <a:buClr>
                <a:srgbClr val="953C96"/>
              </a:buClr>
              <a:buSzPts val="7000"/>
            </a:pPr>
            <a:r>
              <a:rPr lang="en-US" sz="3600" b="1" dirty="0">
                <a:solidFill>
                  <a:srgbClr val="953C96"/>
                </a:solidFill>
                <a:latin typeface="Poppins"/>
                <a:ea typeface="Poppins"/>
                <a:cs typeface="Poppins"/>
                <a:sym typeface="Poppins"/>
              </a:rPr>
              <a:t>Term: X (Boring)</a:t>
            </a:r>
          </a:p>
          <a:p>
            <a:pPr lvl="0">
              <a:buClr>
                <a:srgbClr val="953C96"/>
              </a:buClr>
              <a:buSzPts val="7000"/>
            </a:pPr>
            <a:endParaRPr lang="en-US" sz="3600" b="1" dirty="0">
              <a:solidFill>
                <a:srgbClr val="953C96"/>
              </a:solidFill>
              <a:latin typeface="Poppins"/>
              <a:ea typeface="Poppins"/>
              <a:cs typeface="Poppins"/>
              <a:sym typeface="Poppins"/>
            </a:endParaRPr>
          </a:p>
          <a:p>
            <a:pPr lvl="0">
              <a:buClr>
                <a:srgbClr val="953C96"/>
              </a:buClr>
              <a:buSzPts val="7000"/>
            </a:pPr>
            <a:r>
              <a:rPr lang="en-US" sz="3600" b="1" dirty="0">
                <a:solidFill>
                  <a:srgbClr val="953C96"/>
                </a:solidFill>
                <a:latin typeface="Poppins"/>
                <a:ea typeface="Poppins"/>
                <a:cs typeface="Poppins"/>
                <a:sym typeface="Poppins"/>
              </a:rPr>
              <a:t>Relationship with content: The </a:t>
            </a:r>
            <a:r>
              <a:rPr lang="en-US" sz="3600" b="1" dirty="0" err="1">
                <a:solidFill>
                  <a:srgbClr val="953C96"/>
                </a:solidFill>
                <a:latin typeface="Poppins"/>
                <a:ea typeface="Poppins"/>
                <a:cs typeface="Poppins"/>
                <a:sym typeface="Poppins"/>
              </a:rPr>
              <a:t>Flobberworm</a:t>
            </a:r>
            <a:r>
              <a:rPr lang="en-US" sz="3600" b="1" dirty="0">
                <a:solidFill>
                  <a:srgbClr val="953C96"/>
                </a:solidFill>
                <a:latin typeface="Poppins"/>
                <a:ea typeface="Poppins"/>
                <a:cs typeface="Poppins"/>
                <a:sym typeface="Poppins"/>
              </a:rPr>
              <a:t> is rated as X (Boring)</a:t>
            </a:r>
          </a:p>
          <a:p>
            <a:pPr>
              <a:buClr>
                <a:srgbClr val="953C96"/>
              </a:buClr>
              <a:buSzPts val="7000"/>
            </a:pPr>
            <a:endParaRPr lang="en-US" sz="3200" b="1" dirty="0">
              <a:solidFill>
                <a:srgbClr val="953C96"/>
              </a:solidFill>
              <a:latin typeface="Poppins"/>
              <a:ea typeface="Poppins"/>
              <a:cs typeface="Poppins"/>
              <a:sym typeface="Poppins"/>
            </a:endParaRPr>
          </a:p>
          <a:p>
            <a:pPr lvl="0">
              <a:buClr>
                <a:srgbClr val="953C96"/>
              </a:buClr>
              <a:buSzPts val="7000"/>
            </a:pPr>
            <a:endParaRPr lang="en-US" sz="4000" b="1" dirty="0">
              <a:solidFill>
                <a:srgbClr val="953C96"/>
              </a:solidFill>
              <a:latin typeface="Poppins"/>
              <a:cs typeface="Poppins"/>
              <a:sym typeface="Poppins"/>
            </a:endParaRPr>
          </a:p>
          <a:p>
            <a:pPr lvl="0">
              <a:buClr>
                <a:srgbClr val="953C96"/>
              </a:buClr>
              <a:buSzPts val="7000"/>
            </a:pPr>
            <a:endParaRPr sz="4000" dirty="0"/>
          </a:p>
        </p:txBody>
      </p:sp>
      <p:pic>
        <p:nvPicPr>
          <p:cNvPr id="3" name="Picture 2">
            <a:extLst>
              <a:ext uri="{FF2B5EF4-FFF2-40B4-BE49-F238E27FC236}">
                <a16:creationId xmlns:a16="http://schemas.microsoft.com/office/drawing/2014/main" id="{1997D4C2-BB97-F84F-B3F3-CBC295EBE25C}"/>
              </a:ext>
            </a:extLst>
          </p:cNvPr>
          <p:cNvPicPr>
            <a:picLocks noChangeAspect="1"/>
          </p:cNvPicPr>
          <p:nvPr/>
        </p:nvPicPr>
        <p:blipFill>
          <a:blip r:embed="rId3"/>
          <a:stretch>
            <a:fillRect/>
          </a:stretch>
        </p:blipFill>
        <p:spPr>
          <a:xfrm>
            <a:off x="15341599" y="1913405"/>
            <a:ext cx="7659114" cy="6341034"/>
          </a:xfrm>
          <a:prstGeom prst="rect">
            <a:avLst/>
          </a:prstGeom>
        </p:spPr>
      </p:pic>
      <p:sp>
        <p:nvSpPr>
          <p:cNvPr id="9" name="Google Shape;354;p42">
            <a:extLst>
              <a:ext uri="{FF2B5EF4-FFF2-40B4-BE49-F238E27FC236}">
                <a16:creationId xmlns:a16="http://schemas.microsoft.com/office/drawing/2014/main" id="{3DAFE6A2-97AF-7F4B-AB9E-6DE61D376A3E}"/>
              </a:ext>
            </a:extLst>
          </p:cNvPr>
          <p:cNvSpPr txBox="1"/>
          <p:nvPr/>
        </p:nvSpPr>
        <p:spPr>
          <a:xfrm>
            <a:off x="2380294" y="1562104"/>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8000" b="1" dirty="0">
                <a:solidFill>
                  <a:srgbClr val="953C96"/>
                </a:solidFill>
                <a:latin typeface="Poppins"/>
                <a:ea typeface="Poppins"/>
                <a:cs typeface="Poppins"/>
                <a:sym typeface="Poppins"/>
              </a:rPr>
              <a:t>The </a:t>
            </a:r>
            <a:r>
              <a:rPr lang="en-US" sz="8000" b="1" dirty="0" err="1">
                <a:solidFill>
                  <a:srgbClr val="953C96"/>
                </a:solidFill>
                <a:latin typeface="Poppins"/>
                <a:ea typeface="Poppins"/>
                <a:cs typeface="Poppins"/>
                <a:sym typeface="Poppins"/>
              </a:rPr>
              <a:t>Flobberworm</a:t>
            </a:r>
            <a:endParaRPr lang="en-US" sz="8000" b="1" dirty="0">
              <a:solidFill>
                <a:srgbClr val="953C96"/>
              </a:solidFill>
              <a:latin typeface="Poppins"/>
              <a:ea typeface="Poppins"/>
              <a:cs typeface="Poppins"/>
              <a:sym typeface="Poppins"/>
            </a:endParaRPr>
          </a:p>
          <a:p>
            <a:pPr>
              <a:buClr>
                <a:srgbClr val="953C96"/>
              </a:buClr>
              <a:buSzPts val="7000"/>
            </a:pPr>
            <a:endParaRPr lang="en-US" sz="4000" b="1" dirty="0">
              <a:solidFill>
                <a:srgbClr val="953C96"/>
              </a:solidFill>
              <a:latin typeface="Poppins"/>
              <a:ea typeface="Poppins"/>
              <a:cs typeface="Poppins"/>
              <a:sym typeface="Poppins"/>
            </a:endParaRPr>
          </a:p>
          <a:p>
            <a:pPr lvl="0">
              <a:buClr>
                <a:srgbClr val="953C96"/>
              </a:buClr>
              <a:buSzPts val="7000"/>
            </a:pPr>
            <a:endParaRPr lang="en-US" sz="4800" b="1" dirty="0">
              <a:solidFill>
                <a:srgbClr val="953C96"/>
              </a:solidFill>
              <a:latin typeface="Poppins"/>
              <a:cs typeface="Poppins"/>
              <a:sym typeface="Poppins"/>
            </a:endParaRPr>
          </a:p>
          <a:p>
            <a:pPr lvl="0">
              <a:buClr>
                <a:srgbClr val="953C96"/>
              </a:buClr>
              <a:buSzPts val="7000"/>
            </a:pPr>
            <a:endParaRPr sz="4800" dirty="0"/>
          </a:p>
        </p:txBody>
      </p:sp>
    </p:spTree>
    <p:extLst>
      <p:ext uri="{BB962C8B-B14F-4D97-AF65-F5344CB8AC3E}">
        <p14:creationId xmlns:p14="http://schemas.microsoft.com/office/powerpoint/2010/main" val="76223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508000" y="3619502"/>
            <a:ext cx="15048325"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cs typeface="Poppins"/>
              </a:rPr>
              <a:t>Example: A flat vocabulary with more than one relationship possible</a:t>
            </a:r>
          </a:p>
          <a:p>
            <a:pPr lvl="0">
              <a:buClr>
                <a:srgbClr val="953C96"/>
              </a:buClr>
              <a:buSzPts val="7000"/>
            </a:pPr>
            <a:endParaRPr lang="en-US" sz="3200" b="1" dirty="0">
              <a:solidFill>
                <a:srgbClr val="953C96"/>
              </a:solidFill>
              <a:latin typeface="Poppins"/>
              <a:cs typeface="Poppins"/>
            </a:endParaRPr>
          </a:p>
          <a:p>
            <a:pPr lvl="0">
              <a:buClr>
                <a:srgbClr val="953C96"/>
              </a:buClr>
              <a:buSzPts val="7000"/>
            </a:pPr>
            <a:r>
              <a:rPr lang="en-US" sz="3200" b="1" dirty="0">
                <a:solidFill>
                  <a:srgbClr val="953C96"/>
                </a:solidFill>
                <a:latin typeface="Poppins"/>
                <a:cs typeface="Poppins"/>
              </a:rPr>
              <a:t>Department for the Regulation and Control of Magical Creatures Type</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Beast</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Being</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Spirit</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Non-being</a:t>
            </a:r>
          </a:p>
          <a:p>
            <a:pPr marL="457200" lvl="0" indent="-457200">
              <a:buClr>
                <a:srgbClr val="953C96"/>
              </a:buClr>
              <a:buSzPts val="7000"/>
              <a:buFont typeface="Arial" panose="020B0604020202020204" pitchFamily="34" charset="0"/>
              <a:buChar char="•"/>
            </a:pPr>
            <a:endParaRPr lang="en-US" sz="3200" b="1" dirty="0">
              <a:solidFill>
                <a:srgbClr val="953C96"/>
              </a:solidFill>
              <a:latin typeface="Poppins"/>
              <a:cs typeface="Poppins"/>
            </a:endParaRPr>
          </a:p>
          <a:p>
            <a:pPr lvl="0">
              <a:buClr>
                <a:srgbClr val="953C96"/>
              </a:buClr>
              <a:buSzPts val="7000"/>
            </a:pPr>
            <a:r>
              <a:rPr lang="en-US" sz="3200" b="1" dirty="0">
                <a:solidFill>
                  <a:srgbClr val="953C96"/>
                </a:solidFill>
                <a:latin typeface="Poppins"/>
                <a:cs typeface="Poppins"/>
              </a:rPr>
              <a:t>Features</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These categories are independent from one another, meaning that one is not nested below another.</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There are some circumstances where the classification is genuinely ambiguous</a:t>
            </a:r>
          </a:p>
        </p:txBody>
      </p:sp>
    </p:spTree>
    <p:extLst>
      <p:ext uri="{BB962C8B-B14F-4D97-AF65-F5344CB8AC3E}">
        <p14:creationId xmlns:p14="http://schemas.microsoft.com/office/powerpoint/2010/main" val="4233943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sp>
        <p:nvSpPr>
          <p:cNvPr id="9" name="Google Shape;354;p42">
            <a:extLst>
              <a:ext uri="{FF2B5EF4-FFF2-40B4-BE49-F238E27FC236}">
                <a16:creationId xmlns:a16="http://schemas.microsoft.com/office/drawing/2014/main" id="{3DAFE6A2-97AF-7F4B-AB9E-6DE61D376A3E}"/>
              </a:ext>
            </a:extLst>
          </p:cNvPr>
          <p:cNvSpPr txBox="1"/>
          <p:nvPr/>
        </p:nvSpPr>
        <p:spPr>
          <a:xfrm>
            <a:off x="1865944" y="2232027"/>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8000" b="1" dirty="0">
                <a:solidFill>
                  <a:srgbClr val="953C96"/>
                </a:solidFill>
                <a:latin typeface="Poppins"/>
                <a:ea typeface="Poppins"/>
                <a:cs typeface="Poppins"/>
                <a:sym typeface="Poppins"/>
              </a:rPr>
              <a:t>The Werewolf</a:t>
            </a:r>
          </a:p>
          <a:p>
            <a:pPr>
              <a:buClr>
                <a:srgbClr val="953C96"/>
              </a:buClr>
              <a:buSzPts val="7000"/>
            </a:pPr>
            <a:endParaRPr lang="en-US" sz="4000" b="1" dirty="0">
              <a:solidFill>
                <a:srgbClr val="953C96"/>
              </a:solidFill>
              <a:latin typeface="Poppins"/>
              <a:ea typeface="Poppins"/>
              <a:cs typeface="Poppins"/>
              <a:sym typeface="Poppins"/>
            </a:endParaRPr>
          </a:p>
          <a:p>
            <a:pPr lvl="0">
              <a:buClr>
                <a:srgbClr val="953C96"/>
              </a:buClr>
              <a:buSzPts val="7000"/>
            </a:pPr>
            <a:endParaRPr lang="en-US" sz="4800" b="1" dirty="0">
              <a:solidFill>
                <a:srgbClr val="953C96"/>
              </a:solidFill>
              <a:latin typeface="Poppins"/>
              <a:cs typeface="Poppins"/>
              <a:sym typeface="Poppins"/>
            </a:endParaRPr>
          </a:p>
          <a:p>
            <a:pPr lvl="0">
              <a:buClr>
                <a:srgbClr val="953C96"/>
              </a:buClr>
              <a:buSzPts val="7000"/>
            </a:pPr>
            <a:endParaRPr sz="4800" dirty="0"/>
          </a:p>
        </p:txBody>
      </p:sp>
      <p:sp>
        <p:nvSpPr>
          <p:cNvPr id="8" name="Google Shape;354;p42">
            <a:extLst>
              <a:ext uri="{FF2B5EF4-FFF2-40B4-BE49-F238E27FC236}">
                <a16:creationId xmlns:a16="http://schemas.microsoft.com/office/drawing/2014/main" id="{7BFECD5B-8F5A-AF4A-9A43-57E496516DBD}"/>
              </a:ext>
            </a:extLst>
          </p:cNvPr>
          <p:cNvSpPr txBox="1"/>
          <p:nvPr/>
        </p:nvSpPr>
        <p:spPr>
          <a:xfrm>
            <a:off x="1865944" y="5231276"/>
            <a:ext cx="13272137" cy="5295896"/>
          </a:xfrm>
          <a:prstGeom prst="rect">
            <a:avLst/>
          </a:prstGeom>
          <a:noFill/>
          <a:ln>
            <a:noFill/>
          </a:ln>
        </p:spPr>
        <p:txBody>
          <a:bodyPr spcFirstLastPara="1" wrap="square" lIns="0" tIns="0" rIns="0" bIns="0" anchor="ctr" anchorCtr="0">
            <a:noAutofit/>
          </a:bodyPr>
          <a:lstStyle/>
          <a:p>
            <a:pPr>
              <a:buClr>
                <a:srgbClr val="953C96"/>
              </a:buClr>
              <a:buSzPts val="7000"/>
            </a:pPr>
            <a:r>
              <a:rPr lang="en-US" sz="3600" b="1" dirty="0">
                <a:solidFill>
                  <a:srgbClr val="953C96"/>
                </a:solidFill>
                <a:latin typeface="Poppins"/>
                <a:ea typeface="Poppins"/>
                <a:cs typeface="Poppins"/>
                <a:sym typeface="Poppins"/>
              </a:rPr>
              <a:t>Vocabulary: </a:t>
            </a:r>
            <a:r>
              <a:rPr lang="en-US" sz="3600" b="1" dirty="0">
                <a:solidFill>
                  <a:srgbClr val="953C96"/>
                </a:solidFill>
                <a:latin typeface="Poppins"/>
                <a:cs typeface="Poppins"/>
              </a:rPr>
              <a:t>Department for the Regulation and Control of Magical Creatures Type</a:t>
            </a:r>
          </a:p>
          <a:p>
            <a:pPr lvl="0">
              <a:buClr>
                <a:srgbClr val="953C96"/>
              </a:buClr>
              <a:buSzPts val="7000"/>
            </a:pPr>
            <a:endParaRPr lang="en-US" sz="3600" b="1" dirty="0">
              <a:solidFill>
                <a:srgbClr val="953C96"/>
              </a:solidFill>
              <a:latin typeface="Poppins"/>
              <a:ea typeface="Poppins"/>
              <a:cs typeface="Poppins"/>
              <a:sym typeface="Poppins"/>
            </a:endParaRPr>
          </a:p>
          <a:p>
            <a:pPr lvl="0">
              <a:buClr>
                <a:srgbClr val="953C96"/>
              </a:buClr>
              <a:buSzPts val="7000"/>
            </a:pPr>
            <a:r>
              <a:rPr lang="en-US" sz="3600" b="1" dirty="0">
                <a:solidFill>
                  <a:srgbClr val="953C96"/>
                </a:solidFill>
                <a:latin typeface="Poppins"/>
                <a:ea typeface="Poppins"/>
                <a:cs typeface="Poppins"/>
                <a:sym typeface="Poppins"/>
              </a:rPr>
              <a:t>Term: Beast, Being</a:t>
            </a:r>
          </a:p>
          <a:p>
            <a:pPr lvl="0">
              <a:buClr>
                <a:srgbClr val="953C96"/>
              </a:buClr>
              <a:buSzPts val="7000"/>
            </a:pPr>
            <a:endParaRPr lang="en-US" sz="3600" b="1" dirty="0">
              <a:solidFill>
                <a:srgbClr val="953C96"/>
              </a:solidFill>
              <a:latin typeface="Poppins"/>
              <a:ea typeface="Poppins"/>
              <a:cs typeface="Poppins"/>
              <a:sym typeface="Poppins"/>
            </a:endParaRPr>
          </a:p>
          <a:p>
            <a:pPr lvl="0">
              <a:buClr>
                <a:srgbClr val="953C96"/>
              </a:buClr>
              <a:buSzPts val="7000"/>
            </a:pPr>
            <a:r>
              <a:rPr lang="en-US" sz="3600" b="1" dirty="0">
                <a:solidFill>
                  <a:srgbClr val="953C96"/>
                </a:solidFill>
                <a:latin typeface="Poppins"/>
                <a:ea typeface="Poppins"/>
                <a:cs typeface="Poppins"/>
                <a:sym typeface="Poppins"/>
              </a:rPr>
              <a:t>Relationship with content: The Werewolf is classified as both a beast and a being, depending on state of transformation</a:t>
            </a:r>
          </a:p>
          <a:p>
            <a:pPr>
              <a:buClr>
                <a:srgbClr val="953C96"/>
              </a:buClr>
              <a:buSzPts val="7000"/>
            </a:pPr>
            <a:endParaRPr lang="en-US" sz="3200" b="1" dirty="0">
              <a:solidFill>
                <a:srgbClr val="953C96"/>
              </a:solidFill>
              <a:latin typeface="Poppins"/>
              <a:ea typeface="Poppins"/>
              <a:cs typeface="Poppins"/>
              <a:sym typeface="Poppins"/>
            </a:endParaRPr>
          </a:p>
          <a:p>
            <a:pPr lvl="0">
              <a:buClr>
                <a:srgbClr val="953C96"/>
              </a:buClr>
              <a:buSzPts val="7000"/>
            </a:pPr>
            <a:endParaRPr lang="en-US" sz="4000" b="1" dirty="0">
              <a:solidFill>
                <a:srgbClr val="953C96"/>
              </a:solidFill>
              <a:latin typeface="Poppins"/>
              <a:cs typeface="Poppins"/>
              <a:sym typeface="Poppins"/>
            </a:endParaRPr>
          </a:p>
          <a:p>
            <a:pPr lvl="0">
              <a:buClr>
                <a:srgbClr val="953C96"/>
              </a:buClr>
              <a:buSzPts val="7000"/>
            </a:pPr>
            <a:endParaRPr sz="4000" dirty="0"/>
          </a:p>
        </p:txBody>
      </p:sp>
      <p:pic>
        <p:nvPicPr>
          <p:cNvPr id="4" name="Picture 3">
            <a:extLst>
              <a:ext uri="{FF2B5EF4-FFF2-40B4-BE49-F238E27FC236}">
                <a16:creationId xmlns:a16="http://schemas.microsoft.com/office/drawing/2014/main" id="{23C3B4B6-3F6F-3A46-9C38-2A1F91F2CFAC}"/>
              </a:ext>
            </a:extLst>
          </p:cNvPr>
          <p:cNvPicPr>
            <a:picLocks noChangeAspect="1"/>
          </p:cNvPicPr>
          <p:nvPr/>
        </p:nvPicPr>
        <p:blipFill rotWithShape="1">
          <a:blip r:embed="rId3"/>
          <a:srcRect l="19397" r="12607"/>
          <a:stretch/>
        </p:blipFill>
        <p:spPr>
          <a:xfrm>
            <a:off x="15412848" y="3221039"/>
            <a:ext cx="8226927" cy="7273921"/>
          </a:xfrm>
          <a:prstGeom prst="rect">
            <a:avLst/>
          </a:prstGeom>
        </p:spPr>
      </p:pic>
    </p:spTree>
    <p:extLst>
      <p:ext uri="{BB962C8B-B14F-4D97-AF65-F5344CB8AC3E}">
        <p14:creationId xmlns:p14="http://schemas.microsoft.com/office/powerpoint/2010/main" val="244227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508000" y="3619502"/>
            <a:ext cx="15048325"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cs typeface="Poppins"/>
              </a:rPr>
              <a:t>Example: A hierarchical taxonomy</a:t>
            </a:r>
          </a:p>
          <a:p>
            <a:pPr lvl="0">
              <a:buClr>
                <a:srgbClr val="953C96"/>
              </a:buClr>
              <a:buSzPts val="7000"/>
            </a:pPr>
            <a:endParaRPr lang="en-US" sz="3200" b="1" dirty="0">
              <a:solidFill>
                <a:srgbClr val="953C96"/>
              </a:solidFill>
              <a:latin typeface="Poppins"/>
              <a:cs typeface="Poppins"/>
            </a:endParaRPr>
          </a:p>
          <a:p>
            <a:pPr lvl="0">
              <a:buClr>
                <a:srgbClr val="953C96"/>
              </a:buClr>
              <a:buSzPts val="7000"/>
            </a:pPr>
            <a:r>
              <a:rPr lang="en-US" sz="3200" b="1" dirty="0">
                <a:solidFill>
                  <a:srgbClr val="953C96"/>
                </a:solidFill>
                <a:latin typeface="Poppins"/>
                <a:cs typeface="Poppins"/>
              </a:rPr>
              <a:t>Habitat</a:t>
            </a:r>
          </a:p>
          <a:p>
            <a:pPr marL="457200" lvl="0" indent="-457200">
              <a:buClr>
                <a:srgbClr val="953C96"/>
              </a:buClr>
              <a:buSzPts val="7000"/>
              <a:buFont typeface="Arial" panose="020B0604020202020204" pitchFamily="34" charset="0"/>
              <a:buChar char="•"/>
            </a:pPr>
            <a:r>
              <a:rPr lang="en-US" sz="3600" b="1" dirty="0">
                <a:solidFill>
                  <a:srgbClr val="953C96"/>
                </a:solidFill>
                <a:latin typeface="Poppins"/>
                <a:cs typeface="Poppins"/>
              </a:rPr>
              <a:t>Forest</a:t>
            </a:r>
            <a:endParaRPr lang="en-US" sz="3200" b="1" dirty="0">
              <a:solidFill>
                <a:srgbClr val="953C96"/>
              </a:solidFill>
              <a:latin typeface="Poppins"/>
              <a:cs typeface="Poppins"/>
            </a:endParaRPr>
          </a:p>
          <a:p>
            <a:pPr marL="457200" lvl="7" indent="-457200">
              <a:buClr>
                <a:srgbClr val="953C96"/>
              </a:buClr>
              <a:buSzPts val="7000"/>
              <a:buFont typeface="Wingdings" pitchFamily="2" charset="2"/>
              <a:buChar char="§"/>
            </a:pPr>
            <a:r>
              <a:rPr lang="en-US" sz="2800" b="1" dirty="0">
                <a:solidFill>
                  <a:srgbClr val="953C96"/>
                </a:solidFill>
                <a:latin typeface="Poppins"/>
                <a:cs typeface="Poppins"/>
              </a:rPr>
              <a:t>Temperate</a:t>
            </a:r>
            <a:endParaRPr lang="en-US" sz="3200" b="1" dirty="0">
              <a:solidFill>
                <a:srgbClr val="953C96"/>
              </a:solidFill>
              <a:latin typeface="Poppins"/>
              <a:cs typeface="Poppins"/>
            </a:endParaRPr>
          </a:p>
          <a:p>
            <a:pPr marL="457200" lvl="0" indent="-457200">
              <a:buClr>
                <a:srgbClr val="953C96"/>
              </a:buClr>
              <a:buSzPts val="7000"/>
              <a:buFont typeface="Wingdings" pitchFamily="2" charset="2"/>
              <a:buChar char="§"/>
            </a:pPr>
            <a:r>
              <a:rPr lang="en-US" sz="2800" b="1" dirty="0">
                <a:solidFill>
                  <a:srgbClr val="953C96"/>
                </a:solidFill>
                <a:latin typeface="Poppins"/>
                <a:cs typeface="Poppins"/>
              </a:rPr>
              <a:t>Rainforest</a:t>
            </a:r>
            <a:endParaRPr lang="en-US" sz="3200" b="1" dirty="0">
              <a:solidFill>
                <a:srgbClr val="953C96"/>
              </a:solidFill>
              <a:latin typeface="Poppins"/>
              <a:cs typeface="Poppins"/>
            </a:endParaRPr>
          </a:p>
          <a:p>
            <a:pPr lvl="0">
              <a:buClr>
                <a:srgbClr val="953C96"/>
              </a:buClr>
              <a:buSzPts val="7000"/>
            </a:pPr>
            <a:endParaRPr lang="en-US" sz="3200" b="1" dirty="0">
              <a:solidFill>
                <a:srgbClr val="953C96"/>
              </a:solidFill>
              <a:latin typeface="Poppins"/>
              <a:cs typeface="Poppins"/>
            </a:endParaRP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Aquatic</a:t>
            </a:r>
          </a:p>
          <a:p>
            <a:pPr marL="457200" lvl="1" indent="-457200">
              <a:buClr>
                <a:srgbClr val="953C96"/>
              </a:buClr>
              <a:buSzPts val="7000"/>
              <a:buFont typeface="Wingdings" pitchFamily="2" charset="2"/>
              <a:buChar char="§"/>
            </a:pPr>
            <a:r>
              <a:rPr lang="en-US" sz="2800" b="1" dirty="0">
                <a:solidFill>
                  <a:srgbClr val="953C96"/>
                </a:solidFill>
                <a:latin typeface="Poppins"/>
                <a:cs typeface="Poppins"/>
              </a:rPr>
              <a:t>Freshwater</a:t>
            </a:r>
            <a:endParaRPr lang="en-US" sz="3200" b="1" dirty="0">
              <a:solidFill>
                <a:srgbClr val="953C96"/>
              </a:solidFill>
              <a:latin typeface="Poppins"/>
              <a:cs typeface="Poppins"/>
            </a:endParaRPr>
          </a:p>
          <a:p>
            <a:pPr marL="457200" lvl="0" indent="-457200">
              <a:buClr>
                <a:srgbClr val="953C96"/>
              </a:buClr>
              <a:buSzPts val="7000"/>
              <a:buFont typeface="Wingdings" pitchFamily="2" charset="2"/>
              <a:buChar char="§"/>
            </a:pPr>
            <a:r>
              <a:rPr lang="en-US" sz="2800" b="1" dirty="0">
                <a:solidFill>
                  <a:srgbClr val="953C96"/>
                </a:solidFill>
                <a:latin typeface="Poppins"/>
                <a:cs typeface="Poppins"/>
              </a:rPr>
              <a:t>Ocean</a:t>
            </a:r>
            <a:endParaRPr lang="en-US" sz="3200" b="1" dirty="0">
              <a:solidFill>
                <a:srgbClr val="953C96"/>
              </a:solidFill>
              <a:latin typeface="Poppins"/>
              <a:cs typeface="Poppins"/>
            </a:endParaRPr>
          </a:p>
          <a:p>
            <a:pPr marL="457200" lvl="0" indent="-457200">
              <a:buClr>
                <a:srgbClr val="953C96"/>
              </a:buClr>
              <a:buSzPts val="7000"/>
              <a:buFont typeface="Arial" panose="020B0604020202020204" pitchFamily="34" charset="0"/>
              <a:buChar char="•"/>
            </a:pPr>
            <a:endParaRPr lang="en-US" sz="3200" b="1" dirty="0">
              <a:solidFill>
                <a:srgbClr val="953C96"/>
              </a:solidFill>
              <a:latin typeface="Poppins"/>
              <a:cs typeface="Poppins"/>
            </a:endParaRPr>
          </a:p>
          <a:p>
            <a:pPr lvl="0">
              <a:buClr>
                <a:srgbClr val="953C96"/>
              </a:buClr>
              <a:buSzPts val="7000"/>
            </a:pPr>
            <a:r>
              <a:rPr lang="en-US" sz="3200" b="1" dirty="0">
                <a:solidFill>
                  <a:srgbClr val="953C96"/>
                </a:solidFill>
                <a:latin typeface="Poppins"/>
                <a:cs typeface="Poppins"/>
              </a:rPr>
              <a:t>Features</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These categories are related hierarchically to each other. Forest is the parent of Rainforest, and Rainforest is the child of Forest</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You could keep going with that (breaking Freshwater out into Lakes and Rivers, for example) but you should be careful not to overcomplicate things</a:t>
            </a:r>
          </a:p>
        </p:txBody>
      </p:sp>
    </p:spTree>
    <p:extLst>
      <p:ext uri="{BB962C8B-B14F-4D97-AF65-F5344CB8AC3E}">
        <p14:creationId xmlns:p14="http://schemas.microsoft.com/office/powerpoint/2010/main" val="35692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 name="Picture 2">
            <a:extLst>
              <a:ext uri="{FF2B5EF4-FFF2-40B4-BE49-F238E27FC236}">
                <a16:creationId xmlns:a16="http://schemas.microsoft.com/office/drawing/2014/main" id="{B3D486CA-1124-B540-88D0-08A857B598D5}"/>
              </a:ext>
            </a:extLst>
          </p:cNvPr>
          <p:cNvPicPr>
            <a:picLocks noChangeAspect="1"/>
          </p:cNvPicPr>
          <p:nvPr/>
        </p:nvPicPr>
        <p:blipFill>
          <a:blip r:embed="rId3"/>
          <a:stretch>
            <a:fillRect/>
          </a:stretch>
        </p:blipFill>
        <p:spPr>
          <a:xfrm>
            <a:off x="10496117" y="1129295"/>
            <a:ext cx="3500860" cy="3500860"/>
          </a:xfrm>
          <a:prstGeom prst="rect">
            <a:avLst/>
          </a:prstGeom>
          <a:ln>
            <a:noFill/>
          </a:ln>
        </p:spPr>
      </p:pic>
      <p:sp>
        <p:nvSpPr>
          <p:cNvPr id="314" name="Google Shape;314;p37"/>
          <p:cNvSpPr txBox="1"/>
          <p:nvPr/>
        </p:nvSpPr>
        <p:spPr>
          <a:xfrm>
            <a:off x="8782050" y="5106156"/>
            <a:ext cx="6858000" cy="1358896"/>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Timothy Yoder</a:t>
            </a:r>
            <a:endParaRPr dirty="0"/>
          </a:p>
        </p:txBody>
      </p:sp>
      <p:sp>
        <p:nvSpPr>
          <p:cNvPr id="315" name="Google Shape;315;p37"/>
          <p:cNvSpPr txBox="1"/>
          <p:nvPr/>
        </p:nvSpPr>
        <p:spPr>
          <a:xfrm>
            <a:off x="7339650" y="6613901"/>
            <a:ext cx="10058400" cy="6477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53C96"/>
              </a:buClr>
              <a:buSzPts val="3000"/>
              <a:buFont typeface="Poppins Medium"/>
              <a:buNone/>
            </a:pPr>
            <a:r>
              <a:rPr lang="en-US" sz="3200" b="0" i="0" u="none" strike="noStrike" cap="none" dirty="0">
                <a:solidFill>
                  <a:srgbClr val="953C96"/>
                </a:solidFill>
                <a:latin typeface="Poppins Medium"/>
                <a:ea typeface="Poppins Medium"/>
                <a:cs typeface="Poppins Medium"/>
                <a:sym typeface="Poppins Medium"/>
              </a:rPr>
              <a:t>Senior Developer</a:t>
            </a:r>
          </a:p>
          <a:p>
            <a:pPr marL="0" marR="0" lvl="0" indent="0" algn="ctr" rtl="0">
              <a:lnSpc>
                <a:spcPct val="100000"/>
              </a:lnSpc>
              <a:spcBef>
                <a:spcPts val="0"/>
              </a:spcBef>
              <a:spcAft>
                <a:spcPts val="0"/>
              </a:spcAft>
              <a:buClr>
                <a:srgbClr val="953C96"/>
              </a:buClr>
              <a:buSzPts val="3000"/>
              <a:buFont typeface="Poppins Medium"/>
              <a:buNone/>
            </a:pPr>
            <a:endParaRPr sz="3200" dirty="0"/>
          </a:p>
        </p:txBody>
      </p:sp>
      <p:sp>
        <p:nvSpPr>
          <p:cNvPr id="316" name="Google Shape;316;p37"/>
          <p:cNvSpPr txBox="1"/>
          <p:nvPr/>
        </p:nvSpPr>
        <p:spPr>
          <a:xfrm>
            <a:off x="7024050" y="9476611"/>
            <a:ext cx="10374000" cy="20976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Clr>
                <a:srgbClr val="000000"/>
              </a:buClr>
              <a:buSzPts val="2400"/>
              <a:buFont typeface="Poppins"/>
              <a:buNone/>
            </a:pPr>
            <a:r>
              <a:rPr lang="en-US" sz="2800" b="0" i="0" u="none" strike="noStrike" cap="none" dirty="0">
                <a:solidFill>
                  <a:srgbClr val="000000"/>
                </a:solidFill>
                <a:latin typeface="Poppins"/>
                <a:ea typeface="Poppins"/>
                <a:cs typeface="Poppins"/>
                <a:sym typeface="Poppins"/>
              </a:rPr>
              <a:t>Lead Developer for the internal Drupal system that powers </a:t>
            </a:r>
            <a:r>
              <a:rPr lang="en-US" sz="2800" b="0" i="0" u="none" strike="noStrike" cap="none" dirty="0" err="1">
                <a:solidFill>
                  <a:srgbClr val="000000"/>
                </a:solidFill>
                <a:latin typeface="Poppins"/>
                <a:ea typeface="Poppins"/>
                <a:cs typeface="Poppins"/>
                <a:sym typeface="Poppins"/>
              </a:rPr>
              <a:t>Atla’s</a:t>
            </a:r>
            <a:r>
              <a:rPr lang="en-US" sz="2800" b="0" i="0" u="none" strike="noStrike" cap="none" dirty="0">
                <a:solidFill>
                  <a:srgbClr val="000000"/>
                </a:solidFill>
                <a:latin typeface="Poppins"/>
                <a:ea typeface="Poppins"/>
                <a:cs typeface="Poppins"/>
                <a:sym typeface="Poppins"/>
              </a:rPr>
              <a:t> library </a:t>
            </a:r>
            <a:r>
              <a:rPr lang="en-US" sz="2800" dirty="0">
                <a:latin typeface="Poppins"/>
                <a:ea typeface="Poppins"/>
                <a:cs typeface="Poppins"/>
                <a:sym typeface="Poppins"/>
              </a:rPr>
              <a:t>m</a:t>
            </a:r>
            <a:r>
              <a:rPr lang="en-US" sz="2800" b="0" i="0" u="none" strike="noStrike" cap="none" dirty="0">
                <a:solidFill>
                  <a:srgbClr val="000000"/>
                </a:solidFill>
                <a:latin typeface="Poppins"/>
                <a:ea typeface="Poppins"/>
                <a:cs typeface="Poppins"/>
                <a:sym typeface="Poppins"/>
              </a:rPr>
              <a:t>etadata assembly and distribution for the Religion Database product</a:t>
            </a:r>
            <a:endParaRPr lang="en-US" sz="2800" dirty="0"/>
          </a:p>
        </p:txBody>
      </p:sp>
      <p:sp>
        <p:nvSpPr>
          <p:cNvPr id="11" name="Google Shape;315;p37">
            <a:extLst>
              <a:ext uri="{FF2B5EF4-FFF2-40B4-BE49-F238E27FC236}">
                <a16:creationId xmlns:a16="http://schemas.microsoft.com/office/drawing/2014/main" id="{4C99754C-08BC-6D48-93C8-5B36F1D2DD32}"/>
              </a:ext>
            </a:extLst>
          </p:cNvPr>
          <p:cNvSpPr txBox="1"/>
          <p:nvPr/>
        </p:nvSpPr>
        <p:spPr>
          <a:xfrm>
            <a:off x="6838950" y="8188313"/>
            <a:ext cx="10858500" cy="6477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953C96"/>
              </a:buClr>
              <a:buSzPts val="3000"/>
              <a:buFont typeface="Poppins Medium"/>
              <a:buNone/>
            </a:pPr>
            <a:r>
              <a:rPr lang="en-US" sz="3200" dirty="0">
                <a:solidFill>
                  <a:srgbClr val="953C96"/>
                </a:solidFill>
                <a:latin typeface="Poppins Medium"/>
                <a:cs typeface="Poppins Medium"/>
                <a:sym typeface="Poppins Medium"/>
              </a:rPr>
              <a:t>Collectors and Connectors in Religion and Theology</a:t>
            </a:r>
            <a:endParaRPr sz="3200" dirty="0"/>
          </a:p>
        </p:txBody>
      </p:sp>
      <p:pic>
        <p:nvPicPr>
          <p:cNvPr id="5" name="Graphic 4">
            <a:extLst>
              <a:ext uri="{FF2B5EF4-FFF2-40B4-BE49-F238E27FC236}">
                <a16:creationId xmlns:a16="http://schemas.microsoft.com/office/drawing/2014/main" id="{7EF969B1-06FB-FC4D-AD0B-6DA7568678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7159249"/>
            <a:ext cx="2190750" cy="8899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pic>
        <p:nvPicPr>
          <p:cNvPr id="7" name="Picture 6">
            <a:extLst>
              <a:ext uri="{FF2B5EF4-FFF2-40B4-BE49-F238E27FC236}">
                <a16:creationId xmlns:a16="http://schemas.microsoft.com/office/drawing/2014/main" id="{60C3F191-4AC4-134C-9EAF-593C46451829}"/>
              </a:ext>
            </a:extLst>
          </p:cNvPr>
          <p:cNvPicPr>
            <a:picLocks noChangeAspect="1"/>
          </p:cNvPicPr>
          <p:nvPr/>
        </p:nvPicPr>
        <p:blipFill>
          <a:blip r:embed="rId3"/>
          <a:stretch>
            <a:fillRect/>
          </a:stretch>
        </p:blipFill>
        <p:spPr>
          <a:xfrm>
            <a:off x="15556325" y="-1"/>
            <a:ext cx="8827675" cy="13716000"/>
          </a:xfrm>
          <a:prstGeom prst="rect">
            <a:avLst/>
          </a:prstGeom>
        </p:spPr>
      </p:pic>
      <p:sp>
        <p:nvSpPr>
          <p:cNvPr id="8" name="Google Shape;354;p42">
            <a:extLst>
              <a:ext uri="{FF2B5EF4-FFF2-40B4-BE49-F238E27FC236}">
                <a16:creationId xmlns:a16="http://schemas.microsoft.com/office/drawing/2014/main" id="{7BFECD5B-8F5A-AF4A-9A43-57E496516DBD}"/>
              </a:ext>
            </a:extLst>
          </p:cNvPr>
          <p:cNvSpPr txBox="1"/>
          <p:nvPr/>
        </p:nvSpPr>
        <p:spPr>
          <a:xfrm>
            <a:off x="508000" y="3619502"/>
            <a:ext cx="15048325"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4000" b="1" dirty="0">
                <a:solidFill>
                  <a:srgbClr val="953C96"/>
                </a:solidFill>
                <a:latin typeface="Poppins"/>
                <a:cs typeface="Poppins"/>
              </a:rPr>
              <a:t>Some cautions for using a hierarchical taxonomy</a:t>
            </a:r>
          </a:p>
          <a:p>
            <a:pPr lvl="0">
              <a:buClr>
                <a:srgbClr val="953C96"/>
              </a:buClr>
              <a:buSzPts val="7000"/>
            </a:pPr>
            <a:endParaRPr lang="en-US" sz="3200" b="1" dirty="0">
              <a:solidFill>
                <a:srgbClr val="953C96"/>
              </a:solidFill>
              <a:latin typeface="Poppins"/>
              <a:cs typeface="Poppins"/>
            </a:endParaRP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Nesting things too deep adds unnecessary complexity</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For your own future sanity, you should try to select parent categories as well as the child categories when creating the relationships</a:t>
            </a:r>
          </a:p>
          <a:p>
            <a:pPr marL="457200" lvl="0" indent="-457200">
              <a:buClr>
                <a:srgbClr val="953C96"/>
              </a:buClr>
              <a:buSzPts val="7000"/>
              <a:buFont typeface="Arial" panose="020B0604020202020204" pitchFamily="34" charset="0"/>
              <a:buChar char="•"/>
            </a:pPr>
            <a:r>
              <a:rPr lang="en-US" sz="3200" b="1" dirty="0">
                <a:solidFill>
                  <a:srgbClr val="953C96"/>
                </a:solidFill>
                <a:latin typeface="Poppins"/>
                <a:cs typeface="Poppins"/>
              </a:rPr>
              <a:t>Sure, you could infer the relationship using other means, but keeping your data groomed is often easier</a:t>
            </a:r>
          </a:p>
        </p:txBody>
      </p:sp>
    </p:spTree>
    <p:extLst>
      <p:ext uri="{BB962C8B-B14F-4D97-AF65-F5344CB8AC3E}">
        <p14:creationId xmlns:p14="http://schemas.microsoft.com/office/powerpoint/2010/main" val="2907992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p:nvPr/>
        </p:nvSpPr>
        <p:spPr>
          <a:xfrm>
            <a:off x="1129663" y="4210052"/>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endParaRPr sz="4000" dirty="0"/>
          </a:p>
        </p:txBody>
      </p:sp>
      <p:sp>
        <p:nvSpPr>
          <p:cNvPr id="357" name="Google Shape;357;p42"/>
          <p:cNvSpPr txBox="1"/>
          <p:nvPr/>
        </p:nvSpPr>
        <p:spPr>
          <a:xfrm>
            <a:off x="508000" y="508000"/>
            <a:ext cx="5153914" cy="431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Slide with Photo (1/2 split). </a:t>
            </a:r>
            <a:endParaRPr/>
          </a:p>
        </p:txBody>
      </p:sp>
      <p:sp>
        <p:nvSpPr>
          <p:cNvPr id="9" name="Google Shape;354;p42">
            <a:extLst>
              <a:ext uri="{FF2B5EF4-FFF2-40B4-BE49-F238E27FC236}">
                <a16:creationId xmlns:a16="http://schemas.microsoft.com/office/drawing/2014/main" id="{3DAFE6A2-97AF-7F4B-AB9E-6DE61D376A3E}"/>
              </a:ext>
            </a:extLst>
          </p:cNvPr>
          <p:cNvSpPr txBox="1"/>
          <p:nvPr/>
        </p:nvSpPr>
        <p:spPr>
          <a:xfrm>
            <a:off x="1865944" y="2232027"/>
            <a:ext cx="13272137" cy="5295896"/>
          </a:xfrm>
          <a:prstGeom prst="rect">
            <a:avLst/>
          </a:prstGeom>
          <a:noFill/>
          <a:ln>
            <a:noFill/>
          </a:ln>
        </p:spPr>
        <p:txBody>
          <a:bodyPr spcFirstLastPara="1" wrap="square" lIns="0" tIns="0" rIns="0" bIns="0" anchor="ctr" anchorCtr="0">
            <a:noAutofit/>
          </a:bodyPr>
          <a:lstStyle/>
          <a:p>
            <a:pPr lvl="0">
              <a:buClr>
                <a:srgbClr val="953C96"/>
              </a:buClr>
              <a:buSzPts val="7000"/>
            </a:pPr>
            <a:r>
              <a:rPr lang="en-US" sz="8000" b="1" dirty="0">
                <a:solidFill>
                  <a:srgbClr val="953C96"/>
                </a:solidFill>
                <a:latin typeface="Poppins"/>
                <a:ea typeface="Poppins"/>
                <a:cs typeface="Poppins"/>
                <a:sym typeface="Poppins"/>
              </a:rPr>
              <a:t>Hippocampus</a:t>
            </a:r>
          </a:p>
          <a:p>
            <a:pPr>
              <a:buClr>
                <a:srgbClr val="953C96"/>
              </a:buClr>
              <a:buSzPts val="7000"/>
            </a:pPr>
            <a:endParaRPr lang="en-US" sz="4000" b="1" dirty="0">
              <a:solidFill>
                <a:srgbClr val="953C96"/>
              </a:solidFill>
              <a:latin typeface="Poppins"/>
              <a:ea typeface="Poppins"/>
              <a:cs typeface="Poppins"/>
              <a:sym typeface="Poppins"/>
            </a:endParaRPr>
          </a:p>
          <a:p>
            <a:pPr lvl="0">
              <a:buClr>
                <a:srgbClr val="953C96"/>
              </a:buClr>
              <a:buSzPts val="7000"/>
            </a:pPr>
            <a:endParaRPr lang="en-US" sz="4800" b="1" dirty="0">
              <a:solidFill>
                <a:srgbClr val="953C96"/>
              </a:solidFill>
              <a:latin typeface="Poppins"/>
              <a:cs typeface="Poppins"/>
              <a:sym typeface="Poppins"/>
            </a:endParaRPr>
          </a:p>
          <a:p>
            <a:pPr lvl="0">
              <a:buClr>
                <a:srgbClr val="953C96"/>
              </a:buClr>
              <a:buSzPts val="7000"/>
            </a:pPr>
            <a:endParaRPr sz="4800" dirty="0"/>
          </a:p>
        </p:txBody>
      </p:sp>
      <p:sp>
        <p:nvSpPr>
          <p:cNvPr id="8" name="Google Shape;354;p42">
            <a:extLst>
              <a:ext uri="{FF2B5EF4-FFF2-40B4-BE49-F238E27FC236}">
                <a16:creationId xmlns:a16="http://schemas.microsoft.com/office/drawing/2014/main" id="{7BFECD5B-8F5A-AF4A-9A43-57E496516DBD}"/>
              </a:ext>
            </a:extLst>
          </p:cNvPr>
          <p:cNvSpPr txBox="1"/>
          <p:nvPr/>
        </p:nvSpPr>
        <p:spPr>
          <a:xfrm>
            <a:off x="1865944" y="5231276"/>
            <a:ext cx="13272137" cy="5295896"/>
          </a:xfrm>
          <a:prstGeom prst="rect">
            <a:avLst/>
          </a:prstGeom>
          <a:noFill/>
          <a:ln>
            <a:noFill/>
          </a:ln>
        </p:spPr>
        <p:txBody>
          <a:bodyPr spcFirstLastPara="1" wrap="square" lIns="0" tIns="0" rIns="0" bIns="0" anchor="ctr" anchorCtr="0">
            <a:noAutofit/>
          </a:bodyPr>
          <a:lstStyle/>
          <a:p>
            <a:pPr>
              <a:buClr>
                <a:srgbClr val="953C96"/>
              </a:buClr>
              <a:buSzPts val="7000"/>
            </a:pPr>
            <a:r>
              <a:rPr lang="en-US" sz="3600" b="1" dirty="0">
                <a:solidFill>
                  <a:srgbClr val="953C96"/>
                </a:solidFill>
                <a:latin typeface="Poppins"/>
                <a:ea typeface="Poppins"/>
                <a:cs typeface="Poppins"/>
                <a:sym typeface="Poppins"/>
              </a:rPr>
              <a:t>Vocabulary: </a:t>
            </a:r>
            <a:r>
              <a:rPr lang="en-US" sz="3600" b="1" dirty="0">
                <a:solidFill>
                  <a:srgbClr val="953C96"/>
                </a:solidFill>
                <a:latin typeface="Poppins"/>
                <a:cs typeface="Poppins"/>
              </a:rPr>
              <a:t>Habitat</a:t>
            </a:r>
          </a:p>
          <a:p>
            <a:pPr lvl="0">
              <a:buClr>
                <a:srgbClr val="953C96"/>
              </a:buClr>
              <a:buSzPts val="7000"/>
            </a:pPr>
            <a:endParaRPr lang="en-US" sz="3600" b="1" dirty="0">
              <a:solidFill>
                <a:srgbClr val="953C96"/>
              </a:solidFill>
              <a:latin typeface="Poppins"/>
              <a:ea typeface="Poppins"/>
              <a:cs typeface="Poppins"/>
              <a:sym typeface="Poppins"/>
            </a:endParaRPr>
          </a:p>
          <a:p>
            <a:pPr lvl="0">
              <a:buClr>
                <a:srgbClr val="953C96"/>
              </a:buClr>
              <a:buSzPts val="7000"/>
            </a:pPr>
            <a:r>
              <a:rPr lang="en-US" sz="3600" b="1" dirty="0">
                <a:solidFill>
                  <a:srgbClr val="953C96"/>
                </a:solidFill>
                <a:latin typeface="Poppins"/>
                <a:ea typeface="Poppins"/>
                <a:cs typeface="Poppins"/>
                <a:sym typeface="Poppins"/>
              </a:rPr>
              <a:t>Term: Aquatic, Ocean</a:t>
            </a:r>
          </a:p>
          <a:p>
            <a:pPr lvl="0">
              <a:buClr>
                <a:srgbClr val="953C96"/>
              </a:buClr>
              <a:buSzPts val="7000"/>
            </a:pPr>
            <a:endParaRPr lang="en-US" sz="3600" b="1" dirty="0">
              <a:solidFill>
                <a:srgbClr val="953C96"/>
              </a:solidFill>
              <a:latin typeface="Poppins"/>
              <a:ea typeface="Poppins"/>
              <a:cs typeface="Poppins"/>
              <a:sym typeface="Poppins"/>
            </a:endParaRPr>
          </a:p>
          <a:p>
            <a:pPr lvl="0">
              <a:buClr>
                <a:srgbClr val="953C96"/>
              </a:buClr>
              <a:buSzPts val="7000"/>
            </a:pPr>
            <a:r>
              <a:rPr lang="en-US" sz="3600" b="1" dirty="0">
                <a:solidFill>
                  <a:srgbClr val="953C96"/>
                </a:solidFill>
                <a:latin typeface="Poppins"/>
                <a:ea typeface="Poppins"/>
                <a:cs typeface="Poppins"/>
                <a:sym typeface="Poppins"/>
              </a:rPr>
              <a:t>Relationship with content: The Hippocampus is aquatic and lives in the ocean</a:t>
            </a:r>
            <a:endParaRPr lang="en-US" sz="3200" b="1" dirty="0">
              <a:solidFill>
                <a:srgbClr val="953C96"/>
              </a:solidFill>
              <a:latin typeface="Poppins"/>
              <a:ea typeface="Poppins"/>
              <a:cs typeface="Poppins"/>
              <a:sym typeface="Poppins"/>
            </a:endParaRPr>
          </a:p>
          <a:p>
            <a:pPr lvl="0">
              <a:buClr>
                <a:srgbClr val="953C96"/>
              </a:buClr>
              <a:buSzPts val="7000"/>
            </a:pPr>
            <a:endParaRPr lang="en-US" sz="4000" b="1" dirty="0">
              <a:solidFill>
                <a:srgbClr val="953C96"/>
              </a:solidFill>
              <a:latin typeface="Poppins"/>
              <a:cs typeface="Poppins"/>
              <a:sym typeface="Poppins"/>
            </a:endParaRPr>
          </a:p>
          <a:p>
            <a:pPr lvl="0">
              <a:buClr>
                <a:srgbClr val="953C96"/>
              </a:buClr>
              <a:buSzPts val="7000"/>
            </a:pPr>
            <a:endParaRPr sz="4000" dirty="0"/>
          </a:p>
        </p:txBody>
      </p:sp>
      <p:pic>
        <p:nvPicPr>
          <p:cNvPr id="3" name="Picture 2" descr="A painting of a bird&#10;&#10;Description automatically generated">
            <a:extLst>
              <a:ext uri="{FF2B5EF4-FFF2-40B4-BE49-F238E27FC236}">
                <a16:creationId xmlns:a16="http://schemas.microsoft.com/office/drawing/2014/main" id="{659122A2-B73D-B34F-9FB4-62EA75CDEFAD}"/>
              </a:ext>
            </a:extLst>
          </p:cNvPr>
          <p:cNvPicPr>
            <a:picLocks noChangeAspect="1"/>
          </p:cNvPicPr>
          <p:nvPr/>
        </p:nvPicPr>
        <p:blipFill>
          <a:blip r:embed="rId3"/>
          <a:stretch>
            <a:fillRect/>
          </a:stretch>
        </p:blipFill>
        <p:spPr>
          <a:xfrm>
            <a:off x="15571470" y="2197100"/>
            <a:ext cx="8162290" cy="8162290"/>
          </a:xfrm>
          <a:prstGeom prst="rect">
            <a:avLst/>
          </a:prstGeom>
        </p:spPr>
      </p:pic>
    </p:spTree>
    <p:extLst>
      <p:ext uri="{BB962C8B-B14F-4D97-AF65-F5344CB8AC3E}">
        <p14:creationId xmlns:p14="http://schemas.microsoft.com/office/powerpoint/2010/main" val="1949983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How to set up our taxonomies</a:t>
            </a:r>
            <a:endParaRPr dirty="0"/>
          </a:p>
        </p:txBody>
      </p:sp>
    </p:spTree>
    <p:extLst>
      <p:ext uri="{BB962C8B-B14F-4D97-AF65-F5344CB8AC3E}">
        <p14:creationId xmlns:p14="http://schemas.microsoft.com/office/powerpoint/2010/main" val="301132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i="0" u="none" strike="noStrike" cap="none" dirty="0">
                <a:solidFill>
                  <a:srgbClr val="953C96"/>
                </a:solidFill>
                <a:latin typeface="Poppins"/>
                <a:ea typeface="Poppins"/>
                <a:cs typeface="Poppins"/>
                <a:sym typeface="Poppins"/>
              </a:rPr>
              <a:t>Let’s go back to t</a:t>
            </a:r>
            <a:r>
              <a:rPr lang="en-US" sz="8000" b="1" dirty="0">
                <a:solidFill>
                  <a:srgbClr val="953C96"/>
                </a:solidFill>
                <a:latin typeface="Poppins"/>
                <a:ea typeface="Poppins"/>
                <a:cs typeface="Poppins"/>
                <a:sym typeface="Poppins"/>
              </a:rPr>
              <a:t>he Department for the Regulation and Control of Magical Creatures advisory website </a:t>
            </a:r>
            <a:r>
              <a:rPr lang="en-US" sz="8000" b="1" i="0" u="none" strike="noStrike" cap="none" dirty="0">
                <a:solidFill>
                  <a:srgbClr val="953C96"/>
                </a:solidFill>
                <a:latin typeface="Poppins"/>
                <a:ea typeface="Poppins"/>
                <a:cs typeface="Poppins"/>
                <a:sym typeface="Poppins"/>
              </a:rPr>
              <a:t> </a:t>
            </a:r>
            <a:endParaRPr dirty="0"/>
          </a:p>
        </p:txBody>
      </p:sp>
      <p:sp>
        <p:nvSpPr>
          <p:cNvPr id="333" name="Google Shape;333;p39"/>
          <p:cNvSpPr txBox="1"/>
          <p:nvPr/>
        </p:nvSpPr>
        <p:spPr>
          <a:xfrm>
            <a:off x="508000" y="508000"/>
            <a:ext cx="5153914" cy="762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Large Text - You can duplicate this slide. </a:t>
            </a:r>
            <a:endParaRPr/>
          </a:p>
        </p:txBody>
      </p:sp>
    </p:spTree>
    <p:extLst>
      <p:ext uri="{BB962C8B-B14F-4D97-AF65-F5344CB8AC3E}">
        <p14:creationId xmlns:p14="http://schemas.microsoft.com/office/powerpoint/2010/main" val="1928070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Let’s add a vocabulary: Creature Capabilities</a:t>
            </a:r>
            <a:endParaRPr dirty="0"/>
          </a:p>
        </p:txBody>
      </p:sp>
      <p:sp>
        <p:nvSpPr>
          <p:cNvPr id="341" name="Google Shape;341;p40"/>
          <p:cNvSpPr txBox="1"/>
          <p:nvPr/>
        </p:nvSpPr>
        <p:spPr>
          <a:xfrm>
            <a:off x="508000" y="508000"/>
            <a:ext cx="5153914" cy="10922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Title and Body Copy - You can duplicate this slide. </a:t>
            </a:r>
            <a:endParaRPr/>
          </a:p>
        </p:txBody>
      </p:sp>
      <p:pic>
        <p:nvPicPr>
          <p:cNvPr id="3" name="Picture 2" descr="A screenshot of a cell phone&#10;&#10;Description automatically generated">
            <a:extLst>
              <a:ext uri="{FF2B5EF4-FFF2-40B4-BE49-F238E27FC236}">
                <a16:creationId xmlns:a16="http://schemas.microsoft.com/office/drawing/2014/main" id="{2DB77CD2-EC8B-8B4F-A1A1-00BD25511B1F}"/>
              </a:ext>
            </a:extLst>
          </p:cNvPr>
          <p:cNvPicPr>
            <a:picLocks noChangeAspect="1"/>
          </p:cNvPicPr>
          <p:nvPr/>
        </p:nvPicPr>
        <p:blipFill>
          <a:blip r:embed="rId3"/>
          <a:stretch>
            <a:fillRect/>
          </a:stretch>
        </p:blipFill>
        <p:spPr>
          <a:xfrm>
            <a:off x="1384300" y="4000500"/>
            <a:ext cx="21615400" cy="5715000"/>
          </a:xfrm>
          <a:prstGeom prst="rect">
            <a:avLst/>
          </a:prstGeom>
        </p:spPr>
      </p:pic>
    </p:spTree>
    <p:extLst>
      <p:ext uri="{BB962C8B-B14F-4D97-AF65-F5344CB8AC3E}">
        <p14:creationId xmlns:p14="http://schemas.microsoft.com/office/powerpoint/2010/main" val="3401451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Here it is!</a:t>
            </a:r>
            <a:endParaRPr dirty="0"/>
          </a:p>
        </p:txBody>
      </p:sp>
      <p:pic>
        <p:nvPicPr>
          <p:cNvPr id="4" name="Picture 3" descr="A screenshot of a cell phone&#10;&#10;Description automatically generated">
            <a:extLst>
              <a:ext uri="{FF2B5EF4-FFF2-40B4-BE49-F238E27FC236}">
                <a16:creationId xmlns:a16="http://schemas.microsoft.com/office/drawing/2014/main" id="{E2904058-4BF4-504A-B5C2-69EDCACB7CB7}"/>
              </a:ext>
            </a:extLst>
          </p:cNvPr>
          <p:cNvPicPr>
            <a:picLocks noChangeAspect="1"/>
          </p:cNvPicPr>
          <p:nvPr/>
        </p:nvPicPr>
        <p:blipFill>
          <a:blip r:embed="rId3"/>
          <a:stretch>
            <a:fillRect/>
          </a:stretch>
        </p:blipFill>
        <p:spPr>
          <a:xfrm>
            <a:off x="2163445" y="3151030"/>
            <a:ext cx="20057110" cy="8980088"/>
          </a:xfrm>
          <a:prstGeom prst="rect">
            <a:avLst/>
          </a:prstGeom>
        </p:spPr>
      </p:pic>
      <p:sp>
        <p:nvSpPr>
          <p:cNvPr id="7" name="Google Shape;338;p40">
            <a:extLst>
              <a:ext uri="{FF2B5EF4-FFF2-40B4-BE49-F238E27FC236}">
                <a16:creationId xmlns:a16="http://schemas.microsoft.com/office/drawing/2014/main" id="{DEE6CDFA-99A1-C042-8177-CEB77D36791F}"/>
              </a:ext>
            </a:extLst>
          </p:cNvPr>
          <p:cNvSpPr txBox="1"/>
          <p:nvPr/>
        </p:nvSpPr>
        <p:spPr>
          <a:xfrm>
            <a:off x="5519520" y="1018262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Now let’s go to List Terms</a:t>
            </a: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392374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Nothing here, Let’s add a term: Flight</a:t>
            </a:r>
            <a:endParaRPr dirty="0"/>
          </a:p>
        </p:txBody>
      </p:sp>
      <p:pic>
        <p:nvPicPr>
          <p:cNvPr id="10" name="Picture 9" descr="A screenshot of a social media post&#10;&#10;Description automatically generated">
            <a:extLst>
              <a:ext uri="{FF2B5EF4-FFF2-40B4-BE49-F238E27FC236}">
                <a16:creationId xmlns:a16="http://schemas.microsoft.com/office/drawing/2014/main" id="{722D4E1D-CF14-3143-BCB2-20C447D468F9}"/>
              </a:ext>
            </a:extLst>
          </p:cNvPr>
          <p:cNvPicPr>
            <a:picLocks noChangeAspect="1"/>
          </p:cNvPicPr>
          <p:nvPr/>
        </p:nvPicPr>
        <p:blipFill>
          <a:blip r:embed="rId3"/>
          <a:stretch>
            <a:fillRect/>
          </a:stretch>
        </p:blipFill>
        <p:spPr>
          <a:xfrm>
            <a:off x="3319780" y="4112022"/>
            <a:ext cx="17744440" cy="7934420"/>
          </a:xfrm>
          <a:prstGeom prst="rect">
            <a:avLst/>
          </a:prstGeom>
        </p:spPr>
      </p:pic>
    </p:spTree>
    <p:extLst>
      <p:ext uri="{BB962C8B-B14F-4D97-AF65-F5344CB8AC3E}">
        <p14:creationId xmlns:p14="http://schemas.microsoft.com/office/powerpoint/2010/main" val="10755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After a few more…</a:t>
            </a:r>
            <a:endParaRPr dirty="0"/>
          </a:p>
        </p:txBody>
      </p:sp>
      <p:pic>
        <p:nvPicPr>
          <p:cNvPr id="3" name="Picture 2" descr="A screenshot of a social media post&#10;&#10;Description automatically generated">
            <a:extLst>
              <a:ext uri="{FF2B5EF4-FFF2-40B4-BE49-F238E27FC236}">
                <a16:creationId xmlns:a16="http://schemas.microsoft.com/office/drawing/2014/main" id="{17CE26A5-D14E-634D-86ED-BA2AEEC424F7}"/>
              </a:ext>
            </a:extLst>
          </p:cNvPr>
          <p:cNvPicPr>
            <a:picLocks noChangeAspect="1"/>
          </p:cNvPicPr>
          <p:nvPr/>
        </p:nvPicPr>
        <p:blipFill>
          <a:blip r:embed="rId3"/>
          <a:stretch>
            <a:fillRect/>
          </a:stretch>
        </p:blipFill>
        <p:spPr>
          <a:xfrm>
            <a:off x="1454150" y="3220484"/>
            <a:ext cx="21475700" cy="8039100"/>
          </a:xfrm>
          <a:prstGeom prst="rect">
            <a:avLst/>
          </a:prstGeom>
        </p:spPr>
      </p:pic>
    </p:spTree>
    <p:extLst>
      <p:ext uri="{BB962C8B-B14F-4D97-AF65-F5344CB8AC3E}">
        <p14:creationId xmlns:p14="http://schemas.microsoft.com/office/powerpoint/2010/main" val="4159953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Now let’s add this to our Creature content type</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4" name="Picture 3" descr="A screenshot of a cell phone&#10;&#10;Description automatically generated">
            <a:extLst>
              <a:ext uri="{FF2B5EF4-FFF2-40B4-BE49-F238E27FC236}">
                <a16:creationId xmlns:a16="http://schemas.microsoft.com/office/drawing/2014/main" id="{BB080FC7-BBDB-8A4B-BD03-AE2D17C85646}"/>
              </a:ext>
            </a:extLst>
          </p:cNvPr>
          <p:cNvPicPr>
            <a:picLocks noChangeAspect="1"/>
          </p:cNvPicPr>
          <p:nvPr/>
        </p:nvPicPr>
        <p:blipFill>
          <a:blip r:embed="rId3"/>
          <a:stretch>
            <a:fillRect/>
          </a:stretch>
        </p:blipFill>
        <p:spPr>
          <a:xfrm>
            <a:off x="2458085" y="3843254"/>
            <a:ext cx="19467830" cy="6922406"/>
          </a:xfrm>
          <a:prstGeom prst="rect">
            <a:avLst/>
          </a:prstGeom>
        </p:spPr>
      </p:pic>
      <p:sp>
        <p:nvSpPr>
          <p:cNvPr id="6" name="Google Shape;338;p40">
            <a:extLst>
              <a:ext uri="{FF2B5EF4-FFF2-40B4-BE49-F238E27FC236}">
                <a16:creationId xmlns:a16="http://schemas.microsoft.com/office/drawing/2014/main" id="{3DD238CF-966A-8A4F-AA28-8468FF03C470}"/>
              </a:ext>
            </a:extLst>
          </p:cNvPr>
          <p:cNvSpPr txBox="1"/>
          <p:nvPr/>
        </p:nvSpPr>
        <p:spPr>
          <a:xfrm>
            <a:off x="5519520" y="1049551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Add a field…</a:t>
            </a:r>
          </a:p>
          <a:p>
            <a:pPr marL="0" marR="0" lvl="0" indent="0" algn="ctr" rtl="0">
              <a:lnSpc>
                <a:spcPct val="80000"/>
              </a:lnSpc>
              <a:spcBef>
                <a:spcPts val="0"/>
              </a:spcBef>
              <a:spcAft>
                <a:spcPts val="0"/>
              </a:spcAft>
              <a:buClr>
                <a:srgbClr val="953C96"/>
              </a:buClr>
              <a:buSzPts val="7000"/>
              <a:buFont typeface="Poppins"/>
              <a:buNone/>
            </a:pPr>
            <a:endParaRPr lang="en-US" sz="7000" b="1" i="0" u="none" strike="noStrike" cap="none" dirty="0">
              <a:solidFill>
                <a:srgbClr val="953C96"/>
              </a:solidFill>
              <a:latin typeface="Poppins"/>
              <a:ea typeface="Poppins"/>
              <a:cs typeface="Poppins"/>
              <a:sym typeface="Poppins"/>
            </a:endParaRP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37810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Now let’s add this to our Creature content type</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4" name="Picture 3" descr="A screenshot of a cell phone&#10;&#10;Description automatically generated">
            <a:extLst>
              <a:ext uri="{FF2B5EF4-FFF2-40B4-BE49-F238E27FC236}">
                <a16:creationId xmlns:a16="http://schemas.microsoft.com/office/drawing/2014/main" id="{BB080FC7-BBDB-8A4B-BD03-AE2D17C85646}"/>
              </a:ext>
            </a:extLst>
          </p:cNvPr>
          <p:cNvPicPr>
            <a:picLocks noChangeAspect="1"/>
          </p:cNvPicPr>
          <p:nvPr/>
        </p:nvPicPr>
        <p:blipFill>
          <a:blip r:embed="rId3"/>
          <a:stretch>
            <a:fillRect/>
          </a:stretch>
        </p:blipFill>
        <p:spPr>
          <a:xfrm>
            <a:off x="2458085" y="3843254"/>
            <a:ext cx="19467830" cy="6922406"/>
          </a:xfrm>
          <a:prstGeom prst="rect">
            <a:avLst/>
          </a:prstGeom>
        </p:spPr>
      </p:pic>
      <p:sp>
        <p:nvSpPr>
          <p:cNvPr id="6" name="Google Shape;338;p40">
            <a:extLst>
              <a:ext uri="{FF2B5EF4-FFF2-40B4-BE49-F238E27FC236}">
                <a16:creationId xmlns:a16="http://schemas.microsoft.com/office/drawing/2014/main" id="{3DD238CF-966A-8A4F-AA28-8468FF03C470}"/>
              </a:ext>
            </a:extLst>
          </p:cNvPr>
          <p:cNvSpPr txBox="1"/>
          <p:nvPr/>
        </p:nvSpPr>
        <p:spPr>
          <a:xfrm>
            <a:off x="5519520" y="1049551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Add a field…</a:t>
            </a:r>
          </a:p>
          <a:p>
            <a:pPr marL="0" marR="0" lvl="0" indent="0" algn="ctr" rtl="0">
              <a:lnSpc>
                <a:spcPct val="80000"/>
              </a:lnSpc>
              <a:spcBef>
                <a:spcPts val="0"/>
              </a:spcBef>
              <a:spcAft>
                <a:spcPts val="0"/>
              </a:spcAft>
              <a:buClr>
                <a:srgbClr val="953C96"/>
              </a:buClr>
              <a:buSzPts val="7000"/>
              <a:buFont typeface="Poppins"/>
              <a:buNone/>
            </a:pPr>
            <a:endParaRPr lang="en-US" sz="7000" b="1" i="0" u="none" strike="noStrike" cap="none" dirty="0">
              <a:solidFill>
                <a:srgbClr val="953C96"/>
              </a:solidFill>
              <a:latin typeface="Poppins"/>
              <a:ea typeface="Poppins"/>
              <a:cs typeface="Poppins"/>
              <a:sym typeface="Poppins"/>
            </a:endParaRP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202355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Why Taxonomies?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The type we want is Reference-&gt;Taxonomy Term</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3" name="Picture 2" descr="A close up of a logo&#10;&#10;Description automatically generated">
            <a:extLst>
              <a:ext uri="{FF2B5EF4-FFF2-40B4-BE49-F238E27FC236}">
                <a16:creationId xmlns:a16="http://schemas.microsoft.com/office/drawing/2014/main" id="{DAECBE08-1EF8-664E-9C65-7DE15C601FF2}"/>
              </a:ext>
            </a:extLst>
          </p:cNvPr>
          <p:cNvPicPr>
            <a:picLocks noChangeAspect="1"/>
          </p:cNvPicPr>
          <p:nvPr/>
        </p:nvPicPr>
        <p:blipFill>
          <a:blip r:embed="rId3"/>
          <a:stretch>
            <a:fillRect/>
          </a:stretch>
        </p:blipFill>
        <p:spPr>
          <a:xfrm>
            <a:off x="2446020" y="4032250"/>
            <a:ext cx="21361400" cy="8089900"/>
          </a:xfrm>
          <a:prstGeom prst="rect">
            <a:avLst/>
          </a:prstGeom>
        </p:spPr>
      </p:pic>
    </p:spTree>
    <p:extLst>
      <p:ext uri="{BB962C8B-B14F-4D97-AF65-F5344CB8AC3E}">
        <p14:creationId xmlns:p14="http://schemas.microsoft.com/office/powerpoint/2010/main" val="2293303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We label it “Creature capabilities”</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4" name="Picture 3" descr="A picture containing screenshot&#10;&#10;Description automatically generated">
            <a:extLst>
              <a:ext uri="{FF2B5EF4-FFF2-40B4-BE49-F238E27FC236}">
                <a16:creationId xmlns:a16="http://schemas.microsoft.com/office/drawing/2014/main" id="{2C399DC2-DEA2-1D47-A543-7AC48C760614}"/>
              </a:ext>
            </a:extLst>
          </p:cNvPr>
          <p:cNvPicPr>
            <a:picLocks noChangeAspect="1"/>
          </p:cNvPicPr>
          <p:nvPr/>
        </p:nvPicPr>
        <p:blipFill>
          <a:blip r:embed="rId3"/>
          <a:stretch>
            <a:fillRect/>
          </a:stretch>
        </p:blipFill>
        <p:spPr>
          <a:xfrm>
            <a:off x="1517650" y="4305300"/>
            <a:ext cx="21348700" cy="5105400"/>
          </a:xfrm>
          <a:prstGeom prst="rect">
            <a:avLst/>
          </a:prstGeom>
        </p:spPr>
      </p:pic>
      <p:sp>
        <p:nvSpPr>
          <p:cNvPr id="7" name="Google Shape;338;p40">
            <a:extLst>
              <a:ext uri="{FF2B5EF4-FFF2-40B4-BE49-F238E27FC236}">
                <a16:creationId xmlns:a16="http://schemas.microsoft.com/office/drawing/2014/main" id="{ECCC79BD-013C-AD42-82F1-37A1ED110922}"/>
              </a:ext>
            </a:extLst>
          </p:cNvPr>
          <p:cNvSpPr txBox="1"/>
          <p:nvPr/>
        </p:nvSpPr>
        <p:spPr>
          <a:xfrm>
            <a:off x="5519520" y="9410700"/>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Then save and continue</a:t>
            </a: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118560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In this case we allow unlimited values because a creature can have many abilities</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7" name="Google Shape;338;p40">
            <a:extLst>
              <a:ext uri="{FF2B5EF4-FFF2-40B4-BE49-F238E27FC236}">
                <a16:creationId xmlns:a16="http://schemas.microsoft.com/office/drawing/2014/main" id="{ECCC79BD-013C-AD42-82F1-37A1ED110922}"/>
              </a:ext>
            </a:extLst>
          </p:cNvPr>
          <p:cNvSpPr txBox="1"/>
          <p:nvPr/>
        </p:nvSpPr>
        <p:spPr>
          <a:xfrm>
            <a:off x="5519520" y="9410700"/>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We save the field settings</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3" name="Picture 2" descr="A screenshot of a social media post&#10;&#10;Description automatically generated">
            <a:extLst>
              <a:ext uri="{FF2B5EF4-FFF2-40B4-BE49-F238E27FC236}">
                <a16:creationId xmlns:a16="http://schemas.microsoft.com/office/drawing/2014/main" id="{0EAF78F3-467B-034B-8459-F5A3703BBB3D}"/>
              </a:ext>
            </a:extLst>
          </p:cNvPr>
          <p:cNvPicPr>
            <a:picLocks noChangeAspect="1"/>
          </p:cNvPicPr>
          <p:nvPr/>
        </p:nvPicPr>
        <p:blipFill>
          <a:blip r:embed="rId3"/>
          <a:stretch>
            <a:fillRect/>
          </a:stretch>
        </p:blipFill>
        <p:spPr>
          <a:xfrm>
            <a:off x="1492250" y="4400550"/>
            <a:ext cx="21399500" cy="4914900"/>
          </a:xfrm>
          <a:prstGeom prst="rect">
            <a:avLst/>
          </a:prstGeom>
        </p:spPr>
      </p:pic>
    </p:spTree>
    <p:extLst>
      <p:ext uri="{BB962C8B-B14F-4D97-AF65-F5344CB8AC3E}">
        <p14:creationId xmlns:p14="http://schemas.microsoft.com/office/powerpoint/2010/main" val="409967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In this case we allow unlimited values because a creature can have many abilities</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7" name="Google Shape;338;p40">
            <a:extLst>
              <a:ext uri="{FF2B5EF4-FFF2-40B4-BE49-F238E27FC236}">
                <a16:creationId xmlns:a16="http://schemas.microsoft.com/office/drawing/2014/main" id="{ECCC79BD-013C-AD42-82F1-37A1ED110922}"/>
              </a:ext>
            </a:extLst>
          </p:cNvPr>
          <p:cNvSpPr txBox="1"/>
          <p:nvPr/>
        </p:nvSpPr>
        <p:spPr>
          <a:xfrm>
            <a:off x="5519520" y="9410700"/>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We save the field settings</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3" name="Picture 2" descr="A screenshot of a social media post&#10;&#10;Description automatically generated">
            <a:extLst>
              <a:ext uri="{FF2B5EF4-FFF2-40B4-BE49-F238E27FC236}">
                <a16:creationId xmlns:a16="http://schemas.microsoft.com/office/drawing/2014/main" id="{0EAF78F3-467B-034B-8459-F5A3703BBB3D}"/>
              </a:ext>
            </a:extLst>
          </p:cNvPr>
          <p:cNvPicPr>
            <a:picLocks noChangeAspect="1"/>
          </p:cNvPicPr>
          <p:nvPr/>
        </p:nvPicPr>
        <p:blipFill>
          <a:blip r:embed="rId3"/>
          <a:stretch>
            <a:fillRect/>
          </a:stretch>
        </p:blipFill>
        <p:spPr>
          <a:xfrm>
            <a:off x="1492250" y="4400550"/>
            <a:ext cx="21399500" cy="4914900"/>
          </a:xfrm>
          <a:prstGeom prst="rect">
            <a:avLst/>
          </a:prstGeom>
        </p:spPr>
      </p:pic>
    </p:spTree>
    <p:extLst>
      <p:ext uri="{BB962C8B-B14F-4D97-AF65-F5344CB8AC3E}">
        <p14:creationId xmlns:p14="http://schemas.microsoft.com/office/powerpoint/2010/main" val="3709920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D0FE9B2E-B041-734C-874F-55A558D52A05}"/>
              </a:ext>
            </a:extLst>
          </p:cNvPr>
          <p:cNvPicPr>
            <a:picLocks noChangeAspect="1"/>
          </p:cNvPicPr>
          <p:nvPr/>
        </p:nvPicPr>
        <p:blipFill>
          <a:blip r:embed="rId3"/>
          <a:stretch>
            <a:fillRect/>
          </a:stretch>
        </p:blipFill>
        <p:spPr>
          <a:xfrm>
            <a:off x="4799505" y="1953264"/>
            <a:ext cx="14784989" cy="9772538"/>
          </a:xfrm>
          <a:prstGeom prst="rect">
            <a:avLst/>
          </a:prstGeom>
        </p:spPr>
      </p:pic>
      <p:sp>
        <p:nvSpPr>
          <p:cNvPr id="338" name="Google Shape;338;p40"/>
          <p:cNvSpPr txBox="1"/>
          <p:nvPr/>
        </p:nvSpPr>
        <p:spPr>
          <a:xfrm>
            <a:off x="5519520" y="77724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Now we have one more screen</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7" name="Google Shape;338;p40">
            <a:extLst>
              <a:ext uri="{FF2B5EF4-FFF2-40B4-BE49-F238E27FC236}">
                <a16:creationId xmlns:a16="http://schemas.microsoft.com/office/drawing/2014/main" id="{ECCC79BD-013C-AD42-82F1-37A1ED110922}"/>
              </a:ext>
            </a:extLst>
          </p:cNvPr>
          <p:cNvSpPr txBox="1"/>
          <p:nvPr/>
        </p:nvSpPr>
        <p:spPr>
          <a:xfrm>
            <a:off x="7124800" y="6251524"/>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5400" b="1" i="0" u="none" strike="noStrike" cap="none" dirty="0">
                <a:solidFill>
                  <a:srgbClr val="953C96"/>
                </a:solidFill>
                <a:latin typeface="Poppins"/>
                <a:ea typeface="Poppins"/>
                <a:cs typeface="Poppins"/>
                <a:sym typeface="Poppins"/>
              </a:rPr>
              <a:t>Here we need to tell it which vocabulary to link to</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8" name="Google Shape;338;p40">
            <a:extLst>
              <a:ext uri="{FF2B5EF4-FFF2-40B4-BE49-F238E27FC236}">
                <a16:creationId xmlns:a16="http://schemas.microsoft.com/office/drawing/2014/main" id="{9951825A-8032-DB4B-A295-3F787ACCD6EF}"/>
              </a:ext>
            </a:extLst>
          </p:cNvPr>
          <p:cNvSpPr txBox="1"/>
          <p:nvPr/>
        </p:nvSpPr>
        <p:spPr>
          <a:xfrm>
            <a:off x="7124800" y="10549784"/>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5400" b="1" i="0" u="none" strike="noStrike" cap="none" dirty="0">
                <a:solidFill>
                  <a:srgbClr val="953C96"/>
                </a:solidFill>
                <a:latin typeface="Poppins"/>
                <a:ea typeface="Poppins"/>
                <a:cs typeface="Poppins"/>
                <a:sym typeface="Poppins"/>
              </a:rPr>
              <a:t>And we save these settings</a:t>
            </a: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3561032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7A218F9-CA23-B54F-953B-2E0AC54352B4}"/>
              </a:ext>
            </a:extLst>
          </p:cNvPr>
          <p:cNvPicPr>
            <a:picLocks noChangeAspect="1"/>
          </p:cNvPicPr>
          <p:nvPr/>
        </p:nvPicPr>
        <p:blipFill>
          <a:blip r:embed="rId3"/>
          <a:stretch>
            <a:fillRect/>
          </a:stretch>
        </p:blipFill>
        <p:spPr>
          <a:xfrm>
            <a:off x="1642210" y="1953264"/>
            <a:ext cx="21450300" cy="9131300"/>
          </a:xfrm>
          <a:prstGeom prst="rect">
            <a:avLst/>
          </a:prstGeom>
        </p:spPr>
      </p:pic>
      <p:sp>
        <p:nvSpPr>
          <p:cNvPr id="338" name="Google Shape;338;p40"/>
          <p:cNvSpPr txBox="1"/>
          <p:nvPr/>
        </p:nvSpPr>
        <p:spPr>
          <a:xfrm>
            <a:off x="5519520" y="77724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dirty="0">
                <a:solidFill>
                  <a:srgbClr val="953C96"/>
                </a:solidFill>
                <a:latin typeface="Poppins"/>
                <a:ea typeface="Poppins"/>
                <a:cs typeface="Poppins"/>
                <a:sym typeface="Poppins"/>
              </a:rPr>
              <a:t>We have one last task now…</a:t>
            </a:r>
            <a:endParaRPr lang="en-US" sz="6000" b="1" i="0" u="none" strike="noStrike" cap="none" dirty="0">
              <a:solidFill>
                <a:srgbClr val="953C96"/>
              </a:solidFill>
              <a:latin typeface="Poppins"/>
              <a:ea typeface="Poppins"/>
              <a:cs typeface="Poppins"/>
              <a:sym typeface="Poppins"/>
            </a:endParaRP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7" name="Google Shape;338;p40">
            <a:extLst>
              <a:ext uri="{FF2B5EF4-FFF2-40B4-BE49-F238E27FC236}">
                <a16:creationId xmlns:a16="http://schemas.microsoft.com/office/drawing/2014/main" id="{ECCC79BD-013C-AD42-82F1-37A1ED110922}"/>
              </a:ext>
            </a:extLst>
          </p:cNvPr>
          <p:cNvSpPr txBox="1"/>
          <p:nvPr/>
        </p:nvSpPr>
        <p:spPr>
          <a:xfrm>
            <a:off x="9396830" y="263143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5400" b="1" i="0" u="none" strike="noStrike" cap="none" dirty="0">
                <a:solidFill>
                  <a:srgbClr val="953C96"/>
                </a:solidFill>
                <a:latin typeface="Poppins"/>
                <a:ea typeface="Poppins"/>
                <a:cs typeface="Poppins"/>
                <a:sym typeface="Poppins"/>
              </a:rPr>
              <a:t>We need to click on the manage form display tab</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5" name="Frame 4">
            <a:extLst>
              <a:ext uri="{FF2B5EF4-FFF2-40B4-BE49-F238E27FC236}">
                <a16:creationId xmlns:a16="http://schemas.microsoft.com/office/drawing/2014/main" id="{E2C203EA-8D43-7B44-8D65-EBCC99DF23ED}"/>
              </a:ext>
            </a:extLst>
          </p:cNvPr>
          <p:cNvSpPr/>
          <p:nvPr/>
        </p:nvSpPr>
        <p:spPr>
          <a:xfrm>
            <a:off x="4429760" y="2631436"/>
            <a:ext cx="2519680" cy="863604"/>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693356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4B1060F5-30DD-E44D-87F7-C7C959D687B0}"/>
              </a:ext>
            </a:extLst>
          </p:cNvPr>
          <p:cNvPicPr>
            <a:picLocks noChangeAspect="1"/>
          </p:cNvPicPr>
          <p:nvPr/>
        </p:nvPicPr>
        <p:blipFill>
          <a:blip r:embed="rId3"/>
          <a:stretch>
            <a:fillRect/>
          </a:stretch>
        </p:blipFill>
        <p:spPr>
          <a:xfrm>
            <a:off x="4400361" y="2075713"/>
            <a:ext cx="15583277" cy="10157370"/>
          </a:xfrm>
          <a:prstGeom prst="rect">
            <a:avLst/>
          </a:prstGeom>
        </p:spPr>
      </p:pic>
      <p:sp>
        <p:nvSpPr>
          <p:cNvPr id="338" name="Google Shape;338;p40"/>
          <p:cNvSpPr txBox="1"/>
          <p:nvPr/>
        </p:nvSpPr>
        <p:spPr>
          <a:xfrm>
            <a:off x="5519520" y="77724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Let’s change the edit widget for Creature Capabilities</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5" name="Frame 4">
            <a:extLst>
              <a:ext uri="{FF2B5EF4-FFF2-40B4-BE49-F238E27FC236}">
                <a16:creationId xmlns:a16="http://schemas.microsoft.com/office/drawing/2014/main" id="{E2C203EA-8D43-7B44-8D65-EBCC99DF23ED}"/>
              </a:ext>
            </a:extLst>
          </p:cNvPr>
          <p:cNvSpPr/>
          <p:nvPr/>
        </p:nvSpPr>
        <p:spPr>
          <a:xfrm>
            <a:off x="11643360" y="9843769"/>
            <a:ext cx="2519680" cy="863604"/>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1731839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BF44721-4001-E24F-9778-141F8C91AB94}"/>
              </a:ext>
            </a:extLst>
          </p:cNvPr>
          <p:cNvPicPr>
            <a:picLocks noChangeAspect="1"/>
          </p:cNvPicPr>
          <p:nvPr/>
        </p:nvPicPr>
        <p:blipFill>
          <a:blip r:embed="rId3"/>
          <a:stretch>
            <a:fillRect/>
          </a:stretch>
        </p:blipFill>
        <p:spPr>
          <a:xfrm>
            <a:off x="1292960" y="2705873"/>
            <a:ext cx="14255750" cy="9000985"/>
          </a:xfrm>
          <a:prstGeom prst="rect">
            <a:avLst/>
          </a:prstGeom>
        </p:spPr>
      </p:pic>
      <p:sp>
        <p:nvSpPr>
          <p:cNvPr id="338" name="Google Shape;338;p40"/>
          <p:cNvSpPr txBox="1"/>
          <p:nvPr/>
        </p:nvSpPr>
        <p:spPr>
          <a:xfrm>
            <a:off x="5519520" y="77724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And change it to checkboxes/radio buttons</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5" name="Frame 4">
            <a:extLst>
              <a:ext uri="{FF2B5EF4-FFF2-40B4-BE49-F238E27FC236}">
                <a16:creationId xmlns:a16="http://schemas.microsoft.com/office/drawing/2014/main" id="{E2C203EA-8D43-7B44-8D65-EBCC99DF23ED}"/>
              </a:ext>
            </a:extLst>
          </p:cNvPr>
          <p:cNvSpPr/>
          <p:nvPr/>
        </p:nvSpPr>
        <p:spPr>
          <a:xfrm>
            <a:off x="7640320" y="9354823"/>
            <a:ext cx="2743200" cy="1393191"/>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7" name="Google Shape;338;p40">
            <a:extLst>
              <a:ext uri="{FF2B5EF4-FFF2-40B4-BE49-F238E27FC236}">
                <a16:creationId xmlns:a16="http://schemas.microsoft.com/office/drawing/2014/main" id="{D194DD1D-6FFE-8F46-B49B-A5C8C7C48D7E}"/>
              </a:ext>
            </a:extLst>
          </p:cNvPr>
          <p:cNvSpPr txBox="1"/>
          <p:nvPr/>
        </p:nvSpPr>
        <p:spPr>
          <a:xfrm>
            <a:off x="16256000" y="5150627"/>
            <a:ext cx="812800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Pro tip:</a:t>
            </a:r>
          </a:p>
          <a:p>
            <a:pPr marL="0" marR="0" lvl="0" indent="0" rtl="0">
              <a:lnSpc>
                <a:spcPct val="80000"/>
              </a:lnSpc>
              <a:spcBef>
                <a:spcPts val="0"/>
              </a:spcBef>
              <a:spcAft>
                <a:spcPts val="0"/>
              </a:spcAft>
              <a:buClr>
                <a:srgbClr val="953C96"/>
              </a:buClr>
              <a:buSzPts val="7000"/>
              <a:buFont typeface="Poppins"/>
              <a:buNone/>
            </a:pPr>
            <a:endParaRPr lang="en-US" sz="4400" b="1" dirty="0">
              <a:solidFill>
                <a:srgbClr val="953C96"/>
              </a:solidFill>
              <a:latin typeface="Poppins"/>
              <a:ea typeface="Poppins"/>
              <a:cs typeface="Poppins"/>
              <a:sym typeface="Poppins"/>
            </a:endParaRPr>
          </a:p>
          <a:p>
            <a:pPr marL="0" marR="0" lvl="0" indent="0" rtl="0">
              <a:lnSpc>
                <a:spcPct val="80000"/>
              </a:lnSpc>
              <a:spcBef>
                <a:spcPts val="0"/>
              </a:spcBef>
              <a:spcAft>
                <a:spcPts val="0"/>
              </a:spcAft>
              <a:buClr>
                <a:srgbClr val="953C96"/>
              </a:buClr>
              <a:buSzPts val="7000"/>
              <a:buFont typeface="Poppins"/>
              <a:buNone/>
            </a:pPr>
            <a:r>
              <a:rPr lang="en-US" sz="4400" b="1" dirty="0">
                <a:solidFill>
                  <a:srgbClr val="953C96"/>
                </a:solidFill>
                <a:latin typeface="Poppins"/>
                <a:ea typeface="Poppins"/>
                <a:cs typeface="Poppins"/>
                <a:sym typeface="Poppins"/>
              </a:rPr>
              <a:t>Because we allowed this to have unlimited values, we will have checkboxes. Had we only allowed one value the widget would present radio buttons. </a:t>
            </a:r>
            <a:endParaRPr lang="en-US" sz="4400" b="1" i="0" u="none" strike="noStrike" cap="none" dirty="0">
              <a:solidFill>
                <a:srgbClr val="953C96"/>
              </a:solidFill>
              <a:latin typeface="Poppins"/>
              <a:ea typeface="Poppins"/>
              <a:cs typeface="Poppins"/>
              <a:sym typeface="Poppins"/>
            </a:endParaRP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3174630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6E556AC-C71E-CC4F-B538-FA1AF74B4A35}"/>
              </a:ext>
            </a:extLst>
          </p:cNvPr>
          <p:cNvPicPr>
            <a:picLocks noChangeAspect="1"/>
          </p:cNvPicPr>
          <p:nvPr/>
        </p:nvPicPr>
        <p:blipFill>
          <a:blip r:embed="rId3"/>
          <a:stretch>
            <a:fillRect/>
          </a:stretch>
        </p:blipFill>
        <p:spPr>
          <a:xfrm>
            <a:off x="9178066" y="2696667"/>
            <a:ext cx="12239214" cy="8322666"/>
          </a:xfrm>
          <a:prstGeom prst="rect">
            <a:avLst/>
          </a:prstGeom>
        </p:spPr>
      </p:pic>
      <p:sp>
        <p:nvSpPr>
          <p:cNvPr id="338" name="Google Shape;338;p40"/>
          <p:cNvSpPr txBox="1"/>
          <p:nvPr/>
        </p:nvSpPr>
        <p:spPr>
          <a:xfrm>
            <a:off x="5519520" y="77724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Now we’re ready to add capabilities to our creatures!</a:t>
            </a:r>
          </a:p>
          <a:p>
            <a:pPr marL="0" marR="0" lvl="0" indent="0" algn="ctr" rtl="0">
              <a:lnSpc>
                <a:spcPct val="80000"/>
              </a:lnSpc>
              <a:spcBef>
                <a:spcPts val="0"/>
              </a:spcBef>
              <a:spcAft>
                <a:spcPts val="0"/>
              </a:spcAft>
              <a:buClr>
                <a:srgbClr val="953C96"/>
              </a:buClr>
              <a:buSzPts val="7000"/>
              <a:buFont typeface="Poppins"/>
              <a:buNone/>
            </a:pPr>
            <a:endParaRPr dirty="0"/>
          </a:p>
        </p:txBody>
      </p:sp>
      <p:sp>
        <p:nvSpPr>
          <p:cNvPr id="5" name="Frame 4">
            <a:extLst>
              <a:ext uri="{FF2B5EF4-FFF2-40B4-BE49-F238E27FC236}">
                <a16:creationId xmlns:a16="http://schemas.microsoft.com/office/drawing/2014/main" id="{E2C203EA-8D43-7B44-8D65-EBCC99DF23ED}"/>
              </a:ext>
            </a:extLst>
          </p:cNvPr>
          <p:cNvSpPr/>
          <p:nvPr/>
        </p:nvSpPr>
        <p:spPr>
          <a:xfrm>
            <a:off x="8771666" y="8575040"/>
            <a:ext cx="2743200" cy="1764037"/>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7" name="Google Shape;338;p40">
            <a:extLst>
              <a:ext uri="{FF2B5EF4-FFF2-40B4-BE49-F238E27FC236}">
                <a16:creationId xmlns:a16="http://schemas.microsoft.com/office/drawing/2014/main" id="{D194DD1D-6FFE-8F46-B49B-A5C8C7C48D7E}"/>
              </a:ext>
            </a:extLst>
          </p:cNvPr>
          <p:cNvSpPr txBox="1"/>
          <p:nvPr/>
        </p:nvSpPr>
        <p:spPr>
          <a:xfrm>
            <a:off x="643666" y="6223004"/>
            <a:ext cx="812800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6000" b="1" i="0" u="none" strike="noStrike" cap="none" dirty="0">
                <a:solidFill>
                  <a:srgbClr val="953C96"/>
                </a:solidFill>
                <a:latin typeface="Poppins"/>
                <a:ea typeface="Poppins"/>
                <a:cs typeface="Poppins"/>
                <a:sym typeface="Poppins"/>
              </a:rPr>
              <a:t>Editing the Dragon, let’s add Flight and Uses Fire</a:t>
            </a:r>
            <a:endParaRPr lang="en-US" sz="4400" b="1" i="0" u="none" strike="noStrike" cap="none" dirty="0">
              <a:solidFill>
                <a:srgbClr val="953C96"/>
              </a:solidFill>
              <a:latin typeface="Poppins"/>
              <a:ea typeface="Poppins"/>
              <a:cs typeface="Poppins"/>
              <a:sym typeface="Poppins"/>
            </a:endParaRPr>
          </a:p>
          <a:p>
            <a:pPr marL="0" marR="0" lvl="0" indent="0" algn="ctr" rtl="0">
              <a:lnSpc>
                <a:spcPct val="80000"/>
              </a:lnSpc>
              <a:spcBef>
                <a:spcPts val="0"/>
              </a:spcBef>
              <a:spcAft>
                <a:spcPts val="0"/>
              </a:spcAft>
              <a:buClr>
                <a:srgbClr val="953C96"/>
              </a:buClr>
              <a:buSzPts val="7000"/>
              <a:buFont typeface="Poppins"/>
              <a:buNone/>
            </a:pPr>
            <a:endParaRPr dirty="0"/>
          </a:p>
        </p:txBody>
      </p:sp>
    </p:spTree>
    <p:extLst>
      <p:ext uri="{BB962C8B-B14F-4D97-AF65-F5344CB8AC3E}">
        <p14:creationId xmlns:p14="http://schemas.microsoft.com/office/powerpoint/2010/main" val="872423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We’ve still got a lot more creatures to sort.</a:t>
            </a:r>
          </a:p>
          <a:p>
            <a:pPr marL="0" marR="0" lvl="0" indent="0" algn="ctr" rtl="0">
              <a:lnSpc>
                <a:spcPct val="80000"/>
              </a:lnSpc>
              <a:spcBef>
                <a:spcPts val="0"/>
              </a:spcBef>
              <a:spcAft>
                <a:spcPts val="0"/>
              </a:spcAft>
              <a:buClr>
                <a:srgbClr val="953C96"/>
              </a:buClr>
              <a:buSzPts val="7000"/>
              <a:buFont typeface="Poppins"/>
              <a:buNone/>
            </a:pPr>
            <a:endParaRPr dirty="0"/>
          </a:p>
        </p:txBody>
      </p:sp>
      <p:pic>
        <p:nvPicPr>
          <p:cNvPr id="5" name="sorting-hat" descr="sorting-hat">
            <a:hlinkClick r:id="" action="ppaction://media"/>
            <a:extLst>
              <a:ext uri="{FF2B5EF4-FFF2-40B4-BE49-F238E27FC236}">
                <a16:creationId xmlns:a16="http://schemas.microsoft.com/office/drawing/2014/main" id="{3B23DCA8-E71A-974A-A8D9-65D4B91481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80987" y="4396502"/>
            <a:ext cx="10022025" cy="4058920"/>
          </a:xfrm>
          <a:prstGeom prst="rect">
            <a:avLst/>
          </a:prstGeom>
        </p:spPr>
      </p:pic>
      <p:sp>
        <p:nvSpPr>
          <p:cNvPr id="7" name="Google Shape;338;p40">
            <a:extLst>
              <a:ext uri="{FF2B5EF4-FFF2-40B4-BE49-F238E27FC236}">
                <a16:creationId xmlns:a16="http://schemas.microsoft.com/office/drawing/2014/main" id="{CE34FD04-8983-A74D-814B-A95D92F1A096}"/>
              </a:ext>
            </a:extLst>
          </p:cNvPr>
          <p:cNvSpPr txBox="1"/>
          <p:nvPr/>
        </p:nvSpPr>
        <p:spPr>
          <a:xfrm>
            <a:off x="5519520" y="9319499"/>
            <a:ext cx="13344960" cy="2352036"/>
          </a:xfrm>
          <a:prstGeom prst="rect">
            <a:avLst/>
          </a:prstGeom>
          <a:noFill/>
          <a:ln>
            <a:noFill/>
          </a:ln>
        </p:spPr>
        <p:txBody>
          <a:bodyPr spcFirstLastPara="1" wrap="square" lIns="0" tIns="0" rIns="0" bIns="0" anchor="t" anchorCtr="0">
            <a:noAutofit/>
          </a:bodyPr>
          <a:lstStyle/>
          <a:p>
            <a:pPr lvl="0" algn="ctr">
              <a:lnSpc>
                <a:spcPct val="80000"/>
              </a:lnSpc>
              <a:buClr>
                <a:srgbClr val="953C96"/>
              </a:buClr>
              <a:buSzPts val="7000"/>
            </a:pPr>
            <a:r>
              <a:rPr lang="en-US" sz="5400" b="1" dirty="0">
                <a:solidFill>
                  <a:srgbClr val="953C96"/>
                </a:solidFill>
                <a:latin typeface="Poppins"/>
                <a:cs typeface="Poppins"/>
                <a:sym typeface="Poppins"/>
              </a:rPr>
              <a:t>“When I call your name, you will put on the hat and sit on the stool to be sorted”</a:t>
            </a:r>
            <a:endParaRPr sz="5400" b="1" dirty="0">
              <a:solidFill>
                <a:srgbClr val="953C96"/>
              </a:solidFill>
              <a:latin typeface="Poppins"/>
              <a:cs typeface="Poppins"/>
            </a:endParaRPr>
          </a:p>
        </p:txBody>
      </p:sp>
    </p:spTree>
    <p:extLst>
      <p:ext uri="{BB962C8B-B14F-4D97-AF65-F5344CB8AC3E}">
        <p14:creationId xmlns:p14="http://schemas.microsoft.com/office/powerpoint/2010/main" val="21358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147777"/>
            <a:ext cx="16513887" cy="7707420"/>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ea typeface="Poppins"/>
                <a:cs typeface="Poppins"/>
                <a:sym typeface="Poppins"/>
              </a:rPr>
              <a:t>The Department for the Regulation and Control of Magical Creatures advisory website is in awful shape: Everything is a jumbled mess on one page.</a:t>
            </a:r>
            <a:endParaRPr dirty="0"/>
          </a:p>
        </p:txBody>
      </p:sp>
      <p:sp>
        <p:nvSpPr>
          <p:cNvPr id="333" name="Google Shape;333;p39"/>
          <p:cNvSpPr txBox="1"/>
          <p:nvPr/>
        </p:nvSpPr>
        <p:spPr>
          <a:xfrm>
            <a:off x="508000" y="508000"/>
            <a:ext cx="5153914" cy="762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Large Text - You can duplicate this slide.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i="0" u="none" strike="noStrike" cap="none" dirty="0">
                <a:solidFill>
                  <a:srgbClr val="953C96"/>
                </a:solidFill>
                <a:latin typeface="Poppins"/>
                <a:ea typeface="Poppins"/>
                <a:cs typeface="Poppins"/>
                <a:sym typeface="Poppins"/>
              </a:rPr>
              <a:t>Now that the taxonomies are in place, what can we do with them?</a:t>
            </a:r>
            <a:endParaRPr dirty="0"/>
          </a:p>
        </p:txBody>
      </p:sp>
      <p:sp>
        <p:nvSpPr>
          <p:cNvPr id="333" name="Google Shape;333;p39"/>
          <p:cNvSpPr txBox="1"/>
          <p:nvPr/>
        </p:nvSpPr>
        <p:spPr>
          <a:xfrm>
            <a:off x="508000" y="508000"/>
            <a:ext cx="5153914" cy="762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Large Text - You can duplicate this slide. </a:t>
            </a:r>
            <a:endParaRPr/>
          </a:p>
        </p:txBody>
      </p:sp>
    </p:spTree>
    <p:extLst>
      <p:ext uri="{BB962C8B-B14F-4D97-AF65-F5344CB8AC3E}">
        <p14:creationId xmlns:p14="http://schemas.microsoft.com/office/powerpoint/2010/main" val="2702050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i="0" u="none" strike="noStrike" cap="none" dirty="0">
                <a:solidFill>
                  <a:srgbClr val="953C96"/>
                </a:solidFill>
                <a:latin typeface="Poppins"/>
                <a:ea typeface="Poppins"/>
                <a:cs typeface="Poppins"/>
                <a:sym typeface="Poppins"/>
              </a:rPr>
              <a:t>Let’s redo the home page to group creatures by type</a:t>
            </a:r>
            <a:endParaRPr dirty="0"/>
          </a:p>
        </p:txBody>
      </p:sp>
      <p:pic>
        <p:nvPicPr>
          <p:cNvPr id="3" name="Picture 2" descr="A screenshot of a cell phone&#10;&#10;Description automatically generated">
            <a:extLst>
              <a:ext uri="{FF2B5EF4-FFF2-40B4-BE49-F238E27FC236}">
                <a16:creationId xmlns:a16="http://schemas.microsoft.com/office/drawing/2014/main" id="{CA7B48F4-A597-9D44-8F9E-76DCE52BD22B}"/>
              </a:ext>
            </a:extLst>
          </p:cNvPr>
          <p:cNvPicPr>
            <a:picLocks noChangeAspect="1"/>
          </p:cNvPicPr>
          <p:nvPr/>
        </p:nvPicPr>
        <p:blipFill rotWithShape="1">
          <a:blip r:embed="rId3"/>
          <a:srcRect b="9674"/>
          <a:stretch/>
        </p:blipFill>
        <p:spPr>
          <a:xfrm>
            <a:off x="5268708" y="3271521"/>
            <a:ext cx="13846580" cy="8554720"/>
          </a:xfrm>
          <a:prstGeom prst="rect">
            <a:avLst/>
          </a:prstGeom>
        </p:spPr>
      </p:pic>
    </p:spTree>
    <p:extLst>
      <p:ext uri="{BB962C8B-B14F-4D97-AF65-F5344CB8AC3E}">
        <p14:creationId xmlns:p14="http://schemas.microsoft.com/office/powerpoint/2010/main" val="3161115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i="0" u="none" strike="noStrike" cap="none" dirty="0">
                <a:solidFill>
                  <a:srgbClr val="953C96"/>
                </a:solidFill>
                <a:latin typeface="Poppins"/>
                <a:ea typeface="Poppins"/>
                <a:cs typeface="Poppins"/>
                <a:sym typeface="Poppins"/>
              </a:rPr>
              <a:t>And when you click a subtype heading…</a:t>
            </a:r>
            <a:endParaRPr dirty="0"/>
          </a:p>
        </p:txBody>
      </p:sp>
      <p:pic>
        <p:nvPicPr>
          <p:cNvPr id="4" name="Picture 3" descr="A screenshot of a cell phone&#10;&#10;Description automatically generated">
            <a:extLst>
              <a:ext uri="{FF2B5EF4-FFF2-40B4-BE49-F238E27FC236}">
                <a16:creationId xmlns:a16="http://schemas.microsoft.com/office/drawing/2014/main" id="{397F76DD-D801-0348-BAB0-EEC1C308571A}"/>
              </a:ext>
            </a:extLst>
          </p:cNvPr>
          <p:cNvPicPr>
            <a:picLocks noChangeAspect="1"/>
          </p:cNvPicPr>
          <p:nvPr/>
        </p:nvPicPr>
        <p:blipFill>
          <a:blip r:embed="rId3"/>
          <a:stretch>
            <a:fillRect/>
          </a:stretch>
        </p:blipFill>
        <p:spPr>
          <a:xfrm>
            <a:off x="6397285" y="3007360"/>
            <a:ext cx="11589425" cy="9203138"/>
          </a:xfrm>
          <a:prstGeom prst="rect">
            <a:avLst/>
          </a:prstGeom>
        </p:spPr>
      </p:pic>
    </p:spTree>
    <p:extLst>
      <p:ext uri="{BB962C8B-B14F-4D97-AF65-F5344CB8AC3E}">
        <p14:creationId xmlns:p14="http://schemas.microsoft.com/office/powerpoint/2010/main" val="1231909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i="0" u="none" strike="noStrike" cap="none" dirty="0">
                <a:solidFill>
                  <a:srgbClr val="953C96"/>
                </a:solidFill>
                <a:latin typeface="Poppins"/>
                <a:ea typeface="Poppins"/>
                <a:cs typeface="Poppins"/>
                <a:sym typeface="Poppins"/>
              </a:rPr>
              <a:t>Creature capabilities can have a page too…</a:t>
            </a:r>
            <a:endParaRPr dirty="0"/>
          </a:p>
        </p:txBody>
      </p:sp>
      <p:pic>
        <p:nvPicPr>
          <p:cNvPr id="4" name="Picture 3" descr="A screenshot of a cell phone&#10;&#10;Description automatically generated">
            <a:extLst>
              <a:ext uri="{FF2B5EF4-FFF2-40B4-BE49-F238E27FC236}">
                <a16:creationId xmlns:a16="http://schemas.microsoft.com/office/drawing/2014/main" id="{7687E2F6-2D4E-5746-A926-5BF91EE258BC}"/>
              </a:ext>
            </a:extLst>
          </p:cNvPr>
          <p:cNvPicPr>
            <a:picLocks noChangeAspect="1"/>
          </p:cNvPicPr>
          <p:nvPr/>
        </p:nvPicPr>
        <p:blipFill>
          <a:blip r:embed="rId3"/>
          <a:stretch>
            <a:fillRect/>
          </a:stretch>
        </p:blipFill>
        <p:spPr>
          <a:xfrm>
            <a:off x="4640703" y="3073400"/>
            <a:ext cx="15102590" cy="9077960"/>
          </a:xfrm>
          <a:prstGeom prst="rect">
            <a:avLst/>
          </a:prstGeom>
        </p:spPr>
      </p:pic>
    </p:spTree>
    <p:extLst>
      <p:ext uri="{BB962C8B-B14F-4D97-AF65-F5344CB8AC3E}">
        <p14:creationId xmlns:p14="http://schemas.microsoft.com/office/powerpoint/2010/main" val="370729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i="0" u="none" strike="noStrike" cap="none" dirty="0">
                <a:solidFill>
                  <a:srgbClr val="953C96"/>
                </a:solidFill>
                <a:latin typeface="Poppins"/>
                <a:ea typeface="Poppins"/>
                <a:cs typeface="Poppins"/>
                <a:sym typeface="Poppins"/>
              </a:rPr>
              <a:t>And so can the Ministry of Magic Classification!</a:t>
            </a:r>
            <a:endParaRPr dirty="0"/>
          </a:p>
        </p:txBody>
      </p:sp>
      <p:pic>
        <p:nvPicPr>
          <p:cNvPr id="3" name="Picture 2" descr="A screenshot of a cell phone&#10;&#10;Description automatically generated">
            <a:extLst>
              <a:ext uri="{FF2B5EF4-FFF2-40B4-BE49-F238E27FC236}">
                <a16:creationId xmlns:a16="http://schemas.microsoft.com/office/drawing/2014/main" id="{68D25F52-CF39-A44E-AF8F-492E5C9EE5D4}"/>
              </a:ext>
            </a:extLst>
          </p:cNvPr>
          <p:cNvPicPr>
            <a:picLocks noChangeAspect="1"/>
          </p:cNvPicPr>
          <p:nvPr/>
        </p:nvPicPr>
        <p:blipFill>
          <a:blip r:embed="rId3"/>
          <a:stretch>
            <a:fillRect/>
          </a:stretch>
        </p:blipFill>
        <p:spPr>
          <a:xfrm>
            <a:off x="4632088" y="3003924"/>
            <a:ext cx="15119823" cy="9086476"/>
          </a:xfrm>
          <a:prstGeom prst="rect">
            <a:avLst/>
          </a:prstGeom>
        </p:spPr>
      </p:pic>
    </p:spTree>
    <p:extLst>
      <p:ext uri="{BB962C8B-B14F-4D97-AF65-F5344CB8AC3E}">
        <p14:creationId xmlns:p14="http://schemas.microsoft.com/office/powerpoint/2010/main" val="2478236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But slow down… How did we get here?</a:t>
            </a:r>
            <a:endParaRPr dirty="0"/>
          </a:p>
        </p:txBody>
      </p:sp>
      <p:pic>
        <p:nvPicPr>
          <p:cNvPr id="4" name="Picture 3" descr="A close up of an owl&#10;&#10;Description automatically generated">
            <a:extLst>
              <a:ext uri="{FF2B5EF4-FFF2-40B4-BE49-F238E27FC236}">
                <a16:creationId xmlns:a16="http://schemas.microsoft.com/office/drawing/2014/main" id="{4F594F72-F3C2-2F44-AE75-7EA51B66A6C5}"/>
              </a:ext>
            </a:extLst>
          </p:cNvPr>
          <p:cNvPicPr>
            <a:picLocks noChangeAspect="1"/>
          </p:cNvPicPr>
          <p:nvPr/>
        </p:nvPicPr>
        <p:blipFill>
          <a:blip r:embed="rId3"/>
          <a:stretch>
            <a:fillRect/>
          </a:stretch>
        </p:blipFill>
        <p:spPr>
          <a:xfrm>
            <a:off x="6949440" y="3218972"/>
            <a:ext cx="10485120" cy="8533722"/>
          </a:xfrm>
          <a:prstGeom prst="rect">
            <a:avLst/>
          </a:prstGeom>
          <a:ln w="76200">
            <a:solidFill>
              <a:srgbClr val="953C96"/>
            </a:solidFill>
          </a:ln>
        </p:spPr>
      </p:pic>
    </p:spTree>
    <p:extLst>
      <p:ext uri="{BB962C8B-B14F-4D97-AF65-F5344CB8AC3E}">
        <p14:creationId xmlns:p14="http://schemas.microsoft.com/office/powerpoint/2010/main" val="804774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The secret second part: Views integration</a:t>
            </a:r>
            <a:endParaRPr dirty="0"/>
          </a:p>
        </p:txBody>
      </p:sp>
    </p:spTree>
    <p:extLst>
      <p:ext uri="{BB962C8B-B14F-4D97-AF65-F5344CB8AC3E}">
        <p14:creationId xmlns:p14="http://schemas.microsoft.com/office/powerpoint/2010/main" val="3891620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11328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To make the most of our new taxonomies we need to use views</a:t>
            </a:r>
            <a:endParaRPr dirty="0"/>
          </a:p>
        </p:txBody>
      </p:sp>
      <p:sp>
        <p:nvSpPr>
          <p:cNvPr id="5" name="Google Shape;331;p39">
            <a:extLst>
              <a:ext uri="{FF2B5EF4-FFF2-40B4-BE49-F238E27FC236}">
                <a16:creationId xmlns:a16="http://schemas.microsoft.com/office/drawing/2014/main" id="{D539AF3E-B00D-F24A-B1E2-8C8C036AEF39}"/>
              </a:ext>
            </a:extLst>
          </p:cNvPr>
          <p:cNvSpPr txBox="1"/>
          <p:nvPr/>
        </p:nvSpPr>
        <p:spPr>
          <a:xfrm>
            <a:off x="3935056" y="784352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Let’s go over how to create the creature type view</a:t>
            </a:r>
            <a:endParaRPr dirty="0"/>
          </a:p>
        </p:txBody>
      </p:sp>
    </p:spTree>
    <p:extLst>
      <p:ext uri="{BB962C8B-B14F-4D97-AF65-F5344CB8AC3E}">
        <p14:creationId xmlns:p14="http://schemas.microsoft.com/office/powerpoint/2010/main" val="3618097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Under structure go to Views</a:t>
            </a:r>
            <a:endParaRPr lang="en-US" dirty="0"/>
          </a:p>
        </p:txBody>
      </p:sp>
      <p:pic>
        <p:nvPicPr>
          <p:cNvPr id="3" name="Picture 2" descr="A screenshot of a cell phone&#10;&#10;Description automatically generated">
            <a:extLst>
              <a:ext uri="{FF2B5EF4-FFF2-40B4-BE49-F238E27FC236}">
                <a16:creationId xmlns:a16="http://schemas.microsoft.com/office/drawing/2014/main" id="{0D564FBC-2B2C-5F4E-9EAC-84E23F28FCAD}"/>
              </a:ext>
            </a:extLst>
          </p:cNvPr>
          <p:cNvPicPr>
            <a:picLocks noChangeAspect="1"/>
          </p:cNvPicPr>
          <p:nvPr/>
        </p:nvPicPr>
        <p:blipFill>
          <a:blip r:embed="rId3"/>
          <a:stretch>
            <a:fillRect/>
          </a:stretch>
        </p:blipFill>
        <p:spPr>
          <a:xfrm>
            <a:off x="2532380" y="2118678"/>
            <a:ext cx="19319240" cy="9478644"/>
          </a:xfrm>
          <a:prstGeom prst="rect">
            <a:avLst/>
          </a:prstGeom>
        </p:spPr>
      </p:pic>
      <p:sp>
        <p:nvSpPr>
          <p:cNvPr id="5" name="Frame 4">
            <a:extLst>
              <a:ext uri="{FF2B5EF4-FFF2-40B4-BE49-F238E27FC236}">
                <a16:creationId xmlns:a16="http://schemas.microsoft.com/office/drawing/2014/main" id="{1B62497F-CDBA-8C43-8123-FBDB689A3D6C}"/>
              </a:ext>
            </a:extLst>
          </p:cNvPr>
          <p:cNvSpPr/>
          <p:nvPr/>
        </p:nvSpPr>
        <p:spPr>
          <a:xfrm>
            <a:off x="2560320" y="9692640"/>
            <a:ext cx="3637280" cy="123952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8827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Then add a new View</a:t>
            </a:r>
            <a:endParaRPr lang="en-US" dirty="0"/>
          </a:p>
        </p:txBody>
      </p:sp>
      <p:pic>
        <p:nvPicPr>
          <p:cNvPr id="4" name="Picture 3" descr="A screenshot of a cell phone&#10;&#10;Description automatically generated">
            <a:extLst>
              <a:ext uri="{FF2B5EF4-FFF2-40B4-BE49-F238E27FC236}">
                <a16:creationId xmlns:a16="http://schemas.microsoft.com/office/drawing/2014/main" id="{9E514754-7B21-E748-B167-4116F27392E3}"/>
              </a:ext>
            </a:extLst>
          </p:cNvPr>
          <p:cNvPicPr>
            <a:picLocks noChangeAspect="1"/>
          </p:cNvPicPr>
          <p:nvPr/>
        </p:nvPicPr>
        <p:blipFill>
          <a:blip r:embed="rId3"/>
          <a:stretch>
            <a:fillRect/>
          </a:stretch>
        </p:blipFill>
        <p:spPr>
          <a:xfrm>
            <a:off x="1771648" y="2720340"/>
            <a:ext cx="20840700" cy="5918200"/>
          </a:xfrm>
          <a:prstGeom prst="rect">
            <a:avLst/>
          </a:prstGeom>
        </p:spPr>
      </p:pic>
      <p:sp>
        <p:nvSpPr>
          <p:cNvPr id="5" name="Frame 4">
            <a:extLst>
              <a:ext uri="{FF2B5EF4-FFF2-40B4-BE49-F238E27FC236}">
                <a16:creationId xmlns:a16="http://schemas.microsoft.com/office/drawing/2014/main" id="{1B62497F-CDBA-8C43-8123-FBDB689A3D6C}"/>
              </a:ext>
            </a:extLst>
          </p:cNvPr>
          <p:cNvSpPr/>
          <p:nvPr/>
        </p:nvSpPr>
        <p:spPr>
          <a:xfrm>
            <a:off x="1771648" y="4439920"/>
            <a:ext cx="1967232" cy="80264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829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a:extLst>
              <a:ext uri="{FF2B5EF4-FFF2-40B4-BE49-F238E27FC236}">
                <a16:creationId xmlns:a16="http://schemas.microsoft.com/office/drawing/2014/main" id="{73996EDF-E082-7C40-909A-B51E90E540BC}"/>
              </a:ext>
            </a:extLst>
          </p:cNvPr>
          <p:cNvPicPr>
            <a:picLocks noChangeAspect="1"/>
          </p:cNvPicPr>
          <p:nvPr/>
        </p:nvPicPr>
        <p:blipFill>
          <a:blip r:embed="rId3"/>
          <a:stretch>
            <a:fillRect/>
          </a:stretch>
        </p:blipFill>
        <p:spPr>
          <a:xfrm>
            <a:off x="2126508" y="242459"/>
            <a:ext cx="18670773" cy="11703414"/>
          </a:xfrm>
          <a:prstGeom prst="rect">
            <a:avLst/>
          </a:prstGeom>
        </p:spPr>
      </p:pic>
      <p:sp>
        <p:nvSpPr>
          <p:cNvPr id="339" name="Google Shape;339;p40"/>
          <p:cNvSpPr txBox="1"/>
          <p:nvPr/>
        </p:nvSpPr>
        <p:spPr>
          <a:xfrm>
            <a:off x="8468910" y="5428375"/>
            <a:ext cx="13344900" cy="4295100"/>
          </a:xfrm>
          <a:prstGeom prst="rect">
            <a:avLst/>
          </a:prstGeom>
          <a:noFill/>
          <a:ln>
            <a:noFill/>
          </a:ln>
        </p:spPr>
        <p:txBody>
          <a:bodyPr spcFirstLastPara="1" wrap="square" lIns="50800" tIns="50800" rIns="50800" bIns="50800" anchor="t" anchorCtr="0">
            <a:noAutofit/>
          </a:bodyPr>
          <a:lstStyle/>
          <a:p>
            <a:pPr marL="396874" marR="0" lvl="0" indent="-412749" algn="l" rtl="0">
              <a:lnSpc>
                <a:spcPct val="160000"/>
              </a:lnSpc>
              <a:spcBef>
                <a:spcPts val="0"/>
              </a:spcBef>
              <a:spcAft>
                <a:spcPts val="0"/>
              </a:spcAft>
              <a:buClr>
                <a:srgbClr val="953C96"/>
              </a:buClr>
              <a:buSzPts val="4000"/>
              <a:buFont typeface="Poppins"/>
              <a:buChar char="•"/>
            </a:pPr>
            <a:r>
              <a:rPr lang="en-US" sz="3600" b="1" i="0" u="none" strike="noStrike" cap="none" dirty="0">
                <a:solidFill>
                  <a:srgbClr val="953C96"/>
                </a:solidFill>
                <a:latin typeface="Poppins"/>
                <a:ea typeface="Poppins"/>
                <a:cs typeface="Poppins"/>
                <a:sym typeface="Poppins"/>
              </a:rPr>
              <a:t>The main landing page is just a bulleted list of creature names</a:t>
            </a:r>
          </a:p>
          <a:p>
            <a:pPr marL="396874" marR="0" lvl="0" indent="-412749" algn="l" rtl="0">
              <a:lnSpc>
                <a:spcPct val="160000"/>
              </a:lnSpc>
              <a:spcBef>
                <a:spcPts val="0"/>
              </a:spcBef>
              <a:spcAft>
                <a:spcPts val="0"/>
              </a:spcAft>
              <a:buClr>
                <a:srgbClr val="953C96"/>
              </a:buClr>
              <a:buSzPts val="4000"/>
              <a:buFont typeface="Poppins"/>
              <a:buChar char="•"/>
            </a:pPr>
            <a:r>
              <a:rPr lang="en-US" sz="3600" b="1" dirty="0">
                <a:solidFill>
                  <a:srgbClr val="953C96"/>
                </a:solidFill>
                <a:latin typeface="Poppins"/>
                <a:ea typeface="Poppins"/>
                <a:cs typeface="Poppins"/>
                <a:sym typeface="Poppins"/>
              </a:rPr>
              <a:t>There’s a lot of information available just a link away, but which link is helpful?</a:t>
            </a:r>
          </a:p>
          <a:p>
            <a:pPr marL="396874" marR="0" lvl="0" indent="-412749" algn="l" rtl="0">
              <a:lnSpc>
                <a:spcPct val="160000"/>
              </a:lnSpc>
              <a:spcBef>
                <a:spcPts val="0"/>
              </a:spcBef>
              <a:spcAft>
                <a:spcPts val="0"/>
              </a:spcAft>
              <a:buClr>
                <a:srgbClr val="953C96"/>
              </a:buClr>
              <a:buSzPts val="4000"/>
              <a:buFont typeface="Poppins"/>
              <a:buChar char="•"/>
            </a:pPr>
            <a:r>
              <a:rPr lang="en-US" sz="3600" b="1" i="0" u="none" strike="noStrike" cap="none" dirty="0">
                <a:solidFill>
                  <a:srgbClr val="953C96"/>
                </a:solidFill>
                <a:latin typeface="Poppins"/>
                <a:ea typeface="Poppins"/>
                <a:cs typeface="Poppins"/>
                <a:sym typeface="Poppins"/>
              </a:rPr>
              <a:t>The layout itself i</a:t>
            </a:r>
            <a:r>
              <a:rPr lang="en-US" sz="3600" b="1" dirty="0">
                <a:solidFill>
                  <a:srgbClr val="953C96"/>
                </a:solidFill>
                <a:latin typeface="Poppins"/>
                <a:ea typeface="Poppins"/>
                <a:cs typeface="Poppins"/>
                <a:sym typeface="Poppins"/>
              </a:rPr>
              <a:t>s information-poor</a:t>
            </a:r>
          </a:p>
          <a:p>
            <a:pPr marL="396874" marR="0" lvl="0" indent="-412749" algn="l" rtl="0">
              <a:lnSpc>
                <a:spcPct val="160000"/>
              </a:lnSpc>
              <a:spcBef>
                <a:spcPts val="0"/>
              </a:spcBef>
              <a:spcAft>
                <a:spcPts val="0"/>
              </a:spcAft>
              <a:buClr>
                <a:srgbClr val="953C96"/>
              </a:buClr>
              <a:buSzPts val="4000"/>
              <a:buFont typeface="Poppins"/>
              <a:buChar char="•"/>
            </a:pPr>
            <a:endParaRPr lang="en-US" sz="3600" b="1" i="0" u="none" strike="noStrike" cap="none" dirty="0">
              <a:solidFill>
                <a:srgbClr val="953C96"/>
              </a:solidFill>
              <a:latin typeface="Poppins"/>
              <a:ea typeface="Poppins"/>
              <a:cs typeface="Poppins"/>
              <a:sym typeface="Poppins"/>
            </a:endParaRPr>
          </a:p>
          <a:p>
            <a:pPr marL="396874" marR="0" lvl="0" indent="-412749" algn="l" rtl="0">
              <a:lnSpc>
                <a:spcPct val="160000"/>
              </a:lnSpc>
              <a:spcBef>
                <a:spcPts val="0"/>
              </a:spcBef>
              <a:spcAft>
                <a:spcPts val="0"/>
              </a:spcAft>
              <a:buClr>
                <a:srgbClr val="953C96"/>
              </a:buClr>
              <a:buSzPts val="4000"/>
              <a:buFont typeface="Poppins"/>
              <a:buChar char="•"/>
            </a:pPr>
            <a:endParaRPr sz="3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3B62D5B-2B59-0A40-A381-4E15DE10FC42}"/>
              </a:ext>
            </a:extLst>
          </p:cNvPr>
          <p:cNvPicPr>
            <a:picLocks noChangeAspect="1"/>
          </p:cNvPicPr>
          <p:nvPr/>
        </p:nvPicPr>
        <p:blipFill>
          <a:blip r:embed="rId3"/>
          <a:stretch>
            <a:fillRect/>
          </a:stretch>
        </p:blipFill>
        <p:spPr>
          <a:xfrm>
            <a:off x="1390648" y="3495037"/>
            <a:ext cx="21602700" cy="8534400"/>
          </a:xfrm>
          <a:prstGeom prst="rect">
            <a:avLst/>
          </a:prstGeom>
        </p:spPr>
      </p:pic>
      <p:sp>
        <p:nvSpPr>
          <p:cNvPr id="331" name="Google Shape;331;p39"/>
          <p:cNvSpPr txBox="1"/>
          <p:nvPr/>
        </p:nvSpPr>
        <p:spPr>
          <a:xfrm>
            <a:off x="3935055" y="45720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Give the View a Name and choose to show content of Type Creature</a:t>
            </a:r>
            <a:endParaRPr lang="en-US" dirty="0"/>
          </a:p>
        </p:txBody>
      </p:sp>
      <p:sp>
        <p:nvSpPr>
          <p:cNvPr id="5" name="Frame 4">
            <a:extLst>
              <a:ext uri="{FF2B5EF4-FFF2-40B4-BE49-F238E27FC236}">
                <a16:creationId xmlns:a16="http://schemas.microsoft.com/office/drawing/2014/main" id="{1B62497F-CDBA-8C43-8123-FBDB689A3D6C}"/>
              </a:ext>
            </a:extLst>
          </p:cNvPr>
          <p:cNvSpPr/>
          <p:nvPr/>
        </p:nvSpPr>
        <p:spPr>
          <a:xfrm>
            <a:off x="1670048" y="8666480"/>
            <a:ext cx="1967232" cy="80264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31;p39">
            <a:extLst>
              <a:ext uri="{FF2B5EF4-FFF2-40B4-BE49-F238E27FC236}">
                <a16:creationId xmlns:a16="http://schemas.microsoft.com/office/drawing/2014/main" id="{8BD8899B-83CB-1340-B00A-DB7671326B61}"/>
              </a:ext>
            </a:extLst>
          </p:cNvPr>
          <p:cNvSpPr txBox="1"/>
          <p:nvPr/>
        </p:nvSpPr>
        <p:spPr>
          <a:xfrm>
            <a:off x="4107775" y="851916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Then check the box to create a page</a:t>
            </a:r>
            <a:endParaRPr lang="en-US" sz="1100" dirty="0"/>
          </a:p>
        </p:txBody>
      </p:sp>
    </p:spTree>
    <p:extLst>
      <p:ext uri="{BB962C8B-B14F-4D97-AF65-F5344CB8AC3E}">
        <p14:creationId xmlns:p14="http://schemas.microsoft.com/office/powerpoint/2010/main" val="2776875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3B62D5B-2B59-0A40-A381-4E15DE10FC42}"/>
              </a:ext>
            </a:extLst>
          </p:cNvPr>
          <p:cNvPicPr>
            <a:picLocks noChangeAspect="1"/>
          </p:cNvPicPr>
          <p:nvPr/>
        </p:nvPicPr>
        <p:blipFill>
          <a:blip r:embed="rId3"/>
          <a:stretch>
            <a:fillRect/>
          </a:stretch>
        </p:blipFill>
        <p:spPr>
          <a:xfrm>
            <a:off x="1390648" y="3495037"/>
            <a:ext cx="21602700" cy="8534400"/>
          </a:xfrm>
          <a:prstGeom prst="rect">
            <a:avLst/>
          </a:prstGeom>
        </p:spPr>
      </p:pic>
      <p:sp>
        <p:nvSpPr>
          <p:cNvPr id="331" name="Google Shape;331;p39"/>
          <p:cNvSpPr txBox="1"/>
          <p:nvPr/>
        </p:nvSpPr>
        <p:spPr>
          <a:xfrm>
            <a:off x="3217207" y="457203"/>
            <a:ext cx="17949582"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Give the View a Name and choose to show content of Type Creature</a:t>
            </a:r>
            <a:endParaRPr lang="en-US" dirty="0"/>
          </a:p>
        </p:txBody>
      </p:sp>
      <p:sp>
        <p:nvSpPr>
          <p:cNvPr id="5" name="Frame 4">
            <a:extLst>
              <a:ext uri="{FF2B5EF4-FFF2-40B4-BE49-F238E27FC236}">
                <a16:creationId xmlns:a16="http://schemas.microsoft.com/office/drawing/2014/main" id="{1B62497F-CDBA-8C43-8123-FBDB689A3D6C}"/>
              </a:ext>
            </a:extLst>
          </p:cNvPr>
          <p:cNvSpPr/>
          <p:nvPr/>
        </p:nvSpPr>
        <p:spPr>
          <a:xfrm>
            <a:off x="1670048" y="8666480"/>
            <a:ext cx="1967232" cy="80264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31;p39">
            <a:extLst>
              <a:ext uri="{FF2B5EF4-FFF2-40B4-BE49-F238E27FC236}">
                <a16:creationId xmlns:a16="http://schemas.microsoft.com/office/drawing/2014/main" id="{8BD8899B-83CB-1340-B00A-DB7671326B61}"/>
              </a:ext>
            </a:extLst>
          </p:cNvPr>
          <p:cNvSpPr txBox="1"/>
          <p:nvPr/>
        </p:nvSpPr>
        <p:spPr>
          <a:xfrm>
            <a:off x="4107775" y="851916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Then check the box to create a page</a:t>
            </a:r>
            <a:endParaRPr lang="en-US" sz="1100" dirty="0"/>
          </a:p>
        </p:txBody>
      </p:sp>
    </p:spTree>
    <p:extLst>
      <p:ext uri="{BB962C8B-B14F-4D97-AF65-F5344CB8AC3E}">
        <p14:creationId xmlns:p14="http://schemas.microsoft.com/office/powerpoint/2010/main" val="3208654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276DE5B-C14A-9849-B3C3-D4CFF9BD2504}"/>
              </a:ext>
            </a:extLst>
          </p:cNvPr>
          <p:cNvPicPr>
            <a:picLocks noChangeAspect="1"/>
          </p:cNvPicPr>
          <p:nvPr/>
        </p:nvPicPr>
        <p:blipFill>
          <a:blip r:embed="rId3"/>
          <a:stretch>
            <a:fillRect/>
          </a:stretch>
        </p:blipFill>
        <p:spPr>
          <a:xfrm>
            <a:off x="3935056" y="1933232"/>
            <a:ext cx="16513887" cy="10420058"/>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Title the page, give it a path</a:t>
            </a:r>
            <a:endParaRPr lang="en-US" dirty="0"/>
          </a:p>
        </p:txBody>
      </p:sp>
      <p:sp>
        <p:nvSpPr>
          <p:cNvPr id="5" name="Frame 4">
            <a:extLst>
              <a:ext uri="{FF2B5EF4-FFF2-40B4-BE49-F238E27FC236}">
                <a16:creationId xmlns:a16="http://schemas.microsoft.com/office/drawing/2014/main" id="{1B62497F-CDBA-8C43-8123-FBDB689A3D6C}"/>
              </a:ext>
            </a:extLst>
          </p:cNvPr>
          <p:cNvSpPr/>
          <p:nvPr/>
        </p:nvSpPr>
        <p:spPr>
          <a:xfrm>
            <a:off x="3935056" y="7440442"/>
            <a:ext cx="4544737"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31;p39">
            <a:extLst>
              <a:ext uri="{FF2B5EF4-FFF2-40B4-BE49-F238E27FC236}">
                <a16:creationId xmlns:a16="http://schemas.microsoft.com/office/drawing/2014/main" id="{8BD8899B-83CB-1340-B00A-DB7671326B61}"/>
              </a:ext>
            </a:extLst>
          </p:cNvPr>
          <p:cNvSpPr txBox="1"/>
          <p:nvPr/>
        </p:nvSpPr>
        <p:spPr>
          <a:xfrm>
            <a:off x="6566495" y="8744934"/>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dirty="0">
                <a:solidFill>
                  <a:srgbClr val="953C96"/>
                </a:solidFill>
                <a:latin typeface="Poppins"/>
                <a:cs typeface="Poppins"/>
                <a:sym typeface="Poppins"/>
              </a:rPr>
              <a:t>Then change the display format to an HTML list of titles (also, either set the number of items high or remove the limit later)</a:t>
            </a:r>
            <a:endParaRPr lang="en-US" sz="1000" dirty="0"/>
          </a:p>
        </p:txBody>
      </p:sp>
    </p:spTree>
    <p:extLst>
      <p:ext uri="{BB962C8B-B14F-4D97-AF65-F5344CB8AC3E}">
        <p14:creationId xmlns:p14="http://schemas.microsoft.com/office/powerpoint/2010/main" val="3749019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25284E-0179-A843-ABB8-F171B8343850}"/>
              </a:ext>
            </a:extLst>
          </p:cNvPr>
          <p:cNvPicPr>
            <a:picLocks noChangeAspect="1"/>
          </p:cNvPicPr>
          <p:nvPr/>
        </p:nvPicPr>
        <p:blipFill rotWithShape="1">
          <a:blip r:embed="rId3"/>
          <a:srcRect t="13655"/>
          <a:stretch/>
        </p:blipFill>
        <p:spPr>
          <a:xfrm>
            <a:off x="1479550" y="3271520"/>
            <a:ext cx="21424900" cy="852043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Expand the advanced settings and add a relationship</a:t>
            </a:r>
            <a:endParaRPr lang="en-US" dirty="0"/>
          </a:p>
        </p:txBody>
      </p:sp>
      <p:sp>
        <p:nvSpPr>
          <p:cNvPr id="5" name="Frame 4">
            <a:extLst>
              <a:ext uri="{FF2B5EF4-FFF2-40B4-BE49-F238E27FC236}">
                <a16:creationId xmlns:a16="http://schemas.microsoft.com/office/drawing/2014/main" id="{1B62497F-CDBA-8C43-8123-FBDB689A3D6C}"/>
              </a:ext>
            </a:extLst>
          </p:cNvPr>
          <p:cNvSpPr/>
          <p:nvPr/>
        </p:nvSpPr>
        <p:spPr>
          <a:xfrm>
            <a:off x="15748000" y="4971066"/>
            <a:ext cx="2892464" cy="44704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731F2981-5875-FE48-A0ED-CD930E67150F}"/>
              </a:ext>
            </a:extLst>
          </p:cNvPr>
          <p:cNvSpPr/>
          <p:nvPr/>
        </p:nvSpPr>
        <p:spPr>
          <a:xfrm>
            <a:off x="15748000" y="5687064"/>
            <a:ext cx="6973311"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0479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Select the Taxonomy term referenced from the creature subtype field.</a:t>
            </a:r>
            <a:endParaRPr lang="en-US" sz="1100" dirty="0"/>
          </a:p>
        </p:txBody>
      </p:sp>
      <p:pic>
        <p:nvPicPr>
          <p:cNvPr id="4" name="Picture 3" descr="A screenshot of a cell phone&#10;&#10;Description automatically generated">
            <a:extLst>
              <a:ext uri="{FF2B5EF4-FFF2-40B4-BE49-F238E27FC236}">
                <a16:creationId xmlns:a16="http://schemas.microsoft.com/office/drawing/2014/main" id="{A7A71978-BDD4-2149-9426-B4BE40E4FC24}"/>
              </a:ext>
            </a:extLst>
          </p:cNvPr>
          <p:cNvPicPr>
            <a:picLocks noChangeAspect="1"/>
          </p:cNvPicPr>
          <p:nvPr/>
        </p:nvPicPr>
        <p:blipFill>
          <a:blip r:embed="rId3"/>
          <a:stretch>
            <a:fillRect/>
          </a:stretch>
        </p:blipFill>
        <p:spPr>
          <a:xfrm>
            <a:off x="4167543" y="3175000"/>
            <a:ext cx="16281400" cy="7366000"/>
          </a:xfrm>
          <a:prstGeom prst="rect">
            <a:avLst/>
          </a:prstGeom>
        </p:spPr>
      </p:pic>
    </p:spTree>
    <p:extLst>
      <p:ext uri="{BB962C8B-B14F-4D97-AF65-F5344CB8AC3E}">
        <p14:creationId xmlns:p14="http://schemas.microsoft.com/office/powerpoint/2010/main" val="1147590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4720886" y="462870"/>
            <a:ext cx="14942224"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dirty="0">
                <a:solidFill>
                  <a:srgbClr val="953C96"/>
                </a:solidFill>
                <a:latin typeface="Poppins"/>
                <a:cs typeface="Poppins"/>
                <a:sym typeface="Poppins"/>
              </a:rPr>
              <a:t>Check the box requiring this relationship (in other words if this creature doesn’t have a subtype, don’t show it.)</a:t>
            </a:r>
            <a:endParaRPr lang="en-US" sz="1000" dirty="0"/>
          </a:p>
        </p:txBody>
      </p:sp>
      <p:pic>
        <p:nvPicPr>
          <p:cNvPr id="3" name="Picture 2" descr="A screenshot of a cell phone&#10;&#10;Description automatically generated">
            <a:extLst>
              <a:ext uri="{FF2B5EF4-FFF2-40B4-BE49-F238E27FC236}">
                <a16:creationId xmlns:a16="http://schemas.microsoft.com/office/drawing/2014/main" id="{E041FAA8-9A97-D248-B794-8070736B9589}"/>
              </a:ext>
            </a:extLst>
          </p:cNvPr>
          <p:cNvPicPr>
            <a:picLocks noChangeAspect="1"/>
          </p:cNvPicPr>
          <p:nvPr/>
        </p:nvPicPr>
        <p:blipFill>
          <a:blip r:embed="rId3"/>
          <a:stretch>
            <a:fillRect/>
          </a:stretch>
        </p:blipFill>
        <p:spPr>
          <a:xfrm>
            <a:off x="4083049" y="3452149"/>
            <a:ext cx="16217900" cy="3403600"/>
          </a:xfrm>
          <a:prstGeom prst="rect">
            <a:avLst/>
          </a:prstGeom>
        </p:spPr>
      </p:pic>
      <p:sp>
        <p:nvSpPr>
          <p:cNvPr id="6" name="Google Shape;331;p39">
            <a:extLst>
              <a:ext uri="{FF2B5EF4-FFF2-40B4-BE49-F238E27FC236}">
                <a16:creationId xmlns:a16="http://schemas.microsoft.com/office/drawing/2014/main" id="{9575F008-609F-8B47-96FC-A747A7E78196}"/>
              </a:ext>
            </a:extLst>
          </p:cNvPr>
          <p:cNvSpPr txBox="1"/>
          <p:nvPr/>
        </p:nvSpPr>
        <p:spPr>
          <a:xfrm>
            <a:off x="3935055" y="8374666"/>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4800" b="1" dirty="0">
                <a:solidFill>
                  <a:srgbClr val="953C96"/>
                </a:solidFill>
                <a:latin typeface="Poppins"/>
                <a:cs typeface="Poppins"/>
                <a:sym typeface="Poppins"/>
              </a:rPr>
              <a:t>Pro tip:</a:t>
            </a:r>
          </a:p>
          <a:p>
            <a:pPr lvl="0" algn="ctr">
              <a:buClr>
                <a:srgbClr val="953C96"/>
              </a:buClr>
              <a:buSzPts val="8000"/>
            </a:pPr>
            <a:r>
              <a:rPr lang="en-US" sz="4800" b="1" dirty="0">
                <a:solidFill>
                  <a:srgbClr val="953C96"/>
                </a:solidFill>
                <a:latin typeface="Poppins"/>
                <a:cs typeface="Poppins"/>
                <a:sym typeface="Poppins"/>
              </a:rPr>
              <a:t>For those familiar with SQL this is the equivalent of using an inner join rather than a left join.</a:t>
            </a:r>
            <a:endParaRPr lang="en-US" sz="1000" dirty="0"/>
          </a:p>
        </p:txBody>
      </p:sp>
    </p:spTree>
    <p:extLst>
      <p:ext uri="{BB962C8B-B14F-4D97-AF65-F5344CB8AC3E}">
        <p14:creationId xmlns:p14="http://schemas.microsoft.com/office/powerpoint/2010/main" val="3625642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4720886" y="462870"/>
            <a:ext cx="14942224"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dirty="0">
                <a:solidFill>
                  <a:srgbClr val="953C96"/>
                </a:solidFill>
                <a:latin typeface="Poppins"/>
                <a:cs typeface="Poppins"/>
                <a:sym typeface="Poppins"/>
              </a:rPr>
              <a:t>Under Preview we don’t have much to look at yet, just a list of content. The term names don’t even link yet.</a:t>
            </a:r>
            <a:endParaRPr lang="en-US" sz="1000" dirty="0"/>
          </a:p>
        </p:txBody>
      </p:sp>
      <p:pic>
        <p:nvPicPr>
          <p:cNvPr id="4" name="Picture 3" descr="A screenshot of a social media post&#10;&#10;Description automatically generated">
            <a:extLst>
              <a:ext uri="{FF2B5EF4-FFF2-40B4-BE49-F238E27FC236}">
                <a16:creationId xmlns:a16="http://schemas.microsoft.com/office/drawing/2014/main" id="{1DF16F46-69FE-8E44-9698-E8BABB570ADC}"/>
              </a:ext>
            </a:extLst>
          </p:cNvPr>
          <p:cNvPicPr>
            <a:picLocks noChangeAspect="1"/>
          </p:cNvPicPr>
          <p:nvPr/>
        </p:nvPicPr>
        <p:blipFill>
          <a:blip r:embed="rId3"/>
          <a:stretch>
            <a:fillRect/>
          </a:stretch>
        </p:blipFill>
        <p:spPr>
          <a:xfrm>
            <a:off x="2494006" y="2885440"/>
            <a:ext cx="19395983" cy="9206230"/>
          </a:xfrm>
          <a:prstGeom prst="rect">
            <a:avLst/>
          </a:prstGeom>
        </p:spPr>
      </p:pic>
    </p:spTree>
    <p:extLst>
      <p:ext uri="{BB962C8B-B14F-4D97-AF65-F5344CB8AC3E}">
        <p14:creationId xmlns:p14="http://schemas.microsoft.com/office/powerpoint/2010/main" val="1248903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25284E-0179-A843-ABB8-F171B8343850}"/>
              </a:ext>
            </a:extLst>
          </p:cNvPr>
          <p:cNvPicPr>
            <a:picLocks noChangeAspect="1"/>
          </p:cNvPicPr>
          <p:nvPr/>
        </p:nvPicPr>
        <p:blipFill rotWithShape="1">
          <a:blip r:embed="rId3"/>
          <a:srcRect t="13655"/>
          <a:stretch/>
        </p:blipFill>
        <p:spPr>
          <a:xfrm>
            <a:off x="1479550" y="3271520"/>
            <a:ext cx="21424900" cy="852043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Click on Content: Title to edit it</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1479550" y="6637655"/>
            <a:ext cx="6973311"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5094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F3E167DD-40F5-0B4C-A218-21A5CE9D87A8}"/>
              </a:ext>
            </a:extLst>
          </p:cNvPr>
          <p:cNvPicPr>
            <a:picLocks noChangeAspect="1"/>
          </p:cNvPicPr>
          <p:nvPr/>
        </p:nvPicPr>
        <p:blipFill>
          <a:blip r:embed="rId3"/>
          <a:stretch>
            <a:fillRect/>
          </a:stretch>
        </p:blipFill>
        <p:spPr>
          <a:xfrm>
            <a:off x="1428750" y="2819400"/>
            <a:ext cx="21526500" cy="807720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Check the box to link the title to the content</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3677920" y="5963920"/>
            <a:ext cx="2722621"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9555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25284E-0179-A843-ABB8-F171B8343850}"/>
              </a:ext>
            </a:extLst>
          </p:cNvPr>
          <p:cNvPicPr>
            <a:picLocks noChangeAspect="1"/>
          </p:cNvPicPr>
          <p:nvPr/>
        </p:nvPicPr>
        <p:blipFill rotWithShape="1">
          <a:blip r:embed="rId3"/>
          <a:srcRect t="13655"/>
          <a:stretch/>
        </p:blipFill>
        <p:spPr>
          <a:xfrm>
            <a:off x="1479550" y="3271520"/>
            <a:ext cx="21424900" cy="852043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Now click to add a field</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7010401" y="6410960"/>
            <a:ext cx="199136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7754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This isn’t helpful.</a:t>
            </a:r>
            <a:endParaRPr dirty="0"/>
          </a:p>
        </p:txBody>
      </p:sp>
      <p:sp>
        <p:nvSpPr>
          <p:cNvPr id="333" name="Google Shape;333;p39"/>
          <p:cNvSpPr txBox="1"/>
          <p:nvPr/>
        </p:nvSpPr>
        <p:spPr>
          <a:xfrm>
            <a:off x="508000" y="508000"/>
            <a:ext cx="5153914" cy="762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Large Text - You can duplicate this slide. </a:t>
            </a:r>
            <a:endParaRPr/>
          </a:p>
        </p:txBody>
      </p:sp>
      <p:pic>
        <p:nvPicPr>
          <p:cNvPr id="2" name="McGonnagal_shake_head">
            <a:hlinkClick r:id="" action="ppaction://media"/>
            <a:extLst>
              <a:ext uri="{FF2B5EF4-FFF2-40B4-BE49-F238E27FC236}">
                <a16:creationId xmlns:a16="http://schemas.microsoft.com/office/drawing/2014/main" id="{F6FAEEF0-4CA5-424C-9F49-68F5BD11AC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28519" y="5465134"/>
            <a:ext cx="10415202" cy="4166081"/>
          </a:xfrm>
          <a:prstGeom prst="rect">
            <a:avLst/>
          </a:prstGeom>
        </p:spPr>
      </p:pic>
    </p:spTree>
    <p:extLst>
      <p:ext uri="{BB962C8B-B14F-4D97-AF65-F5344CB8AC3E}">
        <p14:creationId xmlns:p14="http://schemas.microsoft.com/office/powerpoint/2010/main" val="52444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We are looking for the taxonomy term name. Type name in the search box.</a:t>
            </a:r>
            <a:endParaRPr lang="en-US" sz="1100" dirty="0"/>
          </a:p>
        </p:txBody>
      </p:sp>
      <p:pic>
        <p:nvPicPr>
          <p:cNvPr id="4" name="Picture 3" descr="A screenshot of a cell phone&#10;&#10;Description automatically generated">
            <a:extLst>
              <a:ext uri="{FF2B5EF4-FFF2-40B4-BE49-F238E27FC236}">
                <a16:creationId xmlns:a16="http://schemas.microsoft.com/office/drawing/2014/main" id="{45EB0BB0-B034-C54E-BD61-6FA45C60371E}"/>
              </a:ext>
            </a:extLst>
          </p:cNvPr>
          <p:cNvPicPr>
            <a:picLocks noChangeAspect="1"/>
          </p:cNvPicPr>
          <p:nvPr/>
        </p:nvPicPr>
        <p:blipFill>
          <a:blip r:embed="rId3"/>
          <a:stretch>
            <a:fillRect/>
          </a:stretch>
        </p:blipFill>
        <p:spPr>
          <a:xfrm>
            <a:off x="3829049" y="2834640"/>
            <a:ext cx="16725900" cy="6299200"/>
          </a:xfrm>
          <a:prstGeom prst="rect">
            <a:avLst/>
          </a:prstGeom>
        </p:spPr>
      </p:pic>
      <p:sp>
        <p:nvSpPr>
          <p:cNvPr id="8" name="Frame 7">
            <a:extLst>
              <a:ext uri="{FF2B5EF4-FFF2-40B4-BE49-F238E27FC236}">
                <a16:creationId xmlns:a16="http://schemas.microsoft.com/office/drawing/2014/main" id="{731F2981-5875-FE48-A0ED-CD930E67150F}"/>
              </a:ext>
            </a:extLst>
          </p:cNvPr>
          <p:cNvSpPr/>
          <p:nvPr/>
        </p:nvSpPr>
        <p:spPr>
          <a:xfrm>
            <a:off x="4124960" y="3388938"/>
            <a:ext cx="5405119"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998F06E-E077-754E-9847-9BFDAEB7CD42}"/>
              </a:ext>
            </a:extLst>
          </p:cNvPr>
          <p:cNvSpPr/>
          <p:nvPr/>
        </p:nvSpPr>
        <p:spPr>
          <a:xfrm>
            <a:off x="4124961" y="5352647"/>
            <a:ext cx="249936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86C51EA6-AAD2-5647-A82C-DE0027A0D38E}"/>
              </a:ext>
            </a:extLst>
          </p:cNvPr>
          <p:cNvSpPr/>
          <p:nvPr/>
        </p:nvSpPr>
        <p:spPr>
          <a:xfrm>
            <a:off x="3935056" y="7966596"/>
            <a:ext cx="3319184"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Google Shape;331;p39">
            <a:extLst>
              <a:ext uri="{FF2B5EF4-FFF2-40B4-BE49-F238E27FC236}">
                <a16:creationId xmlns:a16="http://schemas.microsoft.com/office/drawing/2014/main" id="{DC751E22-0A2F-EE45-8881-B299389F22F9}"/>
              </a:ext>
            </a:extLst>
          </p:cNvPr>
          <p:cNvSpPr txBox="1"/>
          <p:nvPr/>
        </p:nvSpPr>
        <p:spPr>
          <a:xfrm>
            <a:off x="3620096" y="9817979"/>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Check the checkbox for Name and click Add and configure fields</a:t>
            </a:r>
            <a:endParaRPr lang="en-US" sz="1100" dirty="0"/>
          </a:p>
        </p:txBody>
      </p:sp>
    </p:spTree>
    <p:extLst>
      <p:ext uri="{BB962C8B-B14F-4D97-AF65-F5344CB8AC3E}">
        <p14:creationId xmlns:p14="http://schemas.microsoft.com/office/powerpoint/2010/main" val="2131340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68F7C217-121A-5344-9451-DE0DA019B5C0}"/>
              </a:ext>
            </a:extLst>
          </p:cNvPr>
          <p:cNvPicPr>
            <a:picLocks noChangeAspect="1"/>
          </p:cNvPicPr>
          <p:nvPr/>
        </p:nvPicPr>
        <p:blipFill rotWithShape="1">
          <a:blip r:embed="rId3"/>
          <a:srcRect b="39154"/>
          <a:stretch/>
        </p:blipFill>
        <p:spPr>
          <a:xfrm>
            <a:off x="7077824" y="3142329"/>
            <a:ext cx="8966200" cy="5718347"/>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A closer look at the anatomy of a taxonomy term:</a:t>
            </a:r>
            <a:endParaRPr lang="en-US" sz="1100" dirty="0"/>
          </a:p>
        </p:txBody>
      </p:sp>
      <p:sp>
        <p:nvSpPr>
          <p:cNvPr id="8" name="Frame 7">
            <a:extLst>
              <a:ext uri="{FF2B5EF4-FFF2-40B4-BE49-F238E27FC236}">
                <a16:creationId xmlns:a16="http://schemas.microsoft.com/office/drawing/2014/main" id="{731F2981-5875-FE48-A0ED-CD930E67150F}"/>
              </a:ext>
            </a:extLst>
          </p:cNvPr>
          <p:cNvSpPr/>
          <p:nvPr/>
        </p:nvSpPr>
        <p:spPr>
          <a:xfrm>
            <a:off x="9964651" y="2999223"/>
            <a:ext cx="5405119"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998F06E-E077-754E-9847-9BFDAEB7CD42}"/>
              </a:ext>
            </a:extLst>
          </p:cNvPr>
          <p:cNvSpPr/>
          <p:nvPr/>
        </p:nvSpPr>
        <p:spPr>
          <a:xfrm>
            <a:off x="6639561" y="7368484"/>
            <a:ext cx="249936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Google Shape;331;p39">
            <a:extLst>
              <a:ext uri="{FF2B5EF4-FFF2-40B4-BE49-F238E27FC236}">
                <a16:creationId xmlns:a16="http://schemas.microsoft.com/office/drawing/2014/main" id="{DC751E22-0A2F-EE45-8881-B299389F22F9}"/>
              </a:ext>
            </a:extLst>
          </p:cNvPr>
          <p:cNvSpPr txBox="1"/>
          <p:nvPr/>
        </p:nvSpPr>
        <p:spPr>
          <a:xfrm>
            <a:off x="3620096" y="9360779"/>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4800" b="1" dirty="0">
                <a:solidFill>
                  <a:srgbClr val="953C96"/>
                </a:solidFill>
                <a:latin typeface="Poppins"/>
                <a:cs typeface="Poppins"/>
                <a:sym typeface="Poppins"/>
              </a:rPr>
              <a:t>There is a taxonomy term id (or </a:t>
            </a:r>
            <a:r>
              <a:rPr lang="en-US" sz="4800" b="1" dirty="0" err="1">
                <a:solidFill>
                  <a:srgbClr val="953C96"/>
                </a:solidFill>
                <a:latin typeface="Poppins"/>
                <a:cs typeface="Poppins"/>
                <a:sym typeface="Poppins"/>
              </a:rPr>
              <a:t>tid</a:t>
            </a:r>
            <a:r>
              <a:rPr lang="en-US" sz="4800" b="1" dirty="0">
                <a:solidFill>
                  <a:srgbClr val="953C96"/>
                </a:solidFill>
                <a:latin typeface="Poppins"/>
                <a:cs typeface="Poppins"/>
                <a:sym typeface="Poppins"/>
              </a:rPr>
              <a:t>) and a name. These are equivalent to the node id and title on content.</a:t>
            </a:r>
            <a:endParaRPr lang="en-US" sz="900" dirty="0"/>
          </a:p>
        </p:txBody>
      </p:sp>
    </p:spTree>
    <p:extLst>
      <p:ext uri="{BB962C8B-B14F-4D97-AF65-F5344CB8AC3E}">
        <p14:creationId xmlns:p14="http://schemas.microsoft.com/office/powerpoint/2010/main" val="1101207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D48E567-C275-2C43-B56C-08C9EA219D33}"/>
              </a:ext>
            </a:extLst>
          </p:cNvPr>
          <p:cNvPicPr>
            <a:picLocks noChangeAspect="1"/>
          </p:cNvPicPr>
          <p:nvPr/>
        </p:nvPicPr>
        <p:blipFill>
          <a:blip r:embed="rId3"/>
          <a:stretch>
            <a:fillRect/>
          </a:stretch>
        </p:blipFill>
        <p:spPr>
          <a:xfrm>
            <a:off x="3943350" y="2844800"/>
            <a:ext cx="16497300" cy="8026400"/>
          </a:xfrm>
          <a:prstGeom prst="rect">
            <a:avLst/>
          </a:prstGeom>
        </p:spPr>
      </p:pic>
      <p:sp>
        <p:nvSpPr>
          <p:cNvPr id="331" name="Google Shape;331;p39"/>
          <p:cNvSpPr txBox="1"/>
          <p:nvPr/>
        </p:nvSpPr>
        <p:spPr>
          <a:xfrm>
            <a:off x="3251200" y="414315"/>
            <a:ext cx="17536160"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000" b="1" dirty="0">
                <a:solidFill>
                  <a:srgbClr val="953C96"/>
                </a:solidFill>
                <a:latin typeface="Poppins"/>
                <a:cs typeface="Poppins"/>
                <a:sym typeface="Poppins"/>
              </a:rPr>
              <a:t>Ensure that the relationship is selected, and check the box to exclude this from display</a:t>
            </a:r>
            <a:endParaRPr lang="en-US" sz="1050" dirty="0"/>
          </a:p>
        </p:txBody>
      </p:sp>
      <p:sp>
        <p:nvSpPr>
          <p:cNvPr id="8" name="Frame 7">
            <a:extLst>
              <a:ext uri="{FF2B5EF4-FFF2-40B4-BE49-F238E27FC236}">
                <a16:creationId xmlns:a16="http://schemas.microsoft.com/office/drawing/2014/main" id="{731F2981-5875-FE48-A0ED-CD930E67150F}"/>
              </a:ext>
            </a:extLst>
          </p:cNvPr>
          <p:cNvSpPr/>
          <p:nvPr/>
        </p:nvSpPr>
        <p:spPr>
          <a:xfrm>
            <a:off x="3620096" y="3724109"/>
            <a:ext cx="5405119" cy="106349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998F06E-E077-754E-9847-9BFDAEB7CD42}"/>
              </a:ext>
            </a:extLst>
          </p:cNvPr>
          <p:cNvSpPr/>
          <p:nvPr/>
        </p:nvSpPr>
        <p:spPr>
          <a:xfrm>
            <a:off x="3611802" y="4781929"/>
            <a:ext cx="2910917" cy="643511"/>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86C51EA6-AAD2-5647-A82C-DE0027A0D38E}"/>
              </a:ext>
            </a:extLst>
          </p:cNvPr>
          <p:cNvSpPr/>
          <p:nvPr/>
        </p:nvSpPr>
        <p:spPr>
          <a:xfrm>
            <a:off x="3620096" y="6324004"/>
            <a:ext cx="3319184"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Google Shape;331;p39">
            <a:extLst>
              <a:ext uri="{FF2B5EF4-FFF2-40B4-BE49-F238E27FC236}">
                <a16:creationId xmlns:a16="http://schemas.microsoft.com/office/drawing/2014/main" id="{DC751E22-0A2F-EE45-8881-B299389F22F9}"/>
              </a:ext>
            </a:extLst>
          </p:cNvPr>
          <p:cNvSpPr txBox="1"/>
          <p:nvPr/>
        </p:nvSpPr>
        <p:spPr>
          <a:xfrm>
            <a:off x="6939281" y="6099419"/>
            <a:ext cx="14498320"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dirty="0">
                <a:solidFill>
                  <a:srgbClr val="953C96"/>
                </a:solidFill>
                <a:latin typeface="Poppins"/>
                <a:cs typeface="Poppins"/>
                <a:sym typeface="Poppins"/>
              </a:rPr>
              <a:t>Also, check the box to link this to a taxonomy term.</a:t>
            </a:r>
            <a:endParaRPr lang="en-US" sz="1000" dirty="0"/>
          </a:p>
        </p:txBody>
      </p:sp>
    </p:spTree>
    <p:extLst>
      <p:ext uri="{BB962C8B-B14F-4D97-AF65-F5344CB8AC3E}">
        <p14:creationId xmlns:p14="http://schemas.microsoft.com/office/powerpoint/2010/main" val="3835360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C2F83092-F049-604C-9639-3F2451D7CDA8}"/>
              </a:ext>
            </a:extLst>
          </p:cNvPr>
          <p:cNvPicPr>
            <a:picLocks noChangeAspect="1"/>
          </p:cNvPicPr>
          <p:nvPr/>
        </p:nvPicPr>
        <p:blipFill>
          <a:blip r:embed="rId3"/>
          <a:stretch>
            <a:fillRect/>
          </a:stretch>
        </p:blipFill>
        <p:spPr>
          <a:xfrm>
            <a:off x="1988820" y="2641600"/>
            <a:ext cx="21259800" cy="782320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Back under format, click settings</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2171700" y="4846314"/>
            <a:ext cx="319278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0546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Choose our Taxonomy Term name under Grouping field Nr. 1</a:t>
            </a:r>
            <a:endParaRPr lang="en-US" dirty="0"/>
          </a:p>
        </p:txBody>
      </p:sp>
      <p:pic>
        <p:nvPicPr>
          <p:cNvPr id="3" name="Picture 2" descr="A screenshot of a cell phone&#10;&#10;Description automatically generated">
            <a:extLst>
              <a:ext uri="{FF2B5EF4-FFF2-40B4-BE49-F238E27FC236}">
                <a16:creationId xmlns:a16="http://schemas.microsoft.com/office/drawing/2014/main" id="{EC59F146-B0EA-C047-BFBC-E43693C19EAB}"/>
              </a:ext>
            </a:extLst>
          </p:cNvPr>
          <p:cNvPicPr>
            <a:picLocks noChangeAspect="1"/>
          </p:cNvPicPr>
          <p:nvPr/>
        </p:nvPicPr>
        <p:blipFill>
          <a:blip r:embed="rId3"/>
          <a:stretch>
            <a:fillRect/>
          </a:stretch>
        </p:blipFill>
        <p:spPr>
          <a:xfrm>
            <a:off x="3746499" y="3340094"/>
            <a:ext cx="16891000" cy="4800600"/>
          </a:xfrm>
          <a:prstGeom prst="rect">
            <a:avLst/>
          </a:prstGeom>
        </p:spPr>
      </p:pic>
      <p:sp>
        <p:nvSpPr>
          <p:cNvPr id="8" name="Frame 7">
            <a:extLst>
              <a:ext uri="{FF2B5EF4-FFF2-40B4-BE49-F238E27FC236}">
                <a16:creationId xmlns:a16="http://schemas.microsoft.com/office/drawing/2014/main" id="{731F2981-5875-FE48-A0ED-CD930E67150F}"/>
              </a:ext>
            </a:extLst>
          </p:cNvPr>
          <p:cNvSpPr/>
          <p:nvPr/>
        </p:nvSpPr>
        <p:spPr>
          <a:xfrm>
            <a:off x="3248660" y="4094474"/>
            <a:ext cx="7439660" cy="1717046"/>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Google Shape;331;p39">
            <a:extLst>
              <a:ext uri="{FF2B5EF4-FFF2-40B4-BE49-F238E27FC236}">
                <a16:creationId xmlns:a16="http://schemas.microsoft.com/office/drawing/2014/main" id="{662F8B97-263E-EC4A-9046-8625CC817FC7}"/>
              </a:ext>
            </a:extLst>
          </p:cNvPr>
          <p:cNvSpPr txBox="1"/>
          <p:nvPr/>
        </p:nvSpPr>
        <p:spPr>
          <a:xfrm>
            <a:off x="3746499" y="8895074"/>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We may have hidden this field, but it will now show up as a grouping heading</a:t>
            </a:r>
          </a:p>
          <a:p>
            <a:pPr lvl="0" algn="ctr">
              <a:buClr>
                <a:srgbClr val="953C96"/>
              </a:buClr>
              <a:buSzPts val="8000"/>
            </a:pPr>
            <a:endParaRPr lang="en-US" dirty="0"/>
          </a:p>
        </p:txBody>
      </p:sp>
    </p:spTree>
    <p:extLst>
      <p:ext uri="{BB962C8B-B14F-4D97-AF65-F5344CB8AC3E}">
        <p14:creationId xmlns:p14="http://schemas.microsoft.com/office/powerpoint/2010/main" val="3749032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25284E-0179-A843-ABB8-F171B8343850}"/>
              </a:ext>
            </a:extLst>
          </p:cNvPr>
          <p:cNvPicPr>
            <a:picLocks noChangeAspect="1"/>
          </p:cNvPicPr>
          <p:nvPr/>
        </p:nvPicPr>
        <p:blipFill rotWithShape="1">
          <a:blip r:embed="rId3"/>
          <a:srcRect t="13655"/>
          <a:stretch/>
        </p:blipFill>
        <p:spPr>
          <a:xfrm>
            <a:off x="1479550" y="3271520"/>
            <a:ext cx="21424900" cy="852043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Now click on the existing sort criteria</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1743710" y="8303895"/>
            <a:ext cx="6973311"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48136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812622AB-2C48-1348-B131-7DBF0F578060}"/>
              </a:ext>
            </a:extLst>
          </p:cNvPr>
          <p:cNvPicPr>
            <a:picLocks noChangeAspect="1"/>
          </p:cNvPicPr>
          <p:nvPr/>
        </p:nvPicPr>
        <p:blipFill>
          <a:blip r:embed="rId3"/>
          <a:stretch>
            <a:fillRect/>
          </a:stretch>
        </p:blipFill>
        <p:spPr>
          <a:xfrm>
            <a:off x="1276349" y="2904490"/>
            <a:ext cx="21831300" cy="880110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Remove it-we’re going to use something different</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6336493" y="10537248"/>
            <a:ext cx="219837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6790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25284E-0179-A843-ABB8-F171B8343850}"/>
              </a:ext>
            </a:extLst>
          </p:cNvPr>
          <p:cNvPicPr>
            <a:picLocks noChangeAspect="1"/>
          </p:cNvPicPr>
          <p:nvPr/>
        </p:nvPicPr>
        <p:blipFill rotWithShape="1">
          <a:blip r:embed="rId3"/>
          <a:srcRect t="13655"/>
          <a:stretch/>
        </p:blipFill>
        <p:spPr>
          <a:xfrm>
            <a:off x="1479550" y="3271520"/>
            <a:ext cx="21424900" cy="852043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Now let’s add our own</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7335520" y="8303895"/>
            <a:ext cx="1381501" cy="616585"/>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95197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000" b="1" dirty="0">
                <a:solidFill>
                  <a:srgbClr val="953C96"/>
                </a:solidFill>
                <a:latin typeface="Poppins"/>
                <a:cs typeface="Poppins"/>
                <a:sym typeface="Poppins"/>
              </a:rPr>
              <a:t>Let’s search for and add the creature type name: this will ensure our headings are alphabetized</a:t>
            </a:r>
            <a:endParaRPr lang="en-US" sz="1050" dirty="0"/>
          </a:p>
        </p:txBody>
      </p:sp>
      <p:pic>
        <p:nvPicPr>
          <p:cNvPr id="3" name="Picture 2" descr="A screenshot of a cell phone&#10;&#10;Description automatically generated">
            <a:extLst>
              <a:ext uri="{FF2B5EF4-FFF2-40B4-BE49-F238E27FC236}">
                <a16:creationId xmlns:a16="http://schemas.microsoft.com/office/drawing/2014/main" id="{BCC767BC-F304-1841-9566-03DA25FDAE50}"/>
              </a:ext>
            </a:extLst>
          </p:cNvPr>
          <p:cNvPicPr>
            <a:picLocks noChangeAspect="1"/>
          </p:cNvPicPr>
          <p:nvPr/>
        </p:nvPicPr>
        <p:blipFill>
          <a:blip r:embed="rId3"/>
          <a:stretch>
            <a:fillRect/>
          </a:stretch>
        </p:blipFill>
        <p:spPr>
          <a:xfrm>
            <a:off x="4133850" y="4267200"/>
            <a:ext cx="16116300" cy="5181600"/>
          </a:xfrm>
          <a:prstGeom prst="rect">
            <a:avLst/>
          </a:prstGeom>
        </p:spPr>
      </p:pic>
    </p:spTree>
    <p:extLst>
      <p:ext uri="{BB962C8B-B14F-4D97-AF65-F5344CB8AC3E}">
        <p14:creationId xmlns:p14="http://schemas.microsoft.com/office/powerpoint/2010/main" val="3420098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000" b="1" dirty="0">
                <a:solidFill>
                  <a:srgbClr val="953C96"/>
                </a:solidFill>
                <a:latin typeface="Poppins"/>
                <a:cs typeface="Poppins"/>
                <a:sym typeface="Poppins"/>
              </a:rPr>
              <a:t>As a second sort criterion we add the title of the creature node so it is alphabetized</a:t>
            </a:r>
            <a:endParaRPr lang="en-US" sz="1050" dirty="0"/>
          </a:p>
        </p:txBody>
      </p:sp>
      <p:pic>
        <p:nvPicPr>
          <p:cNvPr id="3" name="Picture 2" descr="A screenshot of a cell phone&#10;&#10;Description automatically generated">
            <a:extLst>
              <a:ext uri="{FF2B5EF4-FFF2-40B4-BE49-F238E27FC236}">
                <a16:creationId xmlns:a16="http://schemas.microsoft.com/office/drawing/2014/main" id="{D2FE4071-34D7-2B47-93D2-16DE7C2618E7}"/>
              </a:ext>
            </a:extLst>
          </p:cNvPr>
          <p:cNvPicPr>
            <a:picLocks noChangeAspect="1"/>
          </p:cNvPicPr>
          <p:nvPr/>
        </p:nvPicPr>
        <p:blipFill>
          <a:blip r:embed="rId3"/>
          <a:stretch>
            <a:fillRect/>
          </a:stretch>
        </p:blipFill>
        <p:spPr>
          <a:xfrm>
            <a:off x="2438400" y="4025900"/>
            <a:ext cx="19507200" cy="5664200"/>
          </a:xfrm>
          <a:prstGeom prst="rect">
            <a:avLst/>
          </a:prstGeom>
        </p:spPr>
      </p:pic>
    </p:spTree>
    <p:extLst>
      <p:ext uri="{BB962C8B-B14F-4D97-AF65-F5344CB8AC3E}">
        <p14:creationId xmlns:p14="http://schemas.microsoft.com/office/powerpoint/2010/main" val="15027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Right now, what can’t a user do with this layout?</a:t>
            </a:r>
            <a:endParaRPr dirty="0"/>
          </a:p>
        </p:txBody>
      </p:sp>
      <p:sp>
        <p:nvSpPr>
          <p:cNvPr id="339" name="Google Shape;339;p40"/>
          <p:cNvSpPr txBox="1"/>
          <p:nvPr/>
        </p:nvSpPr>
        <p:spPr>
          <a:xfrm>
            <a:off x="5519550" y="5217400"/>
            <a:ext cx="13344900" cy="4295100"/>
          </a:xfrm>
          <a:prstGeom prst="rect">
            <a:avLst/>
          </a:prstGeom>
          <a:noFill/>
          <a:ln>
            <a:noFill/>
          </a:ln>
        </p:spPr>
        <p:txBody>
          <a:bodyPr spcFirstLastPara="1" wrap="square" lIns="50800" tIns="50800" rIns="50800" bIns="50800" anchor="t" anchorCtr="0">
            <a:noAutofit/>
          </a:bodyPr>
          <a:lstStyle/>
          <a:p>
            <a:pPr marL="396874" marR="0" lvl="0" indent="-412749" algn="l" rtl="0">
              <a:lnSpc>
                <a:spcPct val="160000"/>
              </a:lnSpc>
              <a:spcBef>
                <a:spcPts val="0"/>
              </a:spcBef>
              <a:spcAft>
                <a:spcPts val="0"/>
              </a:spcAft>
              <a:buClr>
                <a:srgbClr val="953C96"/>
              </a:buClr>
              <a:buSzPts val="4000"/>
              <a:buFont typeface="Poppins"/>
              <a:buChar char="•"/>
            </a:pPr>
            <a:r>
              <a:rPr lang="en-US" sz="4000" b="1" i="0" u="none" strike="noStrike" cap="none" dirty="0">
                <a:solidFill>
                  <a:srgbClr val="953C96"/>
                </a:solidFill>
                <a:latin typeface="Poppins"/>
                <a:ea typeface="Poppins"/>
                <a:cs typeface="Poppins"/>
                <a:sym typeface="Poppins"/>
              </a:rPr>
              <a:t>See a list of all creatures that are dangerous</a:t>
            </a:r>
          </a:p>
          <a:p>
            <a:pPr marL="396874" marR="0" lvl="0" indent="-412749" algn="l" rtl="0">
              <a:lnSpc>
                <a:spcPct val="160000"/>
              </a:lnSpc>
              <a:spcBef>
                <a:spcPts val="0"/>
              </a:spcBef>
              <a:spcAft>
                <a:spcPts val="0"/>
              </a:spcAft>
              <a:buClr>
                <a:srgbClr val="953C96"/>
              </a:buClr>
              <a:buSzPts val="4000"/>
              <a:buFont typeface="Poppins"/>
              <a:buChar char="•"/>
            </a:pPr>
            <a:r>
              <a:rPr lang="en-US" sz="4000" b="1" dirty="0">
                <a:solidFill>
                  <a:srgbClr val="953C96"/>
                </a:solidFill>
                <a:latin typeface="Poppins"/>
                <a:cs typeface="Poppins"/>
                <a:sym typeface="Poppins"/>
              </a:rPr>
              <a:t>Find a creature who can be safely domesticated</a:t>
            </a:r>
          </a:p>
          <a:p>
            <a:pPr marL="396874" marR="0" lvl="0" indent="-412749" algn="l" rtl="0">
              <a:lnSpc>
                <a:spcPct val="160000"/>
              </a:lnSpc>
              <a:spcBef>
                <a:spcPts val="0"/>
              </a:spcBef>
              <a:spcAft>
                <a:spcPts val="0"/>
              </a:spcAft>
              <a:buClr>
                <a:srgbClr val="953C96"/>
              </a:buClr>
              <a:buSzPts val="4000"/>
              <a:buFont typeface="Poppins"/>
              <a:buChar char="•"/>
            </a:pPr>
            <a:r>
              <a:rPr lang="en-US" sz="4000" b="1" dirty="0">
                <a:solidFill>
                  <a:srgbClr val="953C96"/>
                </a:solidFill>
                <a:latin typeface="Poppins"/>
                <a:cs typeface="Poppins"/>
                <a:sym typeface="Poppins"/>
              </a:rPr>
              <a:t>Narrow down a list of creatures by its habitat</a:t>
            </a:r>
            <a:endParaRPr sz="4000" dirty="0"/>
          </a:p>
        </p:txBody>
      </p:sp>
      <p:sp>
        <p:nvSpPr>
          <p:cNvPr id="341" name="Google Shape;341;p40"/>
          <p:cNvSpPr txBox="1"/>
          <p:nvPr/>
        </p:nvSpPr>
        <p:spPr>
          <a:xfrm>
            <a:off x="508000" y="508000"/>
            <a:ext cx="5153914" cy="10922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Title and Body Copy - You can duplicate this slide. </a:t>
            </a:r>
            <a:endParaRPr/>
          </a:p>
        </p:txBody>
      </p:sp>
    </p:spTree>
    <p:extLst>
      <p:ext uri="{BB962C8B-B14F-4D97-AF65-F5344CB8AC3E}">
        <p14:creationId xmlns:p14="http://schemas.microsoft.com/office/powerpoint/2010/main" val="1581615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A85D6FC9-0367-4B44-AE37-55F445928832}"/>
              </a:ext>
            </a:extLst>
          </p:cNvPr>
          <p:cNvPicPr>
            <a:picLocks noChangeAspect="1"/>
          </p:cNvPicPr>
          <p:nvPr/>
        </p:nvPicPr>
        <p:blipFill>
          <a:blip r:embed="rId3"/>
          <a:stretch>
            <a:fillRect/>
          </a:stretch>
        </p:blipFill>
        <p:spPr>
          <a:xfrm>
            <a:off x="1841499" y="2341419"/>
            <a:ext cx="20701000" cy="944880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000" b="1" dirty="0">
                <a:solidFill>
                  <a:srgbClr val="953C96"/>
                </a:solidFill>
                <a:latin typeface="Poppins"/>
                <a:cs typeface="Poppins"/>
                <a:sym typeface="Poppins"/>
              </a:rPr>
              <a:t>Now our preview shows an organized list under headings</a:t>
            </a:r>
            <a:endParaRPr lang="en-US" sz="1050" dirty="0"/>
          </a:p>
        </p:txBody>
      </p:sp>
      <p:sp>
        <p:nvSpPr>
          <p:cNvPr id="6" name="Google Shape;331;p39">
            <a:extLst>
              <a:ext uri="{FF2B5EF4-FFF2-40B4-BE49-F238E27FC236}">
                <a16:creationId xmlns:a16="http://schemas.microsoft.com/office/drawing/2014/main" id="{44F61FEE-3755-F248-92F4-A9B2EF70DE38}"/>
              </a:ext>
            </a:extLst>
          </p:cNvPr>
          <p:cNvSpPr txBox="1"/>
          <p:nvPr/>
        </p:nvSpPr>
        <p:spPr>
          <a:xfrm>
            <a:off x="10505440" y="4813595"/>
            <a:ext cx="12879743"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4800" b="1" dirty="0">
                <a:solidFill>
                  <a:srgbClr val="953C96"/>
                </a:solidFill>
                <a:latin typeface="Poppins"/>
                <a:cs typeface="Poppins"/>
                <a:sym typeface="Poppins"/>
              </a:rPr>
              <a:t>Note that I have the option enabled to show the underlying SQL query</a:t>
            </a:r>
            <a:endParaRPr lang="en-US" sz="900" dirty="0"/>
          </a:p>
        </p:txBody>
      </p:sp>
    </p:spTree>
    <p:extLst>
      <p:ext uri="{BB962C8B-B14F-4D97-AF65-F5344CB8AC3E}">
        <p14:creationId xmlns:p14="http://schemas.microsoft.com/office/powerpoint/2010/main" val="2619520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C2F83092-F049-604C-9639-3F2451D7CDA8}"/>
              </a:ext>
            </a:extLst>
          </p:cNvPr>
          <p:cNvPicPr>
            <a:picLocks noChangeAspect="1"/>
          </p:cNvPicPr>
          <p:nvPr/>
        </p:nvPicPr>
        <p:blipFill>
          <a:blip r:embed="rId3"/>
          <a:stretch>
            <a:fillRect/>
          </a:stretch>
        </p:blipFill>
        <p:spPr>
          <a:xfrm>
            <a:off x="1988820" y="2641600"/>
            <a:ext cx="21259800" cy="782320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Last, let’s add a header to the page to help explain it</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13489940" y="5232394"/>
            <a:ext cx="319278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487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D7C0924-9D96-E640-A4EA-298C3BAE2DC8}"/>
              </a:ext>
            </a:extLst>
          </p:cNvPr>
          <p:cNvPicPr>
            <a:picLocks noChangeAspect="1"/>
          </p:cNvPicPr>
          <p:nvPr/>
        </p:nvPicPr>
        <p:blipFill>
          <a:blip r:embed="rId3"/>
          <a:stretch>
            <a:fillRect/>
          </a:stretch>
        </p:blipFill>
        <p:spPr>
          <a:xfrm>
            <a:off x="5539079" y="2957692"/>
            <a:ext cx="13305840" cy="9112388"/>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Let’s select a text area</a:t>
            </a: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6560820" y="9864228"/>
            <a:ext cx="3192780" cy="894080"/>
          </a:xfrm>
          <a:prstGeom prst="frame">
            <a:avLst/>
          </a:prstGeom>
          <a:solidFill>
            <a:srgbClr val="953C96"/>
          </a:solidFill>
          <a:ln>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9568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9831B02D-0255-A640-BC42-EC423466973B}"/>
              </a:ext>
            </a:extLst>
          </p:cNvPr>
          <p:cNvPicPr>
            <a:picLocks noChangeAspect="1"/>
          </p:cNvPicPr>
          <p:nvPr/>
        </p:nvPicPr>
        <p:blipFill>
          <a:blip r:embed="rId3"/>
          <a:stretch>
            <a:fillRect/>
          </a:stretch>
        </p:blipFill>
        <p:spPr>
          <a:xfrm>
            <a:off x="3498849" y="3014980"/>
            <a:ext cx="17386300" cy="8864600"/>
          </a:xfrm>
          <a:prstGeom prst="rect">
            <a:avLst/>
          </a:prstGeom>
        </p:spPr>
      </p:pic>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Add some explanatory text and save</a:t>
            </a:r>
          </a:p>
          <a:p>
            <a:pPr lvl="0" algn="ctr">
              <a:buClr>
                <a:srgbClr val="953C96"/>
              </a:buClr>
              <a:buSzPts val="8000"/>
            </a:pPr>
            <a:endParaRPr lang="en-US" dirty="0"/>
          </a:p>
        </p:txBody>
      </p:sp>
      <p:sp>
        <p:nvSpPr>
          <p:cNvPr id="8" name="Frame 7">
            <a:extLst>
              <a:ext uri="{FF2B5EF4-FFF2-40B4-BE49-F238E27FC236}">
                <a16:creationId xmlns:a16="http://schemas.microsoft.com/office/drawing/2014/main" id="{731F2981-5875-FE48-A0ED-CD930E67150F}"/>
              </a:ext>
            </a:extLst>
          </p:cNvPr>
          <p:cNvSpPr/>
          <p:nvPr/>
        </p:nvSpPr>
        <p:spPr>
          <a:xfrm>
            <a:off x="3498849" y="5339083"/>
            <a:ext cx="16990060" cy="3037834"/>
          </a:xfrm>
          <a:prstGeom prst="frame">
            <a:avLst/>
          </a:prstGeom>
          <a:solidFill>
            <a:srgbClr val="953C96"/>
          </a:solidFill>
          <a:ln w="6350">
            <a:solidFill>
              <a:srgbClr val="953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470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Now let’s make this the front page</a:t>
            </a:r>
          </a:p>
          <a:p>
            <a:pPr lvl="0" algn="ctr">
              <a:buClr>
                <a:srgbClr val="953C96"/>
              </a:buClr>
              <a:buSzPts val="8000"/>
            </a:pPr>
            <a:endParaRPr lang="en-US" dirty="0"/>
          </a:p>
        </p:txBody>
      </p:sp>
      <p:pic>
        <p:nvPicPr>
          <p:cNvPr id="3" name="Picture 2" descr="A screenshot of a cell phone&#10;&#10;Description automatically generated">
            <a:extLst>
              <a:ext uri="{FF2B5EF4-FFF2-40B4-BE49-F238E27FC236}">
                <a16:creationId xmlns:a16="http://schemas.microsoft.com/office/drawing/2014/main" id="{449EA5A8-CB5F-8745-B0C2-A1A6E93F765D}"/>
              </a:ext>
            </a:extLst>
          </p:cNvPr>
          <p:cNvPicPr>
            <a:picLocks noChangeAspect="1"/>
          </p:cNvPicPr>
          <p:nvPr/>
        </p:nvPicPr>
        <p:blipFill>
          <a:blip r:embed="rId3"/>
          <a:stretch>
            <a:fillRect/>
          </a:stretch>
        </p:blipFill>
        <p:spPr>
          <a:xfrm>
            <a:off x="2397760" y="1380779"/>
            <a:ext cx="10769600" cy="26797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14C475D-9B5D-284E-A0AA-D0AF0DD67E8E}"/>
              </a:ext>
            </a:extLst>
          </p:cNvPr>
          <p:cNvPicPr>
            <a:picLocks noChangeAspect="1"/>
          </p:cNvPicPr>
          <p:nvPr/>
        </p:nvPicPr>
        <p:blipFill>
          <a:blip r:embed="rId4"/>
          <a:stretch>
            <a:fillRect/>
          </a:stretch>
        </p:blipFill>
        <p:spPr>
          <a:xfrm>
            <a:off x="5242560" y="2287650"/>
            <a:ext cx="17585690" cy="8840090"/>
          </a:xfrm>
          <a:prstGeom prst="rect">
            <a:avLst/>
          </a:prstGeom>
        </p:spPr>
      </p:pic>
      <p:sp>
        <p:nvSpPr>
          <p:cNvPr id="10" name="Google Shape;331;p39">
            <a:extLst>
              <a:ext uri="{FF2B5EF4-FFF2-40B4-BE49-F238E27FC236}">
                <a16:creationId xmlns:a16="http://schemas.microsoft.com/office/drawing/2014/main" id="{338FC131-4DEB-1D43-B247-324BB2CA7160}"/>
              </a:ext>
            </a:extLst>
          </p:cNvPr>
          <p:cNvSpPr txBox="1"/>
          <p:nvPr/>
        </p:nvSpPr>
        <p:spPr>
          <a:xfrm>
            <a:off x="6668096" y="7609846"/>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dirty="0">
                <a:solidFill>
                  <a:srgbClr val="953C96"/>
                </a:solidFill>
                <a:latin typeface="Poppins"/>
                <a:cs typeface="Poppins"/>
                <a:sym typeface="Poppins"/>
              </a:rPr>
              <a:t>The basic site settings under configuration lets us set this as the default front page</a:t>
            </a:r>
          </a:p>
          <a:p>
            <a:pPr lvl="0" algn="ctr">
              <a:buClr>
                <a:srgbClr val="953C96"/>
              </a:buClr>
              <a:buSzPts val="8000"/>
            </a:pPr>
            <a:endParaRPr lang="en-US" dirty="0"/>
          </a:p>
        </p:txBody>
      </p:sp>
    </p:spTree>
    <p:extLst>
      <p:ext uri="{BB962C8B-B14F-4D97-AF65-F5344CB8AC3E}">
        <p14:creationId xmlns:p14="http://schemas.microsoft.com/office/powerpoint/2010/main" val="813117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41431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Done!</a:t>
            </a:r>
          </a:p>
          <a:p>
            <a:pPr lvl="0" algn="ctr">
              <a:buClr>
                <a:srgbClr val="953C96"/>
              </a:buClr>
              <a:buSzPts val="8000"/>
            </a:pPr>
            <a:endParaRPr lang="en-US" dirty="0"/>
          </a:p>
        </p:txBody>
      </p:sp>
      <p:pic>
        <p:nvPicPr>
          <p:cNvPr id="4" name="Picture 3" descr="A screenshot of a cell phone&#10;&#10;Description automatically generated">
            <a:extLst>
              <a:ext uri="{FF2B5EF4-FFF2-40B4-BE49-F238E27FC236}">
                <a16:creationId xmlns:a16="http://schemas.microsoft.com/office/drawing/2014/main" id="{9ED5137B-87E6-0C4A-8F5C-B4A2AEED18CE}"/>
              </a:ext>
            </a:extLst>
          </p:cNvPr>
          <p:cNvPicPr>
            <a:picLocks noChangeAspect="1"/>
          </p:cNvPicPr>
          <p:nvPr/>
        </p:nvPicPr>
        <p:blipFill>
          <a:blip r:embed="rId3"/>
          <a:stretch>
            <a:fillRect/>
          </a:stretch>
        </p:blipFill>
        <p:spPr>
          <a:xfrm>
            <a:off x="5339466" y="1933232"/>
            <a:ext cx="13705065" cy="9647189"/>
          </a:xfrm>
          <a:prstGeom prst="rect">
            <a:avLst/>
          </a:prstGeom>
        </p:spPr>
      </p:pic>
    </p:spTree>
    <p:extLst>
      <p:ext uri="{BB962C8B-B14F-4D97-AF65-F5344CB8AC3E}">
        <p14:creationId xmlns:p14="http://schemas.microsoft.com/office/powerpoint/2010/main" val="3287085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843283"/>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8000" b="1" dirty="0">
                <a:solidFill>
                  <a:srgbClr val="953C96"/>
                </a:solidFill>
                <a:latin typeface="Poppins"/>
                <a:cs typeface="Poppins"/>
                <a:sym typeface="Poppins"/>
              </a:rPr>
              <a:t>Is that really everything?</a:t>
            </a:r>
            <a:endParaRPr dirty="0"/>
          </a:p>
        </p:txBody>
      </p:sp>
      <p:pic>
        <p:nvPicPr>
          <p:cNvPr id="4" name="Picture 3" descr="A close up of an owl&#10;&#10;Description automatically generated">
            <a:extLst>
              <a:ext uri="{FF2B5EF4-FFF2-40B4-BE49-F238E27FC236}">
                <a16:creationId xmlns:a16="http://schemas.microsoft.com/office/drawing/2014/main" id="{4F594F72-F3C2-2F44-AE75-7EA51B66A6C5}"/>
              </a:ext>
            </a:extLst>
          </p:cNvPr>
          <p:cNvPicPr>
            <a:picLocks noChangeAspect="1"/>
          </p:cNvPicPr>
          <p:nvPr/>
        </p:nvPicPr>
        <p:blipFill>
          <a:blip r:embed="rId3"/>
          <a:stretch>
            <a:fillRect/>
          </a:stretch>
        </p:blipFill>
        <p:spPr>
          <a:xfrm>
            <a:off x="6949440" y="3218972"/>
            <a:ext cx="10485120" cy="8533722"/>
          </a:xfrm>
          <a:prstGeom prst="rect">
            <a:avLst/>
          </a:prstGeom>
          <a:ln w="76200">
            <a:solidFill>
              <a:srgbClr val="953C96"/>
            </a:solidFill>
          </a:ln>
        </p:spPr>
      </p:pic>
    </p:spTree>
    <p:extLst>
      <p:ext uri="{BB962C8B-B14F-4D97-AF65-F5344CB8AC3E}">
        <p14:creationId xmlns:p14="http://schemas.microsoft.com/office/powerpoint/2010/main" val="1978505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486955"/>
            <a:ext cx="16513887" cy="303783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6600" b="1" dirty="0">
                <a:solidFill>
                  <a:srgbClr val="953C96"/>
                </a:solidFill>
                <a:latin typeface="Poppins"/>
                <a:cs typeface="Poppins"/>
                <a:sym typeface="Poppins"/>
              </a:rPr>
              <a:t>Okay, so there are a few more steps to really fill this thing out, but we need to keep moving.</a:t>
            </a:r>
          </a:p>
          <a:p>
            <a:pPr lvl="0" algn="ctr">
              <a:buClr>
                <a:srgbClr val="953C96"/>
              </a:buClr>
              <a:buSzPts val="8000"/>
            </a:pPr>
            <a:endParaRPr lang="en-US" sz="6600" b="1" dirty="0">
              <a:solidFill>
                <a:srgbClr val="953C96"/>
              </a:solidFill>
              <a:latin typeface="Poppins"/>
              <a:cs typeface="Poppins"/>
              <a:sym typeface="Poppins"/>
            </a:endParaRPr>
          </a:p>
          <a:p>
            <a:pPr lvl="0" algn="ctr">
              <a:buClr>
                <a:srgbClr val="953C96"/>
              </a:buClr>
              <a:buSzPts val="8000"/>
            </a:pPr>
            <a:r>
              <a:rPr lang="en-US" sz="6600" b="1" dirty="0">
                <a:solidFill>
                  <a:srgbClr val="953C96"/>
                </a:solidFill>
                <a:latin typeface="Poppins"/>
                <a:cs typeface="Poppins"/>
                <a:sym typeface="Poppins"/>
              </a:rPr>
              <a:t>There’s an appendix at the end of the slide deck. It deals with using </a:t>
            </a:r>
            <a:r>
              <a:rPr lang="en-US" sz="6600" b="1" dirty="0" err="1">
                <a:solidFill>
                  <a:srgbClr val="953C96"/>
                </a:solidFill>
                <a:latin typeface="Poppins"/>
                <a:cs typeface="Poppins"/>
                <a:sym typeface="Poppins"/>
              </a:rPr>
              <a:t>pathauto</a:t>
            </a:r>
            <a:r>
              <a:rPr lang="en-US" sz="6600" b="1" dirty="0">
                <a:solidFill>
                  <a:srgbClr val="953C96"/>
                </a:solidFill>
                <a:latin typeface="Poppins"/>
                <a:cs typeface="Poppins"/>
                <a:sym typeface="Poppins"/>
              </a:rPr>
              <a:t> for SEO-friendly URLs and with altering the default taxonomy view.</a:t>
            </a:r>
          </a:p>
          <a:p>
            <a:pPr lvl="0" algn="ctr">
              <a:buClr>
                <a:srgbClr val="953C96"/>
              </a:buClr>
              <a:buSzPts val="8000"/>
            </a:pPr>
            <a:endParaRPr lang="en-US" dirty="0"/>
          </a:p>
        </p:txBody>
      </p:sp>
    </p:spTree>
    <p:extLst>
      <p:ext uri="{BB962C8B-B14F-4D97-AF65-F5344CB8AC3E}">
        <p14:creationId xmlns:p14="http://schemas.microsoft.com/office/powerpoint/2010/main" val="15395550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Some quick taxonomy design principles</a:t>
            </a:r>
            <a:endParaRPr dirty="0"/>
          </a:p>
        </p:txBody>
      </p:sp>
    </p:spTree>
    <p:extLst>
      <p:ext uri="{BB962C8B-B14F-4D97-AF65-F5344CB8AC3E}">
        <p14:creationId xmlns:p14="http://schemas.microsoft.com/office/powerpoint/2010/main" val="137000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Comment #1</a:t>
            </a:r>
          </a:p>
          <a:p>
            <a:pPr marL="0" marR="0" lvl="0" indent="0" algn="ctr" rtl="0">
              <a:lnSpc>
                <a:spcPct val="100000"/>
              </a:lnSpc>
              <a:spcBef>
                <a:spcPts val="0"/>
              </a:spcBef>
              <a:spcAft>
                <a:spcPts val="0"/>
              </a:spcAft>
              <a:buClr>
                <a:srgbClr val="953C96"/>
              </a:buClr>
              <a:buSzPts val="8000"/>
              <a:buFont typeface="Poppins"/>
              <a:buNone/>
            </a:pPr>
            <a:r>
              <a:rPr lang="en-US" sz="8000" b="1" dirty="0">
                <a:solidFill>
                  <a:srgbClr val="953C96"/>
                </a:solidFill>
                <a:latin typeface="Poppins"/>
                <a:cs typeface="Poppins"/>
                <a:sym typeface="Poppins"/>
              </a:rPr>
              <a:t>Taxonomies blur the line between content and configuration, but they are content, not configuration</a:t>
            </a:r>
            <a:endParaRPr dirty="0"/>
          </a:p>
        </p:txBody>
      </p:sp>
    </p:spTree>
    <p:extLst>
      <p:ext uri="{BB962C8B-B14F-4D97-AF65-F5344CB8AC3E}">
        <p14:creationId xmlns:p14="http://schemas.microsoft.com/office/powerpoint/2010/main" val="139343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p:nvPr/>
        </p:nvSpPr>
        <p:spPr>
          <a:xfrm>
            <a:off x="5519520" y="2044466"/>
            <a:ext cx="13344960" cy="2352036"/>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953C96"/>
              </a:buClr>
              <a:buSzPts val="7000"/>
              <a:buFont typeface="Poppins"/>
              <a:buNone/>
            </a:pPr>
            <a:r>
              <a:rPr lang="en-US" sz="7000" b="1" i="0" u="none" strike="noStrike" cap="none" dirty="0">
                <a:solidFill>
                  <a:srgbClr val="953C96"/>
                </a:solidFill>
                <a:latin typeface="Poppins"/>
                <a:ea typeface="Poppins"/>
                <a:cs typeface="Poppins"/>
                <a:sym typeface="Poppins"/>
              </a:rPr>
              <a:t>What is wrong here?</a:t>
            </a:r>
          </a:p>
          <a:p>
            <a:pPr marL="0" marR="0" lvl="0" indent="0" algn="ctr" rtl="0">
              <a:lnSpc>
                <a:spcPct val="80000"/>
              </a:lnSpc>
              <a:spcBef>
                <a:spcPts val="0"/>
              </a:spcBef>
              <a:spcAft>
                <a:spcPts val="0"/>
              </a:spcAft>
              <a:buClr>
                <a:srgbClr val="953C96"/>
              </a:buClr>
              <a:buSzPts val="7000"/>
              <a:buFont typeface="Poppins"/>
              <a:buNone/>
            </a:pPr>
            <a:endParaRPr lang="en-US" dirty="0"/>
          </a:p>
        </p:txBody>
      </p:sp>
      <p:sp>
        <p:nvSpPr>
          <p:cNvPr id="339" name="Google Shape;339;p40"/>
          <p:cNvSpPr txBox="1"/>
          <p:nvPr/>
        </p:nvSpPr>
        <p:spPr>
          <a:xfrm>
            <a:off x="4508205" y="5217400"/>
            <a:ext cx="16246547" cy="4295100"/>
          </a:xfrm>
          <a:prstGeom prst="rect">
            <a:avLst/>
          </a:prstGeom>
          <a:noFill/>
          <a:ln>
            <a:noFill/>
          </a:ln>
        </p:spPr>
        <p:txBody>
          <a:bodyPr spcFirstLastPara="1" wrap="square" lIns="50800" tIns="50800" rIns="50800" bIns="50800" anchor="t" anchorCtr="0">
            <a:noAutofit/>
          </a:bodyPr>
          <a:lstStyle/>
          <a:p>
            <a:pPr marL="396874" marR="0" lvl="0" indent="-412749" algn="l" rtl="0">
              <a:lnSpc>
                <a:spcPct val="160000"/>
              </a:lnSpc>
              <a:spcBef>
                <a:spcPts val="0"/>
              </a:spcBef>
              <a:spcAft>
                <a:spcPts val="0"/>
              </a:spcAft>
              <a:buClr>
                <a:srgbClr val="953C96"/>
              </a:buClr>
              <a:buSzPts val="4000"/>
              <a:buFont typeface="Poppins"/>
              <a:buChar char="•"/>
            </a:pPr>
            <a:r>
              <a:rPr lang="en-US" sz="4000" b="1" i="0" u="none" strike="noStrike" cap="none" dirty="0">
                <a:solidFill>
                  <a:srgbClr val="953C96"/>
                </a:solidFill>
                <a:latin typeface="Poppins"/>
                <a:ea typeface="Poppins"/>
                <a:cs typeface="Poppins"/>
                <a:sym typeface="Poppins"/>
              </a:rPr>
              <a:t>This does not encourage user interaction and exploration </a:t>
            </a:r>
            <a:r>
              <a:rPr lang="en-US" sz="3200" b="1" i="0" u="none" strike="noStrike" cap="none" dirty="0">
                <a:solidFill>
                  <a:srgbClr val="953C96"/>
                </a:solidFill>
                <a:latin typeface="Poppins"/>
                <a:ea typeface="Poppins"/>
                <a:cs typeface="Poppins"/>
                <a:sym typeface="Poppins"/>
              </a:rPr>
              <a:t>(users might not spend long on the site)</a:t>
            </a:r>
          </a:p>
          <a:p>
            <a:pPr marL="396874" marR="0" lvl="0" indent="-412749" algn="l" rtl="0">
              <a:lnSpc>
                <a:spcPct val="160000"/>
              </a:lnSpc>
              <a:spcBef>
                <a:spcPts val="0"/>
              </a:spcBef>
              <a:spcAft>
                <a:spcPts val="0"/>
              </a:spcAft>
              <a:buClr>
                <a:srgbClr val="953C96"/>
              </a:buClr>
              <a:buSzPts val="4000"/>
              <a:buFont typeface="Poppins"/>
              <a:buChar char="•"/>
            </a:pPr>
            <a:r>
              <a:rPr lang="en-US" sz="4000" b="1" dirty="0">
                <a:solidFill>
                  <a:srgbClr val="953C96"/>
                </a:solidFill>
                <a:latin typeface="Poppins"/>
                <a:ea typeface="Poppins"/>
                <a:cs typeface="Poppins"/>
                <a:sym typeface="Poppins"/>
              </a:rPr>
              <a:t>Finding what a user is looking for is burdensome 	             </a:t>
            </a:r>
            <a:r>
              <a:rPr lang="en-US" sz="3200" b="1" dirty="0">
                <a:solidFill>
                  <a:srgbClr val="953C96"/>
                </a:solidFill>
                <a:latin typeface="Poppins"/>
                <a:ea typeface="Poppins"/>
                <a:cs typeface="Poppins"/>
                <a:sym typeface="Poppins"/>
              </a:rPr>
              <a:t>(users might leave and not return)</a:t>
            </a:r>
          </a:p>
          <a:p>
            <a:pPr marL="396874" marR="0" lvl="0" indent="-412749" algn="l" rtl="0">
              <a:lnSpc>
                <a:spcPct val="160000"/>
              </a:lnSpc>
              <a:spcBef>
                <a:spcPts val="0"/>
              </a:spcBef>
              <a:spcAft>
                <a:spcPts val="0"/>
              </a:spcAft>
              <a:buClr>
                <a:srgbClr val="953C96"/>
              </a:buClr>
              <a:buSzPts val="4000"/>
              <a:buFont typeface="Poppins"/>
              <a:buChar char="•"/>
            </a:pPr>
            <a:r>
              <a:rPr lang="en-US" sz="4000" b="1" i="0" u="none" strike="noStrike" cap="none" dirty="0">
                <a:solidFill>
                  <a:srgbClr val="953C96"/>
                </a:solidFill>
                <a:latin typeface="Poppins"/>
                <a:ea typeface="Poppins"/>
                <a:cs typeface="Poppins"/>
                <a:sym typeface="Poppins"/>
              </a:rPr>
              <a:t>This is bad for SEO 												  </a:t>
            </a:r>
            <a:r>
              <a:rPr lang="en-US" sz="3200" b="1" i="0" u="none" strike="noStrike" cap="none" dirty="0">
                <a:solidFill>
                  <a:srgbClr val="953C96"/>
                </a:solidFill>
                <a:latin typeface="Poppins"/>
                <a:ea typeface="Poppins"/>
                <a:cs typeface="Poppins"/>
                <a:sym typeface="Poppins"/>
              </a:rPr>
              <a:t>(if the page crawler can’t make connections the site will not rank well)</a:t>
            </a:r>
          </a:p>
          <a:p>
            <a:pPr marL="396874" marR="0" lvl="0" indent="-412749" algn="l" rtl="0">
              <a:lnSpc>
                <a:spcPct val="160000"/>
              </a:lnSpc>
              <a:spcBef>
                <a:spcPts val="0"/>
              </a:spcBef>
              <a:spcAft>
                <a:spcPts val="0"/>
              </a:spcAft>
              <a:buClr>
                <a:srgbClr val="953C96"/>
              </a:buClr>
              <a:buSzPts val="4000"/>
              <a:buFont typeface="Poppins"/>
              <a:buChar char="•"/>
            </a:pPr>
            <a:endParaRPr lang="en-US" sz="4000" b="1" i="0" u="none" strike="noStrike" cap="none" dirty="0">
              <a:solidFill>
                <a:srgbClr val="953C96"/>
              </a:solidFill>
              <a:latin typeface="Poppins"/>
              <a:ea typeface="Poppins"/>
              <a:cs typeface="Poppins"/>
              <a:sym typeface="Poppins"/>
            </a:endParaRPr>
          </a:p>
          <a:p>
            <a:pPr marL="396874" lvl="2" indent="-412749">
              <a:lnSpc>
                <a:spcPct val="160000"/>
              </a:lnSpc>
              <a:buClr>
                <a:srgbClr val="953C96"/>
              </a:buClr>
              <a:buSzPts val="4000"/>
              <a:buFont typeface="Poppins"/>
              <a:buChar char="•"/>
            </a:pPr>
            <a:endParaRPr sz="4000" dirty="0"/>
          </a:p>
        </p:txBody>
      </p:sp>
      <p:sp>
        <p:nvSpPr>
          <p:cNvPr id="341" name="Google Shape;341;p40"/>
          <p:cNvSpPr txBox="1"/>
          <p:nvPr/>
        </p:nvSpPr>
        <p:spPr>
          <a:xfrm>
            <a:off x="508000" y="508000"/>
            <a:ext cx="5153914" cy="10922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Title and Body Copy - You can duplicate this slide. </a:t>
            </a:r>
            <a:endParaRPr/>
          </a:p>
        </p:txBody>
      </p:sp>
    </p:spTree>
    <p:extLst>
      <p:ext uri="{BB962C8B-B14F-4D97-AF65-F5344CB8AC3E}">
        <p14:creationId xmlns:p14="http://schemas.microsoft.com/office/powerpoint/2010/main" val="30034437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i="0" u="none" strike="noStrike" cap="none" dirty="0">
                <a:solidFill>
                  <a:srgbClr val="953C96"/>
                </a:solidFill>
                <a:latin typeface="Poppins"/>
                <a:ea typeface="Poppins"/>
                <a:cs typeface="Poppins"/>
                <a:sym typeface="Poppins"/>
              </a:rPr>
              <a:t>This means that </a:t>
            </a:r>
            <a:r>
              <a:rPr lang="en-US" sz="4800" b="1" dirty="0">
                <a:solidFill>
                  <a:srgbClr val="953C96"/>
                </a:solidFill>
                <a:latin typeface="Poppins"/>
                <a:ea typeface="Poppins"/>
                <a:cs typeface="Poppins"/>
                <a:sym typeface="Poppins"/>
              </a:rPr>
              <a:t>your development and deployment tools will need to accommodate some content if you intend to use taxonomies in your site structure</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It also means they are not static, and will need careful planning and maintenance in order to keep them in line</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If you have separate teams developing the site and its content, this is a crucial point for collaboration</a:t>
            </a:r>
            <a:endParaRPr lang="en-US" sz="900" dirty="0"/>
          </a:p>
        </p:txBody>
      </p:sp>
    </p:spTree>
    <p:extLst>
      <p:ext uri="{BB962C8B-B14F-4D97-AF65-F5344CB8AC3E}">
        <p14:creationId xmlns:p14="http://schemas.microsoft.com/office/powerpoint/2010/main" val="223632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Comment #2</a:t>
            </a:r>
          </a:p>
          <a:p>
            <a:pPr marL="0" marR="0" lvl="0" indent="0" algn="ctr" rtl="0">
              <a:lnSpc>
                <a:spcPct val="100000"/>
              </a:lnSpc>
              <a:spcBef>
                <a:spcPts val="0"/>
              </a:spcBef>
              <a:spcAft>
                <a:spcPts val="0"/>
              </a:spcAft>
              <a:buClr>
                <a:srgbClr val="953C96"/>
              </a:buClr>
              <a:buSzPts val="8000"/>
              <a:buFont typeface="Poppins"/>
              <a:buNone/>
            </a:pPr>
            <a:r>
              <a:rPr lang="en-US" sz="8000" b="1" dirty="0">
                <a:solidFill>
                  <a:srgbClr val="953C96"/>
                </a:solidFill>
                <a:latin typeface="Poppins"/>
                <a:cs typeface="Poppins"/>
                <a:sym typeface="Poppins"/>
              </a:rPr>
              <a:t>As mentioned before, think twice before using hierarchical taxonomies, and think even harder about using more than one level of nesting</a:t>
            </a:r>
          </a:p>
          <a:p>
            <a:pPr marL="0" marR="0" lvl="0" indent="0" algn="ctr" rtl="0">
              <a:lnSpc>
                <a:spcPct val="100000"/>
              </a:lnSpc>
              <a:spcBef>
                <a:spcPts val="0"/>
              </a:spcBef>
              <a:spcAft>
                <a:spcPts val="0"/>
              </a:spcAft>
              <a:buClr>
                <a:srgbClr val="953C96"/>
              </a:buClr>
              <a:buSzPts val="8000"/>
              <a:buFont typeface="Poppins"/>
              <a:buNone/>
            </a:pPr>
            <a:endParaRPr dirty="0"/>
          </a:p>
        </p:txBody>
      </p:sp>
    </p:spTree>
    <p:extLst>
      <p:ext uri="{BB962C8B-B14F-4D97-AF65-F5344CB8AC3E}">
        <p14:creationId xmlns:p14="http://schemas.microsoft.com/office/powerpoint/2010/main" val="475081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i="0" u="none" strike="noStrike" cap="none" dirty="0">
                <a:solidFill>
                  <a:srgbClr val="953C96"/>
                </a:solidFill>
                <a:latin typeface="Poppins"/>
                <a:ea typeface="Poppins"/>
                <a:cs typeface="Poppins"/>
                <a:sym typeface="Poppins"/>
              </a:rPr>
              <a:t>If the views discussion was a lot to take in, getting views to work with hierarchical taxonomies is a lot more complicated</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Ask yourself if the representation of the hierarchy actually makes things easier for the user</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If you think it’s worth it – Go for it!</a:t>
            </a:r>
            <a:endParaRPr lang="en-US" sz="900" dirty="0"/>
          </a:p>
        </p:txBody>
      </p:sp>
    </p:spTree>
    <p:extLst>
      <p:ext uri="{BB962C8B-B14F-4D97-AF65-F5344CB8AC3E}">
        <p14:creationId xmlns:p14="http://schemas.microsoft.com/office/powerpoint/2010/main" val="26458070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Comment #3</a:t>
            </a:r>
          </a:p>
          <a:p>
            <a:pPr marL="0" marR="0" lvl="0" indent="0" algn="ctr" rtl="0">
              <a:lnSpc>
                <a:spcPct val="100000"/>
              </a:lnSpc>
              <a:spcBef>
                <a:spcPts val="0"/>
              </a:spcBef>
              <a:spcAft>
                <a:spcPts val="0"/>
              </a:spcAft>
              <a:buClr>
                <a:srgbClr val="953C96"/>
              </a:buClr>
              <a:buSzPts val="8000"/>
              <a:buFont typeface="Poppins"/>
              <a:buNone/>
            </a:pPr>
            <a:r>
              <a:rPr lang="en-US" sz="8000" b="1" dirty="0">
                <a:solidFill>
                  <a:srgbClr val="953C96"/>
                </a:solidFill>
                <a:latin typeface="Poppins"/>
                <a:cs typeface="Poppins"/>
                <a:sym typeface="Poppins"/>
              </a:rPr>
              <a:t>Don’t make your categorization too broad … or too narrow</a:t>
            </a:r>
          </a:p>
          <a:p>
            <a:pPr marL="0" marR="0" lvl="0" indent="0" algn="ctr" rtl="0">
              <a:lnSpc>
                <a:spcPct val="100000"/>
              </a:lnSpc>
              <a:spcBef>
                <a:spcPts val="0"/>
              </a:spcBef>
              <a:spcAft>
                <a:spcPts val="0"/>
              </a:spcAft>
              <a:buClr>
                <a:srgbClr val="953C96"/>
              </a:buClr>
              <a:buSzPts val="8000"/>
              <a:buFont typeface="Poppins"/>
              <a:buNone/>
            </a:pPr>
            <a:endParaRPr dirty="0"/>
          </a:p>
        </p:txBody>
      </p:sp>
    </p:spTree>
    <p:extLst>
      <p:ext uri="{BB962C8B-B14F-4D97-AF65-F5344CB8AC3E}">
        <p14:creationId xmlns:p14="http://schemas.microsoft.com/office/powerpoint/2010/main" val="31499225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i="0" u="none" strike="noStrike" cap="none" dirty="0">
                <a:solidFill>
                  <a:srgbClr val="953C96"/>
                </a:solidFill>
                <a:latin typeface="Poppins"/>
                <a:ea typeface="Poppins"/>
                <a:cs typeface="Poppins"/>
                <a:sym typeface="Poppins"/>
              </a:rPr>
              <a:t>The conflict between the universal and the particular goes back to Socrates</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Cast your net too wide and the things you connect will be too dissimilar</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Be too particular in your distinctions and you will miss meaningful connections</a:t>
            </a:r>
            <a:endParaRPr lang="en-US" sz="900" dirty="0"/>
          </a:p>
        </p:txBody>
      </p:sp>
    </p:spTree>
    <p:extLst>
      <p:ext uri="{BB962C8B-B14F-4D97-AF65-F5344CB8AC3E}">
        <p14:creationId xmlns:p14="http://schemas.microsoft.com/office/powerpoint/2010/main" val="20830203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i="0" u="none" strike="noStrike" cap="none" dirty="0">
                <a:solidFill>
                  <a:srgbClr val="953C96"/>
                </a:solidFill>
                <a:latin typeface="Poppins"/>
                <a:ea typeface="Poppins"/>
                <a:cs typeface="Poppins"/>
                <a:sym typeface="Poppins"/>
              </a:rPr>
              <a:t>Uses fire vs. breathes fire – Fire is what’s important and whatever blast-ended </a:t>
            </a:r>
            <a:r>
              <a:rPr lang="en-US" sz="4800" b="1" i="0" u="none" strike="noStrike" cap="none" dirty="0" err="1">
                <a:solidFill>
                  <a:srgbClr val="953C96"/>
                </a:solidFill>
                <a:latin typeface="Poppins"/>
                <a:ea typeface="Poppins"/>
                <a:cs typeface="Poppins"/>
                <a:sym typeface="Poppins"/>
              </a:rPr>
              <a:t>skrewts</a:t>
            </a:r>
            <a:r>
              <a:rPr lang="en-US" sz="4800" b="1" i="0" u="none" strike="noStrike" cap="none" dirty="0">
                <a:solidFill>
                  <a:srgbClr val="953C96"/>
                </a:solidFill>
                <a:latin typeface="Poppins"/>
                <a:ea typeface="Poppins"/>
                <a:cs typeface="Poppins"/>
                <a:sym typeface="Poppins"/>
              </a:rPr>
              <a:t> do with fire, it isn’t breathing it. We broadened this feature to make it more useful.</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Spirit vs. non-being – Perhaps this is a controversial or inaccurate distinction, but I’ll risk it here. Non-beings like dementors and boggarts are </a:t>
            </a:r>
            <a:r>
              <a:rPr lang="en-US" sz="4800" b="1" dirty="0" err="1">
                <a:solidFill>
                  <a:srgbClr val="953C96"/>
                </a:solidFill>
                <a:latin typeface="Poppins"/>
                <a:cs typeface="Poppins"/>
                <a:sym typeface="Poppins"/>
              </a:rPr>
              <a:t>amortal</a:t>
            </a:r>
            <a:r>
              <a:rPr lang="en-US" sz="4800" b="1" dirty="0">
                <a:solidFill>
                  <a:srgbClr val="953C96"/>
                </a:solidFill>
                <a:latin typeface="Poppins"/>
                <a:cs typeface="Poppins"/>
                <a:sym typeface="Poppins"/>
              </a:rPr>
              <a:t> and born out of human emotions, something they have in common that sets them apart from all other spirit-like creatures. We created another division to be more precise</a:t>
            </a:r>
            <a:endParaRPr lang="en-US" sz="900" dirty="0"/>
          </a:p>
        </p:txBody>
      </p:sp>
      <p:sp>
        <p:nvSpPr>
          <p:cNvPr id="3" name="Google Shape;331;p39">
            <a:extLst>
              <a:ext uri="{FF2B5EF4-FFF2-40B4-BE49-F238E27FC236}">
                <a16:creationId xmlns:a16="http://schemas.microsoft.com/office/drawing/2014/main" id="{2BD3391D-B052-6847-AD80-495B503045D6}"/>
              </a:ext>
            </a:extLst>
          </p:cNvPr>
          <p:cNvSpPr txBox="1"/>
          <p:nvPr/>
        </p:nvSpPr>
        <p:spPr>
          <a:xfrm>
            <a:off x="4087456" y="2997203"/>
            <a:ext cx="16513887" cy="5994394"/>
          </a:xfrm>
          <a:prstGeom prst="rect">
            <a:avLst/>
          </a:prstGeom>
          <a:noFill/>
          <a:ln>
            <a:noFill/>
          </a:ln>
        </p:spPr>
        <p:txBody>
          <a:bodyPr spcFirstLastPara="1" wrap="square" lIns="0" tIns="0" rIns="0" bIns="0" anchor="t" anchorCtr="0">
            <a:noAutofit/>
          </a:bodyPr>
          <a:lstStyle/>
          <a:p>
            <a:pPr marR="0" lvl="0" rtl="0">
              <a:lnSpc>
                <a:spcPct val="100000"/>
              </a:lnSpc>
              <a:spcBef>
                <a:spcPts val="0"/>
              </a:spcBef>
              <a:spcAft>
                <a:spcPts val="0"/>
              </a:spcAft>
              <a:buClr>
                <a:srgbClr val="953C96"/>
              </a:buClr>
              <a:buSzPts val="8000"/>
            </a:pPr>
            <a:endParaRPr lang="en-US" sz="900" dirty="0"/>
          </a:p>
        </p:txBody>
      </p:sp>
      <p:sp>
        <p:nvSpPr>
          <p:cNvPr id="2" name="Rectangle 1">
            <a:extLst>
              <a:ext uri="{FF2B5EF4-FFF2-40B4-BE49-F238E27FC236}">
                <a16:creationId xmlns:a16="http://schemas.microsoft.com/office/drawing/2014/main" id="{08F0F3F7-2E24-7643-A7A1-96E75DDE822C}"/>
              </a:ext>
            </a:extLst>
          </p:cNvPr>
          <p:cNvSpPr/>
          <p:nvPr/>
        </p:nvSpPr>
        <p:spPr>
          <a:xfrm>
            <a:off x="8176316" y="1120510"/>
            <a:ext cx="8031366" cy="1200329"/>
          </a:xfrm>
          <a:prstGeom prst="rect">
            <a:avLst/>
          </a:prstGeom>
        </p:spPr>
        <p:txBody>
          <a:bodyPr wrap="none">
            <a:spAutoFit/>
          </a:bodyPr>
          <a:lstStyle/>
          <a:p>
            <a:pPr lvl="0" algn="ctr">
              <a:buClr>
                <a:srgbClr val="953C96"/>
              </a:buClr>
              <a:buSzPts val="8000"/>
            </a:pPr>
            <a:r>
              <a:rPr lang="en-US" sz="7200" b="1" dirty="0">
                <a:solidFill>
                  <a:srgbClr val="953C96"/>
                </a:solidFill>
                <a:latin typeface="Poppins"/>
                <a:cs typeface="Poppins"/>
                <a:sym typeface="Poppins"/>
              </a:rPr>
              <a:t>Some examples:</a:t>
            </a:r>
            <a:endParaRPr lang="en-US" sz="4000" dirty="0"/>
          </a:p>
        </p:txBody>
      </p:sp>
    </p:spTree>
    <p:extLst>
      <p:ext uri="{BB962C8B-B14F-4D97-AF65-F5344CB8AC3E}">
        <p14:creationId xmlns:p14="http://schemas.microsoft.com/office/powerpoint/2010/main" val="624551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Comment #4</a:t>
            </a:r>
          </a:p>
          <a:p>
            <a:pPr marL="0" marR="0" lvl="0" indent="0" algn="ctr" rtl="0">
              <a:lnSpc>
                <a:spcPct val="100000"/>
              </a:lnSpc>
              <a:spcBef>
                <a:spcPts val="0"/>
              </a:spcBef>
              <a:spcAft>
                <a:spcPts val="0"/>
              </a:spcAft>
              <a:buClr>
                <a:srgbClr val="953C96"/>
              </a:buClr>
              <a:buSzPts val="8000"/>
              <a:buFont typeface="Poppins"/>
              <a:buNone/>
            </a:pPr>
            <a:r>
              <a:rPr lang="en-US" sz="8000" b="1" dirty="0">
                <a:solidFill>
                  <a:srgbClr val="953C96"/>
                </a:solidFill>
                <a:latin typeface="Poppins"/>
                <a:cs typeface="Poppins"/>
                <a:sym typeface="Poppins"/>
              </a:rPr>
              <a:t>Keep your users in mind and fight for simplicity</a:t>
            </a:r>
          </a:p>
          <a:p>
            <a:pPr marL="0" marR="0" lvl="0" indent="0" algn="ctr" rtl="0">
              <a:lnSpc>
                <a:spcPct val="100000"/>
              </a:lnSpc>
              <a:spcBef>
                <a:spcPts val="0"/>
              </a:spcBef>
              <a:spcAft>
                <a:spcPts val="0"/>
              </a:spcAft>
              <a:buClr>
                <a:srgbClr val="953C96"/>
              </a:buClr>
              <a:buSzPts val="8000"/>
              <a:buFont typeface="Poppins"/>
              <a:buNone/>
            </a:pPr>
            <a:endParaRPr dirty="0"/>
          </a:p>
        </p:txBody>
      </p:sp>
    </p:spTree>
    <p:extLst>
      <p:ext uri="{BB962C8B-B14F-4D97-AF65-F5344CB8AC3E}">
        <p14:creationId xmlns:p14="http://schemas.microsoft.com/office/powerpoint/2010/main" val="32888429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i="0" u="none" strike="noStrike" cap="none" dirty="0">
                <a:solidFill>
                  <a:srgbClr val="953C96"/>
                </a:solidFill>
                <a:latin typeface="Poppins"/>
                <a:ea typeface="Poppins"/>
                <a:cs typeface="Poppins"/>
                <a:sym typeface="Poppins"/>
              </a:rPr>
              <a:t>When there’s a conflict between the precision we feel is necessary and the simplicity that will make the site easier for users, we need to let go</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Sometimes we need to advocate for simplicity against clients or stakeholders</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Simple to use sites breed engagement</a:t>
            </a:r>
            <a:endParaRPr lang="en-US" sz="900" dirty="0"/>
          </a:p>
        </p:txBody>
      </p:sp>
    </p:spTree>
    <p:extLst>
      <p:ext uri="{BB962C8B-B14F-4D97-AF65-F5344CB8AC3E}">
        <p14:creationId xmlns:p14="http://schemas.microsoft.com/office/powerpoint/2010/main" val="22897733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Conclusion</a:t>
            </a:r>
            <a:endParaRPr dirty="0"/>
          </a:p>
        </p:txBody>
      </p:sp>
    </p:spTree>
    <p:extLst>
      <p:ext uri="{BB962C8B-B14F-4D97-AF65-F5344CB8AC3E}">
        <p14:creationId xmlns:p14="http://schemas.microsoft.com/office/powerpoint/2010/main" val="3587922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5" y="136144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5400" b="1" i="0" u="none" strike="noStrike" cap="none" dirty="0">
                <a:solidFill>
                  <a:srgbClr val="953C96"/>
                </a:solidFill>
                <a:latin typeface="Poppins"/>
                <a:ea typeface="Poppins"/>
                <a:cs typeface="Poppins"/>
                <a:sym typeface="Poppins"/>
              </a:rPr>
              <a:t>Thank you for joining me for this talk on the subtle science and exact art of taxonomies</a:t>
            </a:r>
            <a:endParaRPr sz="5400" dirty="0"/>
          </a:p>
        </p:txBody>
      </p:sp>
      <p:sp>
        <p:nvSpPr>
          <p:cNvPr id="3" name="Google Shape;331;p39">
            <a:extLst>
              <a:ext uri="{FF2B5EF4-FFF2-40B4-BE49-F238E27FC236}">
                <a16:creationId xmlns:a16="http://schemas.microsoft.com/office/drawing/2014/main" id="{A7F164CC-2DB4-BD49-8449-796029EE4549}"/>
              </a:ext>
            </a:extLst>
          </p:cNvPr>
          <p:cNvSpPr txBox="1"/>
          <p:nvPr/>
        </p:nvSpPr>
        <p:spPr>
          <a:xfrm>
            <a:off x="3935054" y="9357360"/>
            <a:ext cx="16513887" cy="599439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5400" b="1" i="0" u="none" strike="noStrike" cap="none" dirty="0">
                <a:solidFill>
                  <a:srgbClr val="953C96"/>
                </a:solidFill>
                <a:latin typeface="Poppins"/>
                <a:ea typeface="Poppins"/>
                <a:cs typeface="Poppins"/>
                <a:sym typeface="Poppins"/>
              </a:rPr>
              <a:t>Use them well and you will be able to bottle organization, brew </a:t>
            </a:r>
            <a:r>
              <a:rPr lang="en-US" sz="5400" b="1" dirty="0">
                <a:solidFill>
                  <a:srgbClr val="953C96"/>
                </a:solidFill>
                <a:latin typeface="Poppins"/>
                <a:ea typeface="Poppins"/>
                <a:cs typeface="Poppins"/>
                <a:sym typeface="Poppins"/>
              </a:rPr>
              <a:t>user interaction and even put a stopper in your page's bounce rate</a:t>
            </a:r>
            <a:endParaRPr sz="1000" dirty="0"/>
          </a:p>
        </p:txBody>
      </p:sp>
      <p:pic>
        <p:nvPicPr>
          <p:cNvPr id="4" name="Picture 3" descr="A picture containing indoor, person, front, woman&#10;&#10;Description automatically generated">
            <a:extLst>
              <a:ext uri="{FF2B5EF4-FFF2-40B4-BE49-F238E27FC236}">
                <a16:creationId xmlns:a16="http://schemas.microsoft.com/office/drawing/2014/main" id="{96362098-CB41-3B4E-8A64-48C81A8DCEE7}"/>
              </a:ext>
            </a:extLst>
          </p:cNvPr>
          <p:cNvPicPr>
            <a:picLocks noChangeAspect="1"/>
          </p:cNvPicPr>
          <p:nvPr/>
        </p:nvPicPr>
        <p:blipFill rotWithShape="1">
          <a:blip r:embed="rId3"/>
          <a:srcRect t="11572" b="11591"/>
          <a:stretch/>
        </p:blipFill>
        <p:spPr>
          <a:xfrm>
            <a:off x="5486400" y="3210560"/>
            <a:ext cx="13876020" cy="5994394"/>
          </a:xfrm>
          <a:prstGeom prst="rect">
            <a:avLst/>
          </a:prstGeom>
        </p:spPr>
      </p:pic>
    </p:spTree>
    <p:extLst>
      <p:ext uri="{BB962C8B-B14F-4D97-AF65-F5344CB8AC3E}">
        <p14:creationId xmlns:p14="http://schemas.microsoft.com/office/powerpoint/2010/main" val="212325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3860803"/>
            <a:ext cx="16513887" cy="599439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53C96"/>
              </a:buClr>
              <a:buSzPts val="8000"/>
              <a:buFont typeface="Poppins"/>
              <a:buNone/>
            </a:pPr>
            <a:r>
              <a:rPr lang="en-US" sz="8000" b="1" i="0" u="none" strike="noStrike" cap="none" dirty="0">
                <a:solidFill>
                  <a:srgbClr val="953C96"/>
                </a:solidFill>
                <a:latin typeface="Poppins"/>
                <a:ea typeface="Poppins"/>
                <a:cs typeface="Poppins"/>
                <a:sym typeface="Poppins"/>
              </a:rPr>
              <a:t>Organizatio</a:t>
            </a:r>
            <a:r>
              <a:rPr lang="en-US" sz="8000" b="1" dirty="0">
                <a:solidFill>
                  <a:srgbClr val="953C96"/>
                </a:solidFill>
                <a:latin typeface="Poppins"/>
                <a:ea typeface="Poppins"/>
                <a:cs typeface="Poppins"/>
                <a:sym typeface="Poppins"/>
              </a:rPr>
              <a:t>n is Information</a:t>
            </a:r>
            <a:endParaRPr dirty="0"/>
          </a:p>
        </p:txBody>
      </p:sp>
      <p:sp>
        <p:nvSpPr>
          <p:cNvPr id="333" name="Google Shape;333;p39"/>
          <p:cNvSpPr txBox="1"/>
          <p:nvPr/>
        </p:nvSpPr>
        <p:spPr>
          <a:xfrm>
            <a:off x="508000" y="508000"/>
            <a:ext cx="5153914" cy="762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FFFFFF"/>
              </a:buClr>
              <a:buSzPts val="2200"/>
              <a:buFont typeface="Helvetica Neue"/>
              <a:buNone/>
            </a:pPr>
            <a:r>
              <a:rPr lang="en-US" sz="2200" b="1" i="0" u="none" strike="noStrike" cap="none">
                <a:solidFill>
                  <a:srgbClr val="FFFFFF"/>
                </a:solidFill>
                <a:latin typeface="Helvetica Neue"/>
                <a:ea typeface="Helvetica Neue"/>
                <a:cs typeface="Helvetica Neue"/>
                <a:sym typeface="Helvetica Neue"/>
              </a:rPr>
              <a:t>*Edit This* Content Slide with Large Text - You can duplicate this slide. </a:t>
            </a:r>
            <a:endParaRPr/>
          </a:p>
        </p:txBody>
      </p:sp>
    </p:spTree>
    <p:extLst>
      <p:ext uri="{BB962C8B-B14F-4D97-AF65-F5344CB8AC3E}">
        <p14:creationId xmlns:p14="http://schemas.microsoft.com/office/powerpoint/2010/main" val="1694418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5"/>
          <p:cNvSpPr txBox="1"/>
          <p:nvPr/>
        </p:nvSpPr>
        <p:spPr>
          <a:xfrm>
            <a:off x="4922730" y="5365650"/>
            <a:ext cx="14538541" cy="2984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66BDFF"/>
              </a:buClr>
              <a:buSzPts val="10000"/>
              <a:buFont typeface="Averia Serif Libre"/>
              <a:buNone/>
            </a:pPr>
            <a:r>
              <a:rPr lang="en-US" sz="10000" b="1" i="0" u="none" strike="noStrike" cap="none">
                <a:solidFill>
                  <a:srgbClr val="66BDFF"/>
                </a:solidFill>
                <a:latin typeface="Averia Serif Libre"/>
                <a:ea typeface="Averia Serif Libre"/>
                <a:cs typeface="Averia Serif Libre"/>
                <a:sym typeface="Averia Serif Libre"/>
              </a:rPr>
              <a:t>THANK YOU, </a:t>
            </a:r>
            <a:r>
              <a:rPr lang="en-US" sz="10000" b="1" i="0" u="none" strike="noStrike" cap="none">
                <a:solidFill>
                  <a:srgbClr val="FFFFFF"/>
                </a:solidFill>
                <a:latin typeface="Averia Serif Libre"/>
                <a:ea typeface="Averia Serif Libre"/>
                <a:cs typeface="Averia Serif Libre"/>
                <a:sym typeface="Averia Serif Libre"/>
              </a:rPr>
              <a:t>QUESTIONS?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6"/>
          <p:cNvSpPr txBox="1"/>
          <p:nvPr/>
        </p:nvSpPr>
        <p:spPr>
          <a:xfrm>
            <a:off x="2109300" y="3194400"/>
            <a:ext cx="20165400" cy="7327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EB36"/>
              </a:buClr>
              <a:buSzPts val="10000"/>
              <a:buFont typeface="Averia Serif Libre"/>
              <a:buNone/>
            </a:pPr>
            <a:r>
              <a:rPr lang="en-US" sz="10000" b="1" dirty="0">
                <a:solidFill>
                  <a:srgbClr val="66BDFF"/>
                </a:solidFill>
                <a:latin typeface="Averia Serif Libre"/>
                <a:ea typeface="Averia Serif Libre"/>
                <a:cs typeface="Averia Serif Libre"/>
                <a:sym typeface="Averia Serif Libre"/>
              </a:rPr>
              <a:t>PLEASE PROVIDE YOUR FEEDBACK!</a:t>
            </a:r>
            <a:endParaRPr sz="10000" b="1" dirty="0">
              <a:solidFill>
                <a:srgbClr val="66BDFF"/>
              </a:solidFill>
              <a:latin typeface="Averia Serif Libre"/>
              <a:ea typeface="Averia Serif Libre"/>
              <a:cs typeface="Averia Serif Libre"/>
              <a:sym typeface="Averia Serif Libre"/>
            </a:endParaRPr>
          </a:p>
          <a:p>
            <a:pPr marL="0" marR="0" lvl="0" indent="0" algn="ctr" rtl="0">
              <a:lnSpc>
                <a:spcPct val="100000"/>
              </a:lnSpc>
              <a:spcBef>
                <a:spcPts val="0"/>
              </a:spcBef>
              <a:spcAft>
                <a:spcPts val="0"/>
              </a:spcAft>
              <a:buClr>
                <a:srgbClr val="FFEB36"/>
              </a:buClr>
              <a:buSzPts val="10000"/>
              <a:buFont typeface="Averia Serif Libre"/>
              <a:buNone/>
            </a:pPr>
            <a:endParaRPr sz="5000" b="1" dirty="0">
              <a:solidFill>
                <a:srgbClr val="FFEB36"/>
              </a:solidFill>
              <a:latin typeface="Averia Serif Libre"/>
              <a:ea typeface="Averia Serif Libre"/>
              <a:cs typeface="Averia Serif Libre"/>
              <a:sym typeface="Averia Serif Libre"/>
            </a:endParaRPr>
          </a:p>
          <a:p>
            <a:pPr lvl="0" algn="ctr">
              <a:buClr>
                <a:srgbClr val="FFEB36"/>
              </a:buClr>
              <a:buSzPts val="10000"/>
            </a:pPr>
            <a:r>
              <a:rPr lang="en-US" sz="5000" dirty="0">
                <a:solidFill>
                  <a:srgbClr val="F8F9FA"/>
                </a:solidFill>
                <a:latin typeface="Poppins"/>
                <a:ea typeface="Poppins"/>
                <a:cs typeface="Poppins"/>
                <a:sym typeface="Poppins"/>
              </a:rPr>
              <a:t>https://</a:t>
            </a:r>
            <a:r>
              <a:rPr lang="en-US" sz="5000" dirty="0" err="1">
                <a:solidFill>
                  <a:srgbClr val="F8F9FA"/>
                </a:solidFill>
                <a:latin typeface="Poppins"/>
                <a:ea typeface="Poppins"/>
                <a:cs typeface="Poppins"/>
                <a:sym typeface="Poppins"/>
              </a:rPr>
              <a:t>mid.camp</a:t>
            </a:r>
            <a:r>
              <a:rPr lang="en-US" sz="5000" dirty="0">
                <a:solidFill>
                  <a:srgbClr val="F8F9FA"/>
                </a:solidFill>
                <a:latin typeface="Poppins"/>
                <a:ea typeface="Poppins"/>
                <a:cs typeface="Poppins"/>
                <a:sym typeface="Poppins"/>
              </a:rPr>
              <a:t>/6350</a:t>
            </a:r>
            <a:endParaRPr sz="5000" dirty="0">
              <a:solidFill>
                <a:srgbClr val="F8F9FA"/>
              </a:solidFill>
              <a:latin typeface="Poppins"/>
              <a:ea typeface="Poppins"/>
              <a:cs typeface="Poppins"/>
              <a:sym typeface="Poppins"/>
            </a:endParaRPr>
          </a:p>
          <a:p>
            <a:pPr marL="0" marR="0" lvl="0" indent="0" algn="ctr" rtl="0">
              <a:lnSpc>
                <a:spcPct val="100000"/>
              </a:lnSpc>
              <a:spcBef>
                <a:spcPts val="0"/>
              </a:spcBef>
              <a:spcAft>
                <a:spcPts val="0"/>
              </a:spcAft>
              <a:buClr>
                <a:srgbClr val="FFEB36"/>
              </a:buClr>
              <a:buSzPts val="10000"/>
              <a:buFont typeface="Averia Serif Libre"/>
              <a:buNone/>
            </a:pPr>
            <a:endParaRPr sz="5000" b="1" dirty="0">
              <a:solidFill>
                <a:srgbClr val="FFFFFF"/>
              </a:solidFill>
              <a:latin typeface="Averia Serif Libre"/>
              <a:ea typeface="Averia Serif Libre"/>
              <a:cs typeface="Averia Serif Libre"/>
              <a:sym typeface="Averia Serif Libre"/>
            </a:endParaRPr>
          </a:p>
          <a:p>
            <a:pPr marL="0" marR="0" lvl="0" indent="0" algn="ctr" rtl="0">
              <a:lnSpc>
                <a:spcPct val="100000"/>
              </a:lnSpc>
              <a:spcBef>
                <a:spcPts val="0"/>
              </a:spcBef>
              <a:spcAft>
                <a:spcPts val="0"/>
              </a:spcAft>
              <a:buClr>
                <a:srgbClr val="FFEB36"/>
              </a:buClr>
              <a:buSzPts val="10000"/>
              <a:buFont typeface="Averia Serif Libre"/>
              <a:buNone/>
            </a:pPr>
            <a:r>
              <a:rPr lang="en-US" sz="6000" dirty="0">
                <a:solidFill>
                  <a:srgbClr val="F8F9FA"/>
                </a:solidFill>
                <a:latin typeface="Poppins"/>
                <a:ea typeface="Poppins"/>
                <a:cs typeface="Poppins"/>
                <a:sym typeface="Poppins"/>
              </a:rPr>
              <a:t>The top rated sessions will be captioned, courtesy of Clarity Partners</a:t>
            </a:r>
            <a:endParaRPr sz="6000" dirty="0">
              <a:solidFill>
                <a:srgbClr val="F8F9FA"/>
              </a:solidFill>
              <a:latin typeface="Poppins"/>
              <a:ea typeface="Poppins"/>
              <a:cs typeface="Poppins"/>
              <a:sym typeface="Poppi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7"/>
          <p:cNvSpPr txBox="1"/>
          <p:nvPr/>
        </p:nvSpPr>
        <p:spPr>
          <a:xfrm>
            <a:off x="3300725" y="4874775"/>
            <a:ext cx="17772000" cy="2422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66BDFF"/>
              </a:buClr>
              <a:buSzPts val="10000"/>
              <a:buFont typeface="Averia Serif Libre"/>
              <a:buNone/>
            </a:pPr>
            <a:r>
              <a:rPr lang="en-US" sz="10000" b="1">
                <a:solidFill>
                  <a:srgbClr val="66BDFF"/>
                </a:solidFill>
                <a:latin typeface="Averia Serif Libre"/>
                <a:ea typeface="Averia Serif Libre"/>
                <a:cs typeface="Averia Serif Libre"/>
                <a:sym typeface="Averia Serif Libre"/>
              </a:rPr>
              <a:t>CONTRIBUTION DAY</a:t>
            </a:r>
            <a:endParaRPr sz="10000" b="1">
              <a:solidFill>
                <a:srgbClr val="66BDFF"/>
              </a:solidFill>
              <a:latin typeface="Averia Serif Libre"/>
              <a:ea typeface="Averia Serif Libre"/>
              <a:cs typeface="Averia Serif Libre"/>
              <a:sym typeface="Averia Serif Libre"/>
            </a:endParaRPr>
          </a:p>
          <a:p>
            <a:pPr marL="0" marR="0" lvl="0" indent="0" algn="ctr" rtl="0">
              <a:lnSpc>
                <a:spcPct val="100000"/>
              </a:lnSpc>
              <a:spcBef>
                <a:spcPts val="0"/>
              </a:spcBef>
              <a:spcAft>
                <a:spcPts val="0"/>
              </a:spcAft>
              <a:buClr>
                <a:srgbClr val="66BDFF"/>
              </a:buClr>
              <a:buSzPts val="10000"/>
              <a:buFont typeface="Averia Serif Libre"/>
              <a:buNone/>
            </a:pPr>
            <a:r>
              <a:rPr lang="en-US" sz="8000">
                <a:solidFill>
                  <a:srgbClr val="FFFFFF"/>
                </a:solidFill>
                <a:latin typeface="Poppins"/>
                <a:ea typeface="Poppins"/>
                <a:cs typeface="Poppins"/>
                <a:sym typeface="Poppins"/>
              </a:rPr>
              <a:t>Saturday 10am to 4pm</a:t>
            </a:r>
            <a:endParaRPr sz="8000">
              <a:solidFill>
                <a:srgbClr val="FFFFFF"/>
              </a:solidFill>
              <a:latin typeface="Poppins"/>
              <a:ea typeface="Poppins"/>
              <a:cs typeface="Poppins"/>
              <a:sym typeface="Poppins"/>
            </a:endParaRPr>
          </a:p>
        </p:txBody>
      </p:sp>
      <p:sp>
        <p:nvSpPr>
          <p:cNvPr id="394" name="Google Shape;394;p47"/>
          <p:cNvSpPr txBox="1"/>
          <p:nvPr/>
        </p:nvSpPr>
        <p:spPr>
          <a:xfrm>
            <a:off x="3300725" y="7478700"/>
            <a:ext cx="17772000" cy="4299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lt1"/>
              </a:buClr>
              <a:buSzPts val="2400"/>
              <a:buFont typeface="Poppins"/>
              <a:buNone/>
            </a:pPr>
            <a:r>
              <a:rPr lang="en-US" sz="4000">
                <a:solidFill>
                  <a:schemeClr val="lt1"/>
                </a:solidFill>
                <a:latin typeface="Poppins"/>
                <a:ea typeface="Poppins"/>
                <a:cs typeface="Poppins"/>
                <a:sym typeface="Poppins"/>
              </a:rPr>
              <a:t>You don't have to know code to give back</a:t>
            </a:r>
            <a:r>
              <a:rPr lang="en-US" sz="4000">
                <a:solidFill>
                  <a:srgbClr val="FFFFFF"/>
                </a:solidFill>
                <a:latin typeface="Poppins"/>
                <a:ea typeface="Poppins"/>
                <a:cs typeface="Poppins"/>
                <a:sym typeface="Poppins"/>
              </a:rPr>
              <a:t>!</a:t>
            </a:r>
            <a:endParaRPr sz="400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FFFFFF"/>
              </a:buClr>
              <a:buSzPts val="2400"/>
              <a:buFont typeface="Poppins"/>
              <a:buNone/>
            </a:pPr>
            <a:endParaRPr sz="400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FFFFFF"/>
              </a:buClr>
              <a:buSzPts val="2400"/>
              <a:buFont typeface="Poppins"/>
              <a:buNone/>
            </a:pPr>
            <a:r>
              <a:rPr lang="en-US" sz="4000">
                <a:solidFill>
                  <a:srgbClr val="FFFFFF"/>
                </a:solidFill>
                <a:latin typeface="Poppins"/>
                <a:ea typeface="Poppins"/>
                <a:cs typeface="Poppins"/>
                <a:sym typeface="Poppins"/>
              </a:rPr>
              <a:t>New Contributor training 10am to Noon </a:t>
            </a:r>
            <a:br>
              <a:rPr lang="en-US" sz="4000">
                <a:solidFill>
                  <a:srgbClr val="FFFFFF"/>
                </a:solidFill>
                <a:latin typeface="Poppins"/>
                <a:ea typeface="Poppins"/>
                <a:cs typeface="Poppins"/>
                <a:sym typeface="Poppins"/>
              </a:rPr>
            </a:br>
            <a:r>
              <a:rPr lang="en-US" sz="4000">
                <a:solidFill>
                  <a:srgbClr val="FFFFFF"/>
                </a:solidFill>
                <a:latin typeface="Poppins"/>
                <a:ea typeface="Poppins"/>
                <a:cs typeface="Poppins"/>
                <a:sym typeface="Poppins"/>
              </a:rPr>
              <a:t>with</a:t>
            </a:r>
            <a:r>
              <a:rPr lang="en-US" sz="4000">
                <a:solidFill>
                  <a:srgbClr val="FFFFFF"/>
                </a:solidFill>
                <a:latin typeface="Poppins Black"/>
                <a:ea typeface="Poppins Black"/>
                <a:cs typeface="Poppins Black"/>
                <a:sym typeface="Poppins Black"/>
              </a:rPr>
              <a:t> AmyJune Hineline </a:t>
            </a:r>
            <a:r>
              <a:rPr lang="en-US" sz="4000">
                <a:solidFill>
                  <a:srgbClr val="FFFFFF"/>
                </a:solidFill>
                <a:latin typeface="Poppins"/>
                <a:ea typeface="Poppins"/>
                <a:cs typeface="Poppins"/>
                <a:sym typeface="Poppins"/>
              </a:rPr>
              <a:t>of Kanopi Studios </a:t>
            </a:r>
            <a:endParaRPr sz="40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1910080" y="4590950"/>
            <a:ext cx="20563840"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Credit</a:t>
            </a:r>
            <a:endParaRPr lang="en-US" sz="10000" b="1" dirty="0">
              <a:solidFill>
                <a:srgbClr val="FFFFFF"/>
              </a:solidFill>
              <a:latin typeface="Averia Serif Libre"/>
              <a:sym typeface="Averia Serif Libre"/>
            </a:endParaRPr>
          </a:p>
          <a:p>
            <a:pPr lvl="0">
              <a:buClr>
                <a:srgbClr val="FFFFFF"/>
              </a:buClr>
              <a:buSzPts val="10000"/>
            </a:pPr>
            <a:r>
              <a:rPr lang="en-US" sz="4000" b="1" dirty="0">
                <a:solidFill>
                  <a:schemeClr val="bg1"/>
                </a:solidFill>
                <a:latin typeface="Averia Serif Libre"/>
                <a:sym typeface="Averia Serif Libre"/>
              </a:rPr>
              <a:t>Images from </a:t>
            </a:r>
            <a:r>
              <a:rPr lang="en-US" sz="4000" b="1" dirty="0">
                <a:solidFill>
                  <a:schemeClr val="bg1"/>
                </a:solidFill>
                <a:latin typeface="Averia Serif Libre"/>
                <a:sym typeface="Averia Serif Libre"/>
                <a:hlinkClick r:id="rId3">
                  <a:extLst>
                    <a:ext uri="{A12FA001-AC4F-418D-AE19-62706E023703}">
                      <ahyp:hlinkClr xmlns:ahyp="http://schemas.microsoft.com/office/drawing/2018/hyperlinkcolor" val="tx"/>
                    </a:ext>
                  </a:extLst>
                </a:hlinkClick>
              </a:rPr>
              <a:t>https://harrypotter.fandom.com</a:t>
            </a:r>
            <a:endParaRPr lang="en-US" sz="4000" b="1" dirty="0">
              <a:solidFill>
                <a:schemeClr val="bg1"/>
              </a:solidFill>
              <a:latin typeface="Averia Serif Libre"/>
              <a:sym typeface="Averia Serif Libre"/>
            </a:endParaRPr>
          </a:p>
          <a:p>
            <a:pPr lvl="0" algn="ctr">
              <a:buClr>
                <a:srgbClr val="FFFFFF"/>
              </a:buClr>
              <a:buSzPts val="10000"/>
            </a:pPr>
            <a:endParaRPr lang="en-US" sz="4000" b="1" dirty="0">
              <a:solidFill>
                <a:schemeClr val="bg1"/>
              </a:solidFill>
              <a:latin typeface="Averia Serif Libre"/>
              <a:sym typeface="Averia Serif Libre"/>
            </a:endParaRPr>
          </a:p>
          <a:p>
            <a:pPr lvl="0" algn="ctr">
              <a:buClr>
                <a:srgbClr val="FFFFFF"/>
              </a:buClr>
              <a:buSzPts val="10000"/>
            </a:pPr>
            <a:r>
              <a:rPr lang="en-US" sz="10000" b="1" dirty="0">
                <a:solidFill>
                  <a:srgbClr val="FFFFFF"/>
                </a:solidFill>
                <a:latin typeface="Averia Serif Libre"/>
                <a:sym typeface="Averia Serif Libre"/>
              </a:rPr>
              <a:t>Resources:</a:t>
            </a:r>
          </a:p>
          <a:p>
            <a:pPr lvl="0">
              <a:buClr>
                <a:srgbClr val="FFFFFF"/>
              </a:buClr>
              <a:buSzPts val="10000"/>
            </a:pPr>
            <a:r>
              <a:rPr lang="en-US" sz="3200" b="1" dirty="0">
                <a:solidFill>
                  <a:schemeClr val="bg1"/>
                </a:solidFill>
                <a:latin typeface="Averia Serif Libre"/>
                <a:sym typeface="Averia Serif Libre"/>
                <a:hlinkClick r:id="rId4">
                  <a:extLst>
                    <a:ext uri="{A12FA001-AC4F-418D-AE19-62706E023703}">
                      <ahyp:hlinkClr xmlns:ahyp="http://schemas.microsoft.com/office/drawing/2018/hyperlinkcolor" val="tx"/>
                    </a:ext>
                  </a:extLst>
                </a:hlinkClick>
              </a:rPr>
              <a:t>https://www.drupal.org/docs/7/organizing-content-with-taxonomy/organizing-content-with-taxonomy</a:t>
            </a:r>
            <a:r>
              <a:rPr lang="en-US" sz="3200" b="1" dirty="0">
                <a:solidFill>
                  <a:schemeClr val="bg1"/>
                </a:solidFill>
                <a:latin typeface="Averia Serif Libre"/>
                <a:sym typeface="Averia Serif Libre"/>
              </a:rPr>
              <a:t> </a:t>
            </a:r>
          </a:p>
          <a:p>
            <a:pPr lvl="0">
              <a:buClr>
                <a:srgbClr val="FFFFFF"/>
              </a:buClr>
              <a:buSzPts val="10000"/>
            </a:pPr>
            <a:r>
              <a:rPr lang="en-US" sz="3200" b="1" dirty="0">
                <a:solidFill>
                  <a:schemeClr val="bg1"/>
                </a:solidFill>
                <a:latin typeface="Averia Serif Libre"/>
                <a:sym typeface="Averia Serif Libre"/>
                <a:hlinkClick r:id="rId5">
                  <a:extLst>
                    <a:ext uri="{A12FA001-AC4F-418D-AE19-62706E023703}">
                      <ahyp:hlinkClr xmlns:ahyp="http://schemas.microsoft.com/office/drawing/2018/hyperlinkcolor" val="tx"/>
                    </a:ext>
                  </a:extLst>
                </a:hlinkClick>
              </a:rPr>
              <a:t>https://www.drupal.org/docs/7/organizing-content-with-taxonomies/guidelines-for-taxonomy-design</a:t>
            </a:r>
            <a:r>
              <a:rPr lang="en-US" sz="3200" b="1" dirty="0">
                <a:solidFill>
                  <a:schemeClr val="bg1"/>
                </a:solidFill>
                <a:latin typeface="Averia Serif Libre"/>
                <a:sym typeface="Averia Serif Libre"/>
              </a:rPr>
              <a:t> </a:t>
            </a:r>
          </a:p>
          <a:p>
            <a:pPr lvl="0" algn="ctr">
              <a:buClr>
                <a:srgbClr val="FFFFFF"/>
              </a:buClr>
              <a:buSzPts val="10000"/>
            </a:pPr>
            <a:endParaRPr sz="400" dirty="0"/>
          </a:p>
        </p:txBody>
      </p:sp>
    </p:spTree>
    <p:extLst>
      <p:ext uri="{BB962C8B-B14F-4D97-AF65-F5344CB8AC3E}">
        <p14:creationId xmlns:p14="http://schemas.microsoft.com/office/powerpoint/2010/main" val="853227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8"/>
          <p:cNvSpPr txBox="1"/>
          <p:nvPr/>
        </p:nvSpPr>
        <p:spPr>
          <a:xfrm>
            <a:off x="3895220" y="4590950"/>
            <a:ext cx="16593561" cy="453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0"/>
              <a:buFont typeface="Averia Serif Libre"/>
              <a:buNone/>
            </a:pPr>
            <a:r>
              <a:rPr lang="en-US" sz="10000" b="1" i="0" u="none" strike="noStrike" cap="none" dirty="0">
                <a:solidFill>
                  <a:srgbClr val="FFFFFF"/>
                </a:solidFill>
                <a:latin typeface="Averia Serif Libre"/>
                <a:ea typeface="Averia Serif Libre"/>
                <a:cs typeface="Averia Serif Libre"/>
                <a:sym typeface="Averia Serif Libre"/>
              </a:rPr>
              <a:t>Appendix: using </a:t>
            </a:r>
            <a:r>
              <a:rPr lang="en-US" sz="10000" b="1" i="0" u="none" strike="noStrike" cap="none" dirty="0" err="1">
                <a:solidFill>
                  <a:srgbClr val="FFFFFF"/>
                </a:solidFill>
                <a:latin typeface="Averia Serif Libre"/>
                <a:ea typeface="Averia Serif Libre"/>
                <a:cs typeface="Averia Serif Libre"/>
                <a:sym typeface="Averia Serif Libre"/>
              </a:rPr>
              <a:t>pathauto</a:t>
            </a:r>
            <a:r>
              <a:rPr lang="en-US" sz="10000" b="1" i="0" u="none" strike="noStrike" cap="none" dirty="0">
                <a:solidFill>
                  <a:srgbClr val="FFFFFF"/>
                </a:solidFill>
                <a:latin typeface="Averia Serif Libre"/>
                <a:ea typeface="Averia Serif Libre"/>
                <a:cs typeface="Averia Serif Libre"/>
                <a:sym typeface="Averia Serif Libre"/>
              </a:rPr>
              <a:t> for SEO friendly URLs</a:t>
            </a:r>
            <a:endParaRPr dirty="0"/>
          </a:p>
        </p:txBody>
      </p:sp>
    </p:spTree>
    <p:extLst>
      <p:ext uri="{BB962C8B-B14F-4D97-AF65-F5344CB8AC3E}">
        <p14:creationId xmlns:p14="http://schemas.microsoft.com/office/powerpoint/2010/main" val="14992938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4800" b="1" i="0" u="none" strike="noStrike" cap="none" dirty="0">
                <a:solidFill>
                  <a:srgbClr val="953C96"/>
                </a:solidFill>
                <a:latin typeface="Poppins"/>
                <a:ea typeface="Poppins"/>
                <a:cs typeface="Poppins"/>
                <a:sym typeface="Poppins"/>
              </a:rPr>
              <a:t>For great SEO linking we don’t want </a:t>
            </a:r>
            <a:r>
              <a:rPr lang="en-US" sz="4800" b="1" dirty="0">
                <a:solidFill>
                  <a:srgbClr val="953C96"/>
                </a:solidFill>
                <a:latin typeface="Poppins"/>
                <a:ea typeface="Poppins"/>
                <a:cs typeface="Poppins"/>
                <a:sym typeface="Poppins"/>
              </a:rPr>
              <a:t>undescriptive URLs </a:t>
            </a:r>
          </a:p>
          <a:p>
            <a:pPr lvl="0" algn="ctr">
              <a:buClr>
                <a:srgbClr val="953C96"/>
              </a:buClr>
              <a:buSzPts val="8000"/>
            </a:pPr>
            <a:endParaRPr lang="en-US" sz="4800" b="1" dirty="0">
              <a:solidFill>
                <a:srgbClr val="953C96"/>
              </a:solidFill>
              <a:latin typeface="Poppins"/>
              <a:ea typeface="Poppins"/>
              <a:cs typeface="Poppins"/>
              <a:sym typeface="Poppins"/>
            </a:endParaRPr>
          </a:p>
          <a:p>
            <a:pPr marL="685800" lvl="0" indent="-685800">
              <a:buClr>
                <a:srgbClr val="953C96"/>
              </a:buClr>
              <a:buSzPts val="8000"/>
              <a:buFont typeface="Arial" panose="020B0604020202020204" pitchFamily="34" charset="0"/>
              <a:buChar char="•"/>
            </a:pPr>
            <a:r>
              <a:rPr lang="en-US" sz="4800" b="1" dirty="0">
                <a:solidFill>
                  <a:srgbClr val="953C96"/>
                </a:solidFill>
                <a:latin typeface="Poppins"/>
                <a:ea typeface="Poppins"/>
                <a:cs typeface="Poppins"/>
                <a:sym typeface="Poppins"/>
              </a:rPr>
              <a:t>/taxonomy/term/9 is meaningless to a web crawler </a:t>
            </a:r>
          </a:p>
          <a:p>
            <a:pPr marL="685800" lvl="0" indent="-685800">
              <a:buClr>
                <a:srgbClr val="953C96"/>
              </a:buClr>
              <a:buSzPts val="8000"/>
              <a:buFont typeface="Arial" panose="020B0604020202020204" pitchFamily="34" charset="0"/>
              <a:buChar char="•"/>
            </a:pPr>
            <a:r>
              <a:rPr lang="en-US" sz="4800" b="1" dirty="0">
                <a:solidFill>
                  <a:srgbClr val="953C96"/>
                </a:solidFill>
                <a:latin typeface="Poppins"/>
                <a:ea typeface="Poppins"/>
                <a:cs typeface="Poppins"/>
                <a:sym typeface="Poppins"/>
              </a:rPr>
              <a:t>/habitat/aquatic is a ton better</a:t>
            </a:r>
          </a:p>
          <a:p>
            <a:pPr marL="685800" lvl="0" indent="-685800">
              <a:buClr>
                <a:srgbClr val="953C96"/>
              </a:buClr>
              <a:buSzPts val="8000"/>
              <a:buFont typeface="Arial" panose="020B0604020202020204" pitchFamily="34" charset="0"/>
              <a:buChar char="•"/>
            </a:pPr>
            <a:endParaRPr lang="en-US" sz="900" dirty="0"/>
          </a:p>
        </p:txBody>
      </p:sp>
    </p:spTree>
    <p:extLst>
      <p:ext uri="{BB962C8B-B14F-4D97-AF65-F5344CB8AC3E}">
        <p14:creationId xmlns:p14="http://schemas.microsoft.com/office/powerpoint/2010/main" val="14028909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4800" b="1" i="0" u="none" strike="noStrike" cap="none" dirty="0">
                <a:solidFill>
                  <a:srgbClr val="953C96"/>
                </a:solidFill>
                <a:latin typeface="Poppins"/>
                <a:ea typeface="Poppins"/>
                <a:cs typeface="Poppins"/>
                <a:sym typeface="Poppins"/>
              </a:rPr>
              <a:t>Steps:</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i="0" u="none" strike="noStrike" cap="none" dirty="0">
                <a:solidFill>
                  <a:srgbClr val="953C96"/>
                </a:solidFill>
                <a:latin typeface="Poppins"/>
                <a:ea typeface="Poppins"/>
                <a:cs typeface="Poppins"/>
                <a:sym typeface="Poppins"/>
              </a:rPr>
              <a:t>Install </a:t>
            </a:r>
            <a:r>
              <a:rPr lang="en-US" sz="4800" b="1" i="0" u="none" strike="noStrike" cap="none" dirty="0" err="1">
                <a:solidFill>
                  <a:srgbClr val="953C96"/>
                </a:solidFill>
                <a:latin typeface="Poppins"/>
                <a:ea typeface="Poppins"/>
                <a:cs typeface="Poppins"/>
                <a:sym typeface="Poppins"/>
              </a:rPr>
              <a:t>pathauto</a:t>
            </a:r>
            <a:endParaRPr lang="en-US" sz="4800" b="1" i="0" u="none" strike="noStrike" cap="none" dirty="0">
              <a:solidFill>
                <a:srgbClr val="953C96"/>
              </a:solidFill>
              <a:latin typeface="Poppins"/>
              <a:ea typeface="Poppins"/>
              <a:cs typeface="Poppins"/>
              <a:sym typeface="Poppins"/>
            </a:endParaRP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Set default URL pattern for taxonomy terms</a:t>
            </a:r>
          </a:p>
          <a:p>
            <a:pPr marL="1143000" marR="0" lvl="0" indent="-1143000" rtl="0">
              <a:lnSpc>
                <a:spcPct val="100000"/>
              </a:lnSpc>
              <a:spcBef>
                <a:spcPts val="0"/>
              </a:spcBef>
              <a:spcAft>
                <a:spcPts val="0"/>
              </a:spcAft>
              <a:buClr>
                <a:srgbClr val="953C96"/>
              </a:buClr>
              <a:buSzPts val="8000"/>
              <a:buFont typeface="Arial" panose="020B0604020202020204" pitchFamily="34" charset="0"/>
              <a:buChar char="•"/>
            </a:pPr>
            <a:r>
              <a:rPr lang="en-US" sz="4800" b="1" dirty="0">
                <a:solidFill>
                  <a:srgbClr val="953C96"/>
                </a:solidFill>
                <a:latin typeface="Poppins"/>
                <a:cs typeface="Poppins"/>
                <a:sym typeface="Poppins"/>
              </a:rPr>
              <a:t>Rebuild URLs for all taxonomy terms</a:t>
            </a:r>
            <a:endParaRPr lang="en-US" sz="900" dirty="0"/>
          </a:p>
        </p:txBody>
      </p:sp>
    </p:spTree>
    <p:extLst>
      <p:ext uri="{BB962C8B-B14F-4D97-AF65-F5344CB8AC3E}">
        <p14:creationId xmlns:p14="http://schemas.microsoft.com/office/powerpoint/2010/main" val="41039677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2844803"/>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4800" b="1" i="0" u="none" strike="noStrike" cap="none" dirty="0">
                <a:solidFill>
                  <a:srgbClr val="953C96"/>
                </a:solidFill>
                <a:latin typeface="Poppins"/>
                <a:ea typeface="Poppins"/>
                <a:cs typeface="Poppins"/>
                <a:sym typeface="Poppins"/>
              </a:rPr>
              <a:t>Installing </a:t>
            </a:r>
            <a:r>
              <a:rPr lang="en-US" sz="4800" b="1" i="0" u="none" strike="noStrike" cap="none" dirty="0" err="1">
                <a:solidFill>
                  <a:srgbClr val="953C96"/>
                </a:solidFill>
                <a:latin typeface="Poppins"/>
                <a:ea typeface="Poppins"/>
                <a:cs typeface="Poppins"/>
                <a:sym typeface="Poppins"/>
              </a:rPr>
              <a:t>pathauto</a:t>
            </a:r>
            <a:r>
              <a:rPr lang="en-US" sz="4800" b="1" i="0" u="none" strike="noStrike" cap="none" dirty="0">
                <a:solidFill>
                  <a:srgbClr val="953C96"/>
                </a:solidFill>
                <a:latin typeface="Poppins"/>
                <a:ea typeface="Poppins"/>
                <a:cs typeface="Poppins"/>
                <a:sym typeface="Poppins"/>
              </a:rPr>
              <a:t>:</a:t>
            </a:r>
          </a:p>
          <a:p>
            <a:pPr marR="0" lvl="0" algn="ctr" rtl="0">
              <a:lnSpc>
                <a:spcPct val="100000"/>
              </a:lnSpc>
              <a:spcBef>
                <a:spcPts val="0"/>
              </a:spcBef>
              <a:spcAft>
                <a:spcPts val="0"/>
              </a:spcAft>
              <a:buClr>
                <a:srgbClr val="953C96"/>
              </a:buClr>
              <a:buSzPts val="8000"/>
            </a:pPr>
            <a:endParaRPr lang="en-US" sz="4800" b="1" dirty="0">
              <a:solidFill>
                <a:srgbClr val="953C96"/>
              </a:solidFill>
              <a:latin typeface="Poppins"/>
              <a:ea typeface="Poppins"/>
              <a:cs typeface="Poppins"/>
              <a:sym typeface="Poppins"/>
            </a:endParaRPr>
          </a:p>
          <a:p>
            <a:pPr marR="0" lvl="0" algn="ctr" rtl="0">
              <a:lnSpc>
                <a:spcPct val="100000"/>
              </a:lnSpc>
              <a:spcBef>
                <a:spcPts val="0"/>
              </a:spcBef>
              <a:spcAft>
                <a:spcPts val="0"/>
              </a:spcAft>
              <a:buClr>
                <a:srgbClr val="953C96"/>
              </a:buClr>
              <a:buSzPts val="8000"/>
            </a:pPr>
            <a:r>
              <a:rPr lang="en-US" sz="4800" b="1" i="0" u="none" strike="noStrike" cap="none" dirty="0">
                <a:solidFill>
                  <a:srgbClr val="953C96"/>
                </a:solidFill>
                <a:latin typeface="Poppins"/>
                <a:ea typeface="Poppins"/>
                <a:cs typeface="Poppins"/>
                <a:sym typeface="Poppins"/>
              </a:rPr>
              <a:t>composer require </a:t>
            </a:r>
            <a:r>
              <a:rPr lang="en-US" sz="4800" b="1" i="0" u="none" strike="noStrike" cap="none" dirty="0" err="1">
                <a:solidFill>
                  <a:srgbClr val="953C96"/>
                </a:solidFill>
                <a:latin typeface="Poppins"/>
                <a:ea typeface="Poppins"/>
                <a:cs typeface="Poppins"/>
                <a:sym typeface="Poppins"/>
              </a:rPr>
              <a:t>drupal</a:t>
            </a:r>
            <a:r>
              <a:rPr lang="en-US" sz="4800" b="1" i="0" u="none" strike="noStrike" cap="none" dirty="0">
                <a:solidFill>
                  <a:srgbClr val="953C96"/>
                </a:solidFill>
                <a:latin typeface="Poppins"/>
                <a:ea typeface="Poppins"/>
                <a:cs typeface="Poppins"/>
                <a:sym typeface="Poppins"/>
              </a:rPr>
              <a:t>/</a:t>
            </a:r>
            <a:r>
              <a:rPr lang="en-US" sz="4800" b="1" i="0" u="none" strike="noStrike" cap="none" dirty="0" err="1">
                <a:solidFill>
                  <a:srgbClr val="953C96"/>
                </a:solidFill>
                <a:latin typeface="Poppins"/>
                <a:ea typeface="Poppins"/>
                <a:cs typeface="Poppins"/>
                <a:sym typeface="Poppins"/>
              </a:rPr>
              <a:t>pathauto</a:t>
            </a:r>
            <a:endParaRPr lang="en-US" sz="4800" b="1" i="0" u="none" strike="noStrike" cap="none" dirty="0">
              <a:solidFill>
                <a:srgbClr val="953C96"/>
              </a:solidFill>
              <a:latin typeface="Poppins"/>
              <a:ea typeface="Poppins"/>
              <a:cs typeface="Poppins"/>
              <a:sym typeface="Poppins"/>
            </a:endParaRPr>
          </a:p>
          <a:p>
            <a:pPr marR="0" lvl="0" algn="ctr" rtl="0">
              <a:lnSpc>
                <a:spcPct val="100000"/>
              </a:lnSpc>
              <a:spcBef>
                <a:spcPts val="0"/>
              </a:spcBef>
              <a:spcAft>
                <a:spcPts val="0"/>
              </a:spcAft>
              <a:buClr>
                <a:srgbClr val="953C96"/>
              </a:buClr>
              <a:buSzPts val="8000"/>
            </a:pPr>
            <a:endParaRPr lang="en-US" sz="4800" b="1" dirty="0">
              <a:solidFill>
                <a:srgbClr val="953C96"/>
              </a:solidFill>
              <a:latin typeface="Poppins"/>
              <a:ea typeface="Poppins"/>
              <a:cs typeface="Poppins"/>
              <a:sym typeface="Poppins"/>
            </a:endParaRPr>
          </a:p>
          <a:p>
            <a:pPr marR="0" lvl="0" algn="ctr" rtl="0">
              <a:lnSpc>
                <a:spcPct val="100000"/>
              </a:lnSpc>
              <a:spcBef>
                <a:spcPts val="0"/>
              </a:spcBef>
              <a:spcAft>
                <a:spcPts val="0"/>
              </a:spcAft>
              <a:buClr>
                <a:srgbClr val="953C96"/>
              </a:buClr>
              <a:buSzPts val="8000"/>
            </a:pPr>
            <a:r>
              <a:rPr lang="en-US" sz="4800" b="1" i="0" u="none" strike="noStrike" cap="none" dirty="0" err="1">
                <a:solidFill>
                  <a:srgbClr val="953C96"/>
                </a:solidFill>
                <a:latin typeface="Poppins"/>
                <a:ea typeface="Poppins"/>
                <a:cs typeface="Poppins"/>
                <a:sym typeface="Poppins"/>
              </a:rPr>
              <a:t>drush</a:t>
            </a:r>
            <a:r>
              <a:rPr lang="en-US" sz="4800" b="1" i="0" u="none" strike="noStrike" cap="none" dirty="0">
                <a:solidFill>
                  <a:srgbClr val="953C96"/>
                </a:solidFill>
                <a:latin typeface="Poppins"/>
                <a:ea typeface="Poppins"/>
                <a:cs typeface="Poppins"/>
                <a:sym typeface="Poppins"/>
              </a:rPr>
              <a:t> </a:t>
            </a:r>
            <a:r>
              <a:rPr lang="en-US" sz="4800" b="1" i="0" u="none" strike="noStrike" cap="none" dirty="0" err="1">
                <a:solidFill>
                  <a:srgbClr val="953C96"/>
                </a:solidFill>
                <a:latin typeface="Poppins"/>
                <a:ea typeface="Poppins"/>
                <a:cs typeface="Poppins"/>
                <a:sym typeface="Poppins"/>
              </a:rPr>
              <a:t>en</a:t>
            </a:r>
            <a:r>
              <a:rPr lang="en-US" sz="4800" b="1" i="0" u="none" strike="noStrike" cap="none" dirty="0">
                <a:solidFill>
                  <a:srgbClr val="953C96"/>
                </a:solidFill>
                <a:latin typeface="Poppins"/>
                <a:ea typeface="Poppins"/>
                <a:cs typeface="Poppins"/>
                <a:sym typeface="Poppins"/>
              </a:rPr>
              <a:t> </a:t>
            </a:r>
            <a:r>
              <a:rPr lang="en-US" sz="4800" b="1" i="0" u="none" strike="noStrike" cap="none" dirty="0" err="1">
                <a:solidFill>
                  <a:srgbClr val="953C96"/>
                </a:solidFill>
                <a:latin typeface="Poppins"/>
                <a:ea typeface="Poppins"/>
                <a:cs typeface="Poppins"/>
                <a:sym typeface="Poppins"/>
              </a:rPr>
              <a:t>pathauto</a:t>
            </a:r>
            <a:endParaRPr lang="en-US" sz="4800" b="1" i="0" u="none" strike="noStrike" cap="none" dirty="0">
              <a:solidFill>
                <a:srgbClr val="953C96"/>
              </a:solidFill>
              <a:latin typeface="Poppins"/>
              <a:ea typeface="Poppins"/>
              <a:cs typeface="Poppins"/>
              <a:sym typeface="Poppins"/>
            </a:endParaRPr>
          </a:p>
        </p:txBody>
      </p:sp>
    </p:spTree>
    <p:extLst>
      <p:ext uri="{BB962C8B-B14F-4D97-AF65-F5344CB8AC3E}">
        <p14:creationId xmlns:p14="http://schemas.microsoft.com/office/powerpoint/2010/main" val="15023569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9506D5B8-7978-BD48-BF44-0E7203D10734}"/>
              </a:ext>
            </a:extLst>
          </p:cNvPr>
          <p:cNvPicPr>
            <a:picLocks noChangeAspect="1"/>
          </p:cNvPicPr>
          <p:nvPr/>
        </p:nvPicPr>
        <p:blipFill>
          <a:blip r:embed="rId3"/>
          <a:stretch>
            <a:fillRect/>
          </a:stretch>
        </p:blipFill>
        <p:spPr>
          <a:xfrm>
            <a:off x="1720848" y="3185391"/>
            <a:ext cx="20942300" cy="6680200"/>
          </a:xfrm>
          <a:prstGeom prst="rect">
            <a:avLst/>
          </a:prstGeom>
        </p:spPr>
      </p:pic>
      <p:sp>
        <p:nvSpPr>
          <p:cNvPr id="331" name="Google Shape;331;p39"/>
          <p:cNvSpPr txBox="1"/>
          <p:nvPr/>
        </p:nvSpPr>
        <p:spPr>
          <a:xfrm>
            <a:off x="3935056" y="863606"/>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Set default URL pattern for taxonomy terms</a:t>
            </a:r>
          </a:p>
          <a:p>
            <a:pPr marR="0" lvl="0" algn="ctr" rtl="0">
              <a:lnSpc>
                <a:spcPct val="100000"/>
              </a:lnSpc>
              <a:spcBef>
                <a:spcPts val="0"/>
              </a:spcBef>
              <a:spcAft>
                <a:spcPts val="0"/>
              </a:spcAft>
              <a:buClr>
                <a:srgbClr val="953C96"/>
              </a:buClr>
              <a:buSzPts val="8000"/>
            </a:pPr>
            <a:endParaRPr lang="en-US" sz="4800" b="1" dirty="0">
              <a:solidFill>
                <a:srgbClr val="953C96"/>
              </a:solidFill>
              <a:latin typeface="Poppins"/>
              <a:cs typeface="Poppins"/>
              <a:sym typeface="Poppins"/>
            </a:endParaRPr>
          </a:p>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Configuration-&gt;</a:t>
            </a:r>
            <a:r>
              <a:rPr lang="en-US" sz="4800" b="1" dirty="0" err="1">
                <a:solidFill>
                  <a:srgbClr val="953C96"/>
                </a:solidFill>
                <a:latin typeface="Poppins"/>
                <a:cs typeface="Poppins"/>
                <a:sym typeface="Poppins"/>
              </a:rPr>
              <a:t>Url</a:t>
            </a:r>
            <a:r>
              <a:rPr lang="en-US" sz="4800" b="1" dirty="0">
                <a:solidFill>
                  <a:srgbClr val="953C96"/>
                </a:solidFill>
                <a:latin typeface="Poppins"/>
                <a:cs typeface="Poppins"/>
                <a:sym typeface="Poppins"/>
              </a:rPr>
              <a:t> Aliases, Patterns tab</a:t>
            </a:r>
          </a:p>
        </p:txBody>
      </p:sp>
      <p:sp>
        <p:nvSpPr>
          <p:cNvPr id="5" name="Google Shape;331;p39">
            <a:extLst>
              <a:ext uri="{FF2B5EF4-FFF2-40B4-BE49-F238E27FC236}">
                <a16:creationId xmlns:a16="http://schemas.microsoft.com/office/drawing/2014/main" id="{9313329A-0298-C745-90EA-3C25C8DC6C81}"/>
              </a:ext>
            </a:extLst>
          </p:cNvPr>
          <p:cNvSpPr txBox="1"/>
          <p:nvPr/>
        </p:nvSpPr>
        <p:spPr>
          <a:xfrm>
            <a:off x="3935055" y="8963654"/>
            <a:ext cx="16513887" cy="5994394"/>
          </a:xfrm>
          <a:prstGeom prst="rect">
            <a:avLst/>
          </a:prstGeom>
          <a:noFill/>
          <a:ln>
            <a:noFill/>
          </a:ln>
        </p:spPr>
        <p:txBody>
          <a:bodyPr spcFirstLastPara="1" wrap="square" lIns="0" tIns="0" rIns="0" bIns="0" anchor="t" anchorCtr="0">
            <a:noAutofit/>
          </a:bodyPr>
          <a:lstStyle/>
          <a:p>
            <a:pPr lvl="0" algn="ctr">
              <a:buClr>
                <a:srgbClr val="953C96"/>
              </a:buClr>
              <a:buSzPts val="8000"/>
            </a:pPr>
            <a:r>
              <a:rPr lang="en-US" sz="4000" b="1" dirty="0">
                <a:solidFill>
                  <a:srgbClr val="953C96"/>
                </a:solidFill>
                <a:latin typeface="Poppins"/>
                <a:cs typeface="Poppins"/>
                <a:sym typeface="Poppins"/>
              </a:rPr>
              <a:t>Use something like [</a:t>
            </a:r>
            <a:r>
              <a:rPr lang="en-US" sz="4000" b="1" dirty="0" err="1">
                <a:solidFill>
                  <a:srgbClr val="953C96"/>
                </a:solidFill>
                <a:latin typeface="Poppins"/>
                <a:cs typeface="Poppins"/>
                <a:sym typeface="Poppins"/>
              </a:rPr>
              <a:t>term:vocabulary:name</a:t>
            </a:r>
            <a:r>
              <a:rPr lang="en-US" sz="4000" b="1" dirty="0">
                <a:solidFill>
                  <a:srgbClr val="953C96"/>
                </a:solidFill>
                <a:latin typeface="Poppins"/>
                <a:cs typeface="Poppins"/>
                <a:sym typeface="Poppins"/>
              </a:rPr>
              <a:t>]/[</a:t>
            </a:r>
            <a:r>
              <a:rPr lang="en-US" sz="4000" b="1" dirty="0" err="1">
                <a:solidFill>
                  <a:srgbClr val="953C96"/>
                </a:solidFill>
                <a:latin typeface="Poppins"/>
                <a:cs typeface="Poppins"/>
                <a:sym typeface="Poppins"/>
              </a:rPr>
              <a:t>term:name</a:t>
            </a:r>
            <a:r>
              <a:rPr lang="en-US" sz="4000" b="1" dirty="0">
                <a:solidFill>
                  <a:srgbClr val="953C96"/>
                </a:solidFill>
                <a:latin typeface="Poppins"/>
                <a:cs typeface="Poppins"/>
                <a:sym typeface="Poppins"/>
              </a:rPr>
              <a:t>] for all taxonomy terms</a:t>
            </a:r>
          </a:p>
          <a:p>
            <a:pPr lvl="0" algn="ctr">
              <a:buClr>
                <a:srgbClr val="953C96"/>
              </a:buClr>
              <a:buSzPts val="8000"/>
            </a:pPr>
            <a:endParaRPr lang="en-US" sz="1800" b="1" dirty="0">
              <a:solidFill>
                <a:srgbClr val="953C96"/>
              </a:solidFill>
              <a:latin typeface="Poppins"/>
              <a:cs typeface="Poppins"/>
              <a:sym typeface="Poppins"/>
            </a:endParaRPr>
          </a:p>
          <a:p>
            <a:pPr lvl="0" algn="ctr">
              <a:buClr>
                <a:srgbClr val="953C96"/>
              </a:buClr>
              <a:buSzPts val="8000"/>
            </a:pPr>
            <a:r>
              <a:rPr lang="en-US" sz="4000" b="1" dirty="0">
                <a:solidFill>
                  <a:srgbClr val="953C96"/>
                </a:solidFill>
                <a:latin typeface="Poppins"/>
                <a:cs typeface="Poppins"/>
                <a:sym typeface="Poppins"/>
              </a:rPr>
              <a:t>While you’re there, treat your content types to a good pattern too.</a:t>
            </a:r>
          </a:p>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 </a:t>
            </a:r>
          </a:p>
        </p:txBody>
      </p:sp>
    </p:spTree>
    <p:extLst>
      <p:ext uri="{BB962C8B-B14F-4D97-AF65-F5344CB8AC3E}">
        <p14:creationId xmlns:p14="http://schemas.microsoft.com/office/powerpoint/2010/main" val="2586260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p:nvPr/>
        </p:nvSpPr>
        <p:spPr>
          <a:xfrm>
            <a:off x="3935056" y="863606"/>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Rebuild URLs for all taxonomy terms</a:t>
            </a:r>
          </a:p>
          <a:p>
            <a:pPr marR="0" lvl="0" algn="ctr" rtl="0">
              <a:lnSpc>
                <a:spcPct val="100000"/>
              </a:lnSpc>
              <a:spcBef>
                <a:spcPts val="0"/>
              </a:spcBef>
              <a:spcAft>
                <a:spcPts val="0"/>
              </a:spcAft>
              <a:buClr>
                <a:srgbClr val="953C96"/>
              </a:buClr>
              <a:buSzPts val="8000"/>
            </a:pPr>
            <a:endParaRPr lang="en-US" sz="4800" b="1" dirty="0">
              <a:solidFill>
                <a:srgbClr val="953C96"/>
              </a:solidFill>
              <a:latin typeface="Poppins"/>
              <a:cs typeface="Poppins"/>
              <a:sym typeface="Poppins"/>
            </a:endParaRPr>
          </a:p>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Go to the Bulk Generate tab</a:t>
            </a:r>
            <a:endParaRPr lang="en-US" sz="900" dirty="0"/>
          </a:p>
        </p:txBody>
      </p:sp>
      <p:pic>
        <p:nvPicPr>
          <p:cNvPr id="3" name="Picture 2" descr="A screenshot of a social media post&#10;&#10;Description automatically generated">
            <a:extLst>
              <a:ext uri="{FF2B5EF4-FFF2-40B4-BE49-F238E27FC236}">
                <a16:creationId xmlns:a16="http://schemas.microsoft.com/office/drawing/2014/main" id="{2D5025AE-85E1-A641-A525-8EB2ED1EF49F}"/>
              </a:ext>
            </a:extLst>
          </p:cNvPr>
          <p:cNvPicPr>
            <a:picLocks noChangeAspect="1"/>
          </p:cNvPicPr>
          <p:nvPr/>
        </p:nvPicPr>
        <p:blipFill>
          <a:blip r:embed="rId3"/>
          <a:stretch>
            <a:fillRect/>
          </a:stretch>
        </p:blipFill>
        <p:spPr>
          <a:xfrm>
            <a:off x="1504949" y="3272790"/>
            <a:ext cx="21374100" cy="6438900"/>
          </a:xfrm>
          <a:prstGeom prst="rect">
            <a:avLst/>
          </a:prstGeom>
        </p:spPr>
      </p:pic>
      <p:sp>
        <p:nvSpPr>
          <p:cNvPr id="5" name="Google Shape;331;p39">
            <a:extLst>
              <a:ext uri="{FF2B5EF4-FFF2-40B4-BE49-F238E27FC236}">
                <a16:creationId xmlns:a16="http://schemas.microsoft.com/office/drawing/2014/main" id="{0A80D6DB-4A27-5D4C-999E-AD06ECEBBAB0}"/>
              </a:ext>
            </a:extLst>
          </p:cNvPr>
          <p:cNvSpPr txBox="1"/>
          <p:nvPr/>
        </p:nvSpPr>
        <p:spPr>
          <a:xfrm>
            <a:off x="6871296" y="6858000"/>
            <a:ext cx="16513887" cy="5994394"/>
          </a:xfrm>
          <a:prstGeom prst="rect">
            <a:avLst/>
          </a:prstGeom>
          <a:noFill/>
          <a:ln>
            <a:noFill/>
          </a:ln>
        </p:spPr>
        <p:txBody>
          <a:bodyPr spcFirstLastPara="1" wrap="square" lIns="0" tIns="0" rIns="0" bIns="0" anchor="t" anchorCtr="0">
            <a:noAutofit/>
          </a:bodyPr>
          <a:lstStyle/>
          <a:p>
            <a:pPr marR="0" lvl="0" algn="ctr" rtl="0">
              <a:lnSpc>
                <a:spcPct val="100000"/>
              </a:lnSpc>
              <a:spcBef>
                <a:spcPts val="0"/>
              </a:spcBef>
              <a:spcAft>
                <a:spcPts val="0"/>
              </a:spcAft>
              <a:buClr>
                <a:srgbClr val="953C96"/>
              </a:buClr>
              <a:buSzPts val="8000"/>
            </a:pPr>
            <a:r>
              <a:rPr lang="en-US" sz="4800" b="1" dirty="0">
                <a:solidFill>
                  <a:srgbClr val="953C96"/>
                </a:solidFill>
                <a:latin typeface="Poppins"/>
                <a:cs typeface="Poppins"/>
                <a:sym typeface="Poppins"/>
              </a:rPr>
              <a:t>Update the paths for all content and taxonomy terms. These are stored in the database and will not reflect your changes until you do this.</a:t>
            </a:r>
            <a:endParaRPr lang="en-US" sz="900" dirty="0"/>
          </a:p>
        </p:txBody>
      </p:sp>
    </p:spTree>
    <p:extLst>
      <p:ext uri="{BB962C8B-B14F-4D97-AF65-F5344CB8AC3E}">
        <p14:creationId xmlns:p14="http://schemas.microsoft.com/office/powerpoint/2010/main" val="2008607401"/>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13648</TotalTime>
  <Words>2753</Words>
  <Application>Microsoft Macintosh PowerPoint</Application>
  <PresentationFormat>Custom</PresentationFormat>
  <Paragraphs>300</Paragraphs>
  <Slides>111</Slides>
  <Notes>111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111</vt:i4>
      </vt:variant>
    </vt:vector>
  </HeadingPairs>
  <TitlesOfParts>
    <vt:vector size="120" baseType="lpstr">
      <vt:lpstr>Averia Serif Libre</vt:lpstr>
      <vt:lpstr>Helvetica Neue Light</vt:lpstr>
      <vt:lpstr>Poppins Medium</vt:lpstr>
      <vt:lpstr>Helvetica Neue</vt:lpstr>
      <vt:lpstr>Arial</vt:lpstr>
      <vt:lpstr>Wingdings</vt:lpstr>
      <vt:lpstr>Poppins</vt:lpstr>
      <vt:lpstr>Poppins Black</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Yoder, Timothy</cp:lastModifiedBy>
  <cp:revision>99</cp:revision>
  <dcterms:modified xsi:type="dcterms:W3CDTF">2020-03-20T17:22:08Z</dcterms:modified>
</cp:coreProperties>
</file>