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6858000" cx="9144000"/>
  <p:notesSz cx="6858000" cy="9144000"/>
  <p:embeddedFontLst>
    <p:embeddedFont>
      <p:font typeface="Proxima Nova"/>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ProximaNova-bold.fntdata"/><Relationship Id="rId12" Type="http://schemas.openxmlformats.org/officeDocument/2006/relationships/slide" Target="slides/slide7.xml"/><Relationship Id="rId56" Type="http://schemas.openxmlformats.org/officeDocument/2006/relationships/font" Target="fonts/ProximaNova-regular.fntdata"/><Relationship Id="rId15" Type="http://schemas.openxmlformats.org/officeDocument/2006/relationships/slide" Target="slides/slide10.xml"/><Relationship Id="rId59" Type="http://schemas.openxmlformats.org/officeDocument/2006/relationships/font" Target="fonts/ProximaNova-boldItalic.fntdata"/><Relationship Id="rId14" Type="http://schemas.openxmlformats.org/officeDocument/2006/relationships/slide" Target="slides/slide9.xml"/><Relationship Id="rId58" Type="http://schemas.openxmlformats.org/officeDocument/2006/relationships/font" Target="fonts/ProximaNova-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Hi, my name is Chris Wright. You can find me on twitter and other platforms with the tag @redbrickone. I work for Code Koalas in Kansas City working on Drupal sites.</a:t>
            </a:r>
            <a:endParaRPr>
              <a:latin typeface="Times New Roman"/>
              <a:ea typeface="Times New Roman"/>
              <a:cs typeface="Times New Roman"/>
              <a:sym typeface="Times New Roman"/>
            </a:endParaRPr>
          </a:p>
          <a:p>
            <a:pPr indent="0" lvl="0" marL="0" rtl="0" algn="l">
              <a:lnSpc>
                <a:spcPct val="200000"/>
              </a:lnSpc>
              <a:spcBef>
                <a:spcPts val="0"/>
              </a:spcBef>
              <a:spcAft>
                <a:spcPts val="0"/>
              </a:spcAft>
              <a:buNone/>
            </a:pPr>
            <a:r>
              <a:rPr lang="en">
                <a:latin typeface="Times New Roman"/>
                <a:ea typeface="Times New Roman"/>
                <a:cs typeface="Times New Roman"/>
                <a:sym typeface="Times New Roman"/>
              </a:rPr>
              <a:t>Like most developers, I like watching the Office and pulling pranks on my coworkers.</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3b96b2e521_0_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b96b2e52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3b78887d74_0_1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b78887d74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In Drupal 8, preprocessing is not that different than Drupal 7, although you will be writing your php code in the themename.theme file rather than a template.php file. </a:t>
            </a:r>
            <a:endParaRPr>
              <a:latin typeface="Times New Roman"/>
              <a:ea typeface="Times New Roman"/>
              <a:cs typeface="Times New Roman"/>
              <a:sym typeface="Times New Roman"/>
            </a:endParaRPr>
          </a:p>
          <a:p>
            <a:pPr indent="457200" lvl="0" marL="0" rtl="0" algn="l">
              <a:lnSpc>
                <a:spcPct val="200000"/>
              </a:lnSpc>
              <a:spcBef>
                <a:spcPts val="0"/>
              </a:spcBef>
              <a:spcAft>
                <a:spcPts val="0"/>
              </a:spcAft>
              <a:buNone/>
            </a:pPr>
            <a:r>
              <a:t/>
            </a:r>
            <a:endParaRPr>
              <a:latin typeface="Times New Roman"/>
              <a:ea typeface="Times New Roman"/>
              <a:cs typeface="Times New Roman"/>
              <a:sym typeface="Times New Roman"/>
            </a:endParaRPr>
          </a:p>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You should keep most of your code logic inside this file and use the templates for rendering the content as it should be output rather than cluttering up templates with logic that could simply be done in php in your theme.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3b78887d74_0_15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b78887d74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a:latin typeface="Times New Roman"/>
                <a:ea typeface="Times New Roman"/>
                <a:cs typeface="Times New Roman"/>
                <a:sym typeface="Times New Roman"/>
              </a:rPr>
              <a:t>Preprocess Functions follow this format: themename_preprocess_HOOK, where the HOOK is the theme_hook of the element you want to preprocess. At their simplest, you can use theme_preprocess_node or page if you want to change how things render on a page or node, but what if you wanted to modify something more specific, say a field, exposed filter or a form? Well, you can look for the element in your html and with twig debugging enabled, it will actually tell you what theme_hook it is using. You can use the same theme_hook in your preprocess function to modify that element.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3b78887d74_0_15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b78887d74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a:latin typeface="Times New Roman"/>
                <a:ea typeface="Times New Roman"/>
                <a:cs typeface="Times New Roman"/>
                <a:sym typeface="Times New Roman"/>
              </a:rPr>
              <a:t>For instance, if you wanted to modify radio buttons from an exposed filter in a view using the Better Exposed Filters module, you would find the theme_hook is bef_radios, so your preprocess function would then be themename_preprocess_bef_radios(&amp;$variables).</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3b78887d74_0_16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b78887d74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3b78887d74_0_16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b78887d7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2efc3a07d_1_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2efc3a07d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42efc3a07d_1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42efc3a07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2efc3a07d_1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2efc3a07d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2efc3a07d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42efc3a07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42efc3a07d_1_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42efc3a07d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2efc3a07d_1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2efc3a07d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2efc3a07d_1_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2efc3a07d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3b78887d74_0_17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b78887d74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3b7bb40b8b_1_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b7bb40b8b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3b78887d74_0_17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b78887d74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3b7bb40b8b_1_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b7bb40b8b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3b96b2e521_0_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b96b2e52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3b96b2e521_0_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b96b2e52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3b96b2e521_0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b96b2e52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3b78887d74_0_18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b78887d74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Renderable arrays are better to use than html bc people</a:t>
            </a:r>
            <a:endParaRPr/>
          </a:p>
          <a:p>
            <a:pPr indent="0" lvl="0" marL="0" rtl="0" algn="l">
              <a:spcBef>
                <a:spcPts val="0"/>
              </a:spcBef>
              <a:spcAft>
                <a:spcPts val="0"/>
              </a:spcAft>
              <a:buNone/>
            </a:pPr>
            <a:r>
              <a:rPr lang="en"/>
              <a:t>Adding block to a page, you could write html but if it might be slightly different later OR you are writing a module you want to contribute, </a:t>
            </a:r>
            <a:endParaRPr/>
          </a:p>
          <a:p>
            <a:pPr indent="0" lvl="0" marL="0" rtl="0" algn="l">
              <a:spcBef>
                <a:spcPts val="0"/>
              </a:spcBef>
              <a:spcAft>
                <a:spcPts val="0"/>
              </a:spcAft>
              <a:buNone/>
            </a:pPr>
            <a:r>
              <a:rPr lang="en"/>
              <a:t>You use a render array so people can easily hook into it later</a:t>
            </a:r>
            <a:endParaRPr/>
          </a:p>
          <a:p>
            <a:pPr indent="0" lvl="0" marL="0" rtl="0" algn="l">
              <a:spcBef>
                <a:spcPts val="0"/>
              </a:spcBef>
              <a:spcAft>
                <a:spcPts val="0"/>
              </a:spcAft>
              <a:buNone/>
            </a:pPr>
            <a:r>
              <a:rPr lang="en"/>
              <a:t>You are writing reusable code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3b78887d74_0_1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b78887d7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Today we will be talking about Preprocess Functions, what they do, how to use them and some helpful tools and tips to make your life easier in theming and twig.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3b7bb40b8b_1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b7bb40b8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3b96b2e521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b96b2e52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3b7c552fb8_0_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b7c552fb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42efc3a07d_1_4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42efc3a07d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42efc3a07d_1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42efc3a07d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2efc3a07d_1_4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42efc3a07d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3b7bb40b8b_1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b7bb40b8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3b78887d74_0_1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b78887d74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3b7c552fb8_0_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b7c552fb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42efc3a07d_1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42efc3a07d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42efc3a07d_1_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2efc3a07d_1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42efc3a07d_1_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42efc3a07d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3b96b2e521_0_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b96b2e52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3b7c552fb8_0_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b7c552fb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3b78887d74_0_18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b78887d74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3b7c552fb8_0_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b7c552fb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42efc3a07d_1_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42efc3a07d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g3b7bb40b8b_1_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b7bb40b8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3c0a3f73f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c0a3f73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42efc3a07d_1_9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42efc3a07d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Today we will be talking about Preprocess Functions, what they do, how to use them and some helpful tools and tips to make your life easier in theming and twig.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42efc3a07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42efc3a0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3b78887d74_0_1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b78887d74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What do are preprocess functions and what do they do? Modules in core and in contrib create and serve up data that will be rendered on the page. If you need to change how that content is rendered, what information is served up or add some custom logic before it hits the page, preprocess functions are what you are looking for.</a:t>
            </a:r>
            <a:endParaRPr>
              <a:latin typeface="Times New Roman"/>
              <a:ea typeface="Times New Roman"/>
              <a:cs typeface="Times New Roman"/>
              <a:sym typeface="Times New Roman"/>
            </a:endParaRPr>
          </a:p>
          <a:p>
            <a:pPr indent="457200" lvl="0" marL="0" rtl="0" algn="l">
              <a:lnSpc>
                <a:spcPct val="200000"/>
              </a:lnSpc>
              <a:spcBef>
                <a:spcPts val="0"/>
              </a:spcBef>
              <a:spcAft>
                <a:spcPts val="0"/>
              </a:spcAft>
              <a:buNone/>
            </a:pPr>
            <a:r>
              <a:t/>
            </a:r>
            <a:endParaRPr>
              <a:latin typeface="Times New Roman"/>
              <a:ea typeface="Times New Roman"/>
              <a:cs typeface="Times New Roman"/>
              <a:sym typeface="Times New Roman"/>
            </a:endParaRPr>
          </a:p>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The main role of preprocessors is to set up variables to be used in a template. These variables can contain complex renderable arrays or at its’ simplest, boolean values. Most of the logic should be kept in the preprocessors to keep templates markup clean and easy to navigate through and work with.</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3b7bb40b8b_1_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b7bb40b8b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3b78887d74_0_1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b78887d74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debugging is essential for preprocessing elements on your site.</a:t>
            </a:r>
            <a:endParaRPr>
              <a:latin typeface="Times New Roman"/>
              <a:ea typeface="Times New Roman"/>
              <a:cs typeface="Times New Roman"/>
              <a:sym typeface="Times New Roman"/>
            </a:endParaRPr>
          </a:p>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 First, if you haven’t already, navigate your code to your services.yml file. </a:t>
            </a:r>
            <a:endParaRPr>
              <a:latin typeface="Times New Roman"/>
              <a:ea typeface="Times New Roman"/>
              <a:cs typeface="Times New Roman"/>
              <a:sym typeface="Times New Roman"/>
            </a:endParaRPr>
          </a:p>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It should be located in /sites/default/services.yml. Under Twig, change debug: false, to debug:true. </a:t>
            </a:r>
            <a:endParaRPr>
              <a:latin typeface="Times New Roman"/>
              <a:ea typeface="Times New Roman"/>
              <a:cs typeface="Times New Roman"/>
              <a:sym typeface="Times New Roman"/>
            </a:endParaRPr>
          </a:p>
          <a:p>
            <a:pPr indent="0" lvl="0" marL="0" rtl="0" algn="l">
              <a:lnSpc>
                <a:spcPct val="200000"/>
              </a:lnSpc>
              <a:spcBef>
                <a:spcPts val="0"/>
              </a:spcBef>
              <a:spcAft>
                <a:spcPts val="0"/>
              </a:spcAft>
              <a:buNone/>
            </a:pPr>
            <a:r>
              <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3b78887d74_0_14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b78887d74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l">
              <a:lnSpc>
                <a:spcPct val="200000"/>
              </a:lnSpc>
              <a:spcBef>
                <a:spcPts val="0"/>
              </a:spcBef>
              <a:spcAft>
                <a:spcPts val="0"/>
              </a:spcAft>
              <a:buNone/>
            </a:pPr>
            <a:r>
              <a:rPr lang="en">
                <a:latin typeface="Times New Roman"/>
                <a:ea typeface="Times New Roman"/>
                <a:cs typeface="Times New Roman"/>
                <a:sym typeface="Times New Roman"/>
              </a:rPr>
              <a:t>This will now show templating suggestions and theme_hooks in comments throughout the html of your site.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3b96b2e521_0_4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b96b2e52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3b96b2e521_0_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b96b2e52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4" name="Shape 14"/>
        <p:cNvGrpSpPr/>
        <p:nvPr/>
      </p:nvGrpSpPr>
      <p:grpSpPr>
        <a:xfrm>
          <a:off x="0" y="0"/>
          <a:ext cx="0" cy="0"/>
          <a:chOff x="0" y="0"/>
          <a:chExt cx="0" cy="0"/>
        </a:xfrm>
      </p:grpSpPr>
      <p:sp>
        <p:nvSpPr>
          <p:cNvPr id="15" name="Google Shape;15;p2"/>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p:txBody>
      </p:sp>
      <p:sp>
        <p:nvSpPr>
          <p:cNvPr id="16" name="Google Shape;16;p2"/>
          <p:cNvSpPr txBox="1"/>
          <p:nvPr>
            <p:ph idx="1" type="subTitle"/>
          </p:nvPr>
        </p:nvSpPr>
        <p:spPr>
          <a:xfrm>
            <a:off x="311700" y="3778833"/>
            <a:ext cx="8520600" cy="1056900"/>
          </a:xfrm>
          <a:prstGeom prst="rect">
            <a:avLst/>
          </a:prstGeom>
          <a:noFill/>
          <a:ln>
            <a:noFill/>
          </a:ln>
        </p:spPr>
        <p:txBody>
          <a:bodyPr anchorCtr="0" anchor="ctr"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2"/>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51" name="Google Shape;51;p11"/>
          <p:cNvSpPr txBox="1"/>
          <p:nvPr>
            <p:ph idx="1" type="body"/>
          </p:nvPr>
        </p:nvSpPr>
        <p:spPr>
          <a:xfrm>
            <a:off x="311700" y="4202967"/>
            <a:ext cx="8520600" cy="1734300"/>
          </a:xfrm>
          <a:prstGeom prst="rect">
            <a:avLst/>
          </a:prstGeom>
          <a:noFill/>
          <a:ln>
            <a:noFill/>
          </a:ln>
        </p:spPr>
        <p:txBody>
          <a:bodyPr anchorCtr="0" anchor="ctr" bIns="91425" lIns="91425" spcFirstLastPara="1" rIns="91425" wrap="square" tIns="91425"/>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p:txBody>
      </p:sp>
      <p:sp>
        <p:nvSpPr>
          <p:cNvPr id="20" name="Google Shape;20;p3"/>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de Koalas"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3" name="Google Shape;23;p4"/>
          <p:cNvSpPr txBox="1"/>
          <p:nvPr>
            <p:ph idx="1" type="body"/>
          </p:nvPr>
        </p:nvSpPr>
        <p:spPr>
          <a:xfrm>
            <a:off x="311700" y="1536633"/>
            <a:ext cx="8520600" cy="4555200"/>
          </a:xfrm>
          <a:prstGeom prst="rect">
            <a:avLst/>
          </a:prstGeom>
          <a:noFill/>
          <a:ln>
            <a:noFill/>
          </a:ln>
        </p:spPr>
        <p:txBody>
          <a:bodyPr anchorCtr="0" anchor="ctr" bIns="91425" lIns="91425" spcFirstLastPara="1" rIns="91425" wrap="square" tIns="91425"/>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27" name="Google Shape;27;p5"/>
          <p:cNvSpPr txBox="1"/>
          <p:nvPr>
            <p:ph idx="1" type="body"/>
          </p:nvPr>
        </p:nvSpPr>
        <p:spPr>
          <a:xfrm>
            <a:off x="311700" y="1536633"/>
            <a:ext cx="3999900" cy="4555200"/>
          </a:xfrm>
          <a:prstGeom prst="rect">
            <a:avLst/>
          </a:prstGeom>
          <a:noFill/>
          <a:ln>
            <a:noFill/>
          </a:ln>
        </p:spPr>
        <p:txBody>
          <a:bodyPr anchorCtr="0" anchor="ctr"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536633"/>
            <a:ext cx="3999900" cy="4555200"/>
          </a:xfrm>
          <a:prstGeom prst="rect">
            <a:avLst/>
          </a:prstGeom>
          <a:noFill/>
          <a:ln>
            <a:noFill/>
          </a:ln>
        </p:spPr>
        <p:txBody>
          <a:bodyPr anchorCtr="0" anchor="ctr"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2" name="Google Shape;32;p6"/>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35" name="Google Shape;35;p7"/>
          <p:cNvSpPr txBox="1"/>
          <p:nvPr>
            <p:ph idx="1" type="body"/>
          </p:nvPr>
        </p:nvSpPr>
        <p:spPr>
          <a:xfrm>
            <a:off x="311700" y="1852800"/>
            <a:ext cx="2808000" cy="4239300"/>
          </a:xfrm>
          <a:prstGeom prst="rect">
            <a:avLst/>
          </a:prstGeom>
          <a:noFill/>
          <a:ln>
            <a:noFill/>
          </a:ln>
        </p:spPr>
        <p:txBody>
          <a:bodyPr anchorCtr="0" anchor="ctr"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7" name="Shape 37"/>
        <p:cNvGrpSpPr/>
        <p:nvPr/>
      </p:nvGrpSpPr>
      <p:grpSpPr>
        <a:xfrm>
          <a:off x="0" y="0"/>
          <a:ext cx="0" cy="0"/>
          <a:chOff x="0" y="0"/>
          <a:chExt cx="0" cy="0"/>
        </a:xfrm>
      </p:grpSpPr>
      <p:sp>
        <p:nvSpPr>
          <p:cNvPr id="38" name="Google Shape;38;p8"/>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lstStyle>
            <a:lvl1pPr lvl="0">
              <a:spcBef>
                <a:spcPts val="0"/>
              </a:spcBef>
              <a:spcAft>
                <a:spcPts val="0"/>
              </a:spcAft>
              <a:buSzPts val="4800"/>
              <a:buChar char="●"/>
              <a:defRPr sz="4800"/>
            </a:lvl1pPr>
            <a:lvl2pPr lvl="1">
              <a:spcBef>
                <a:spcPts val="0"/>
              </a:spcBef>
              <a:spcAft>
                <a:spcPts val="0"/>
              </a:spcAft>
              <a:buSzPts val="4800"/>
              <a:buChar char="○"/>
              <a:defRPr sz="4800"/>
            </a:lvl2pPr>
            <a:lvl3pPr lvl="2">
              <a:spcBef>
                <a:spcPts val="0"/>
              </a:spcBef>
              <a:spcAft>
                <a:spcPts val="0"/>
              </a:spcAft>
              <a:buSzPts val="4800"/>
              <a:buChar char="■"/>
              <a:defRPr sz="4800"/>
            </a:lvl3pPr>
            <a:lvl4pPr lvl="3">
              <a:spcBef>
                <a:spcPts val="0"/>
              </a:spcBef>
              <a:spcAft>
                <a:spcPts val="0"/>
              </a:spcAft>
              <a:buSzPts val="4800"/>
              <a:buChar char="●"/>
              <a:defRPr sz="4800"/>
            </a:lvl4pPr>
            <a:lvl5pPr lvl="4">
              <a:spcBef>
                <a:spcPts val="0"/>
              </a:spcBef>
              <a:spcAft>
                <a:spcPts val="0"/>
              </a:spcAft>
              <a:buSzPts val="4800"/>
              <a:buChar char="○"/>
              <a:defRPr sz="4800"/>
            </a:lvl5pPr>
            <a:lvl6pPr lvl="5">
              <a:spcBef>
                <a:spcPts val="0"/>
              </a:spcBef>
              <a:spcAft>
                <a:spcPts val="0"/>
              </a:spcAft>
              <a:buSzPts val="4800"/>
              <a:buChar char="■"/>
              <a:defRPr sz="4800"/>
            </a:lvl6pPr>
            <a:lvl7pPr lvl="6">
              <a:spcBef>
                <a:spcPts val="0"/>
              </a:spcBef>
              <a:spcAft>
                <a:spcPts val="0"/>
              </a:spcAft>
              <a:buSzPts val="4800"/>
              <a:buChar char="●"/>
              <a:defRPr sz="4800"/>
            </a:lvl7pPr>
            <a:lvl8pPr lvl="7">
              <a:spcBef>
                <a:spcPts val="0"/>
              </a:spcBef>
              <a:spcAft>
                <a:spcPts val="0"/>
              </a:spcAft>
              <a:buSzPts val="4800"/>
              <a:buChar char="○"/>
              <a:defRPr sz="4800"/>
            </a:lvl8pPr>
            <a:lvl9pPr lvl="8">
              <a:spcBef>
                <a:spcPts val="0"/>
              </a:spcBef>
              <a:spcAft>
                <a:spcPts val="0"/>
              </a:spcAft>
              <a:buSzPts val="4800"/>
              <a:buChar char="■"/>
              <a:defRPr sz="4800"/>
            </a:lvl9pPr>
          </a:lstStyle>
          <a:p/>
        </p:txBody>
      </p:sp>
      <p:sp>
        <p:nvSpPr>
          <p:cNvPr id="39" name="Google Shape;39;p8"/>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0" name="Shape 40"/>
        <p:cNvGrpSpPr/>
        <p:nvPr/>
      </p:nvGrpSpPr>
      <p:grpSpPr>
        <a:xfrm>
          <a:off x="0" y="0"/>
          <a:ext cx="0" cy="0"/>
          <a:chOff x="0" y="0"/>
          <a:chExt cx="0" cy="0"/>
        </a:xfrm>
      </p:grpSpPr>
      <p:sp>
        <p:nvSpPr>
          <p:cNvPr id="41" name="Google Shape;41;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9"/>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43" name="Google Shape;43;p9"/>
          <p:cNvSpPr txBox="1"/>
          <p:nvPr>
            <p:ph idx="1" type="subTitle"/>
          </p:nvPr>
        </p:nvSpPr>
        <p:spPr>
          <a:xfrm>
            <a:off x="265500" y="3737433"/>
            <a:ext cx="4045200" cy="1646700"/>
          </a:xfrm>
          <a:prstGeom prst="rect">
            <a:avLst/>
          </a:prstGeom>
          <a:noFill/>
          <a:ln>
            <a:noFill/>
          </a:ln>
        </p:spPr>
        <p:txBody>
          <a:bodyPr anchorCtr="0" anchor="ctr"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5" name="Google Shape;45;p9"/>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lstStyle>
            <a:lvl1pPr indent="-228600" lvl="0" marL="457200">
              <a:lnSpc>
                <a:spcPct val="100000"/>
              </a:lnSpc>
              <a:spcBef>
                <a:spcPts val="0"/>
              </a:spcBef>
              <a:spcAft>
                <a:spcPts val="0"/>
              </a:spcAft>
              <a:buSzPts val="1400"/>
              <a:buNone/>
              <a:defRPr/>
            </a:lvl1pPr>
          </a:lstStyle>
          <a:p/>
        </p:txBody>
      </p:sp>
      <p:sp>
        <p:nvSpPr>
          <p:cNvPr id="48" name="Google Shape;48;p10"/>
          <p:cNvSpPr txBox="1"/>
          <p:nvPr>
            <p:ph idx="12" type="sldNum"/>
          </p:nvPr>
        </p:nvSpPr>
        <p:spPr>
          <a:xfrm>
            <a:off x="76208" y="18615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1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EC6224"/>
        </a:solidFill>
      </p:bgPr>
    </p:bg>
    <p:spTree>
      <p:nvGrpSpPr>
        <p:cNvPr id="5" name="Shape 5"/>
        <p:cNvGrpSpPr/>
        <p:nvPr/>
      </p:nvGrpSpPr>
      <p:grpSpPr>
        <a:xfrm>
          <a:off x="0" y="0"/>
          <a:ext cx="0" cy="0"/>
          <a:chOff x="0" y="0"/>
          <a:chExt cx="0" cy="0"/>
        </a:xfrm>
      </p:grpSpPr>
      <p:sp>
        <p:nvSpPr>
          <p:cNvPr id="6" name="Google Shape;6;p1"/>
          <p:cNvSpPr/>
          <p:nvPr/>
        </p:nvSpPr>
        <p:spPr>
          <a:xfrm>
            <a:off x="-63300" y="-93833"/>
            <a:ext cx="9207300" cy="5719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 name="Google Shape;7;p1"/>
          <p:cNvPicPr preferRelativeResize="0"/>
          <p:nvPr/>
        </p:nvPicPr>
        <p:blipFill>
          <a:blip r:embed="rId1">
            <a:alphaModFix amt="13000"/>
          </a:blip>
          <a:stretch>
            <a:fillRect/>
          </a:stretch>
        </p:blipFill>
        <p:spPr>
          <a:xfrm>
            <a:off x="-1404217" y="-508700"/>
            <a:ext cx="5232334" cy="5143500"/>
          </a:xfrm>
          <a:prstGeom prst="rect">
            <a:avLst/>
          </a:prstGeom>
          <a:noFill/>
          <a:ln>
            <a:noFill/>
          </a:ln>
        </p:spPr>
      </p:pic>
      <p:sp>
        <p:nvSpPr>
          <p:cNvPr id="8" name="Google Shape;8;p1"/>
          <p:cNvSpPr/>
          <p:nvPr/>
        </p:nvSpPr>
        <p:spPr>
          <a:xfrm>
            <a:off x="-63300" y="5625767"/>
            <a:ext cx="9207300" cy="1276800"/>
          </a:xfrm>
          <a:prstGeom prst="rect">
            <a:avLst/>
          </a:prstGeom>
          <a:solidFill>
            <a:srgbClr val="EC62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idx="12" type="sldNum"/>
          </p:nvPr>
        </p:nvSpPr>
        <p:spPr>
          <a:xfrm>
            <a:off x="76208" y="186156"/>
            <a:ext cx="548700" cy="524700"/>
          </a:xfrm>
          <a:prstGeom prst="rect">
            <a:avLst/>
          </a:prstGeom>
          <a:noFill/>
          <a:ln>
            <a:noFill/>
          </a:ln>
        </p:spPr>
        <p:txBody>
          <a:bodyPr anchorCtr="0" anchor="ctr" bIns="91425" lIns="91425" spcFirstLastPara="1" rIns="91425" wrap="square" tIns="91425">
            <a:noAutofit/>
          </a:bodyPr>
          <a:lstStyle>
            <a:lvl1pPr lvl="0">
              <a:buNone/>
              <a:defRPr sz="1000">
                <a:solidFill>
                  <a:srgbClr val="FFFFFF"/>
                </a:solidFill>
              </a:defRPr>
            </a:lvl1pPr>
            <a:lvl2pPr lvl="1">
              <a:buNone/>
              <a:defRPr sz="1000">
                <a:solidFill>
                  <a:srgbClr val="FFFFFF"/>
                </a:solidFill>
              </a:defRPr>
            </a:lvl2pPr>
            <a:lvl3pPr lvl="2">
              <a:buNone/>
              <a:defRPr sz="1000">
                <a:solidFill>
                  <a:srgbClr val="FFFFFF"/>
                </a:solidFill>
              </a:defRPr>
            </a:lvl3pPr>
            <a:lvl4pPr lvl="3">
              <a:buNone/>
              <a:defRPr sz="1000">
                <a:solidFill>
                  <a:srgbClr val="FFFFFF"/>
                </a:solidFill>
              </a:defRPr>
            </a:lvl4pPr>
            <a:lvl5pPr lvl="4">
              <a:buNone/>
              <a:defRPr sz="1000">
                <a:solidFill>
                  <a:srgbClr val="FFFFFF"/>
                </a:solidFill>
              </a:defRPr>
            </a:lvl5pPr>
            <a:lvl6pPr lvl="5">
              <a:buNone/>
              <a:defRPr sz="1000">
                <a:solidFill>
                  <a:srgbClr val="FFFFFF"/>
                </a:solidFill>
              </a:defRPr>
            </a:lvl6pPr>
            <a:lvl7pPr lvl="6">
              <a:buNone/>
              <a:defRPr sz="1000">
                <a:solidFill>
                  <a:srgbClr val="FFFFFF"/>
                </a:solidFill>
              </a:defRPr>
            </a:lvl7pPr>
            <a:lvl8pPr lvl="7">
              <a:buNone/>
              <a:defRPr sz="1000">
                <a:solidFill>
                  <a:srgbClr val="FFFFFF"/>
                </a:solidFill>
              </a:defRPr>
            </a:lvl8pPr>
            <a:lvl9pPr lvl="8">
              <a:buNone/>
              <a:defRPr sz="1000">
                <a:solidFill>
                  <a:srgbClr val="FFFFFF"/>
                </a:solidFill>
              </a:defRPr>
            </a:lvl9pPr>
          </a:lstStyle>
          <a:p>
            <a:pPr indent="0" lvl="0" marL="0" rtl="0" algn="l">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2">
            <a:alphaModFix/>
          </a:blip>
          <a:stretch>
            <a:fillRect/>
          </a:stretch>
        </p:blipFill>
        <p:spPr>
          <a:xfrm>
            <a:off x="76188" y="5711867"/>
            <a:ext cx="3619749" cy="820449"/>
          </a:xfrm>
          <a:prstGeom prst="rect">
            <a:avLst/>
          </a:prstGeom>
          <a:noFill/>
          <a:ln>
            <a:noFill/>
          </a:ln>
        </p:spPr>
      </p:pic>
      <p:sp>
        <p:nvSpPr>
          <p:cNvPr id="11" name="Google Shape;11;p1"/>
          <p:cNvSpPr txBox="1"/>
          <p:nvPr/>
        </p:nvSpPr>
        <p:spPr>
          <a:xfrm>
            <a:off x="3828113" y="5989167"/>
            <a:ext cx="5274600" cy="62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solidFill>
                  <a:srgbClr val="FFFFFF"/>
                </a:solidFill>
                <a:latin typeface="Proxima Nova"/>
                <a:ea typeface="Proxima Nova"/>
                <a:cs typeface="Proxima Nova"/>
                <a:sym typeface="Proxima Nova"/>
              </a:rPr>
              <a:t>Preprocess All The Things!</a:t>
            </a:r>
            <a:endParaRPr sz="1800">
              <a:solidFill>
                <a:srgbClr val="FFFFFF"/>
              </a:solidFill>
              <a:latin typeface="Proxima Nova"/>
              <a:ea typeface="Proxima Nova"/>
              <a:cs typeface="Proxima Nova"/>
              <a:sym typeface="Proxima Nova"/>
            </a:endParaRPr>
          </a:p>
        </p:txBody>
      </p:sp>
      <p:cxnSp>
        <p:nvCxnSpPr>
          <p:cNvPr id="12" name="Google Shape;12;p1"/>
          <p:cNvCxnSpPr/>
          <p:nvPr/>
        </p:nvCxnSpPr>
        <p:spPr>
          <a:xfrm>
            <a:off x="3785813" y="5948233"/>
            <a:ext cx="0" cy="621300"/>
          </a:xfrm>
          <a:prstGeom prst="straightConnector1">
            <a:avLst/>
          </a:prstGeom>
          <a:noFill/>
          <a:ln cap="flat" cmpd="sng" w="9525">
            <a:solidFill>
              <a:srgbClr val="FFFFFF"/>
            </a:solidFill>
            <a:prstDash val="solid"/>
            <a:round/>
            <a:headEnd len="med" w="med" type="none"/>
            <a:tailEnd len="med" w="med" type="none"/>
          </a:ln>
        </p:spPr>
      </p:cxnSp>
      <p:sp>
        <p:nvSpPr>
          <p:cNvPr id="13" name="Google Shape;13;p1"/>
          <p:cNvSpPr txBox="1"/>
          <p:nvPr/>
        </p:nvSpPr>
        <p:spPr>
          <a:xfrm>
            <a:off x="-347062" y="6453500"/>
            <a:ext cx="5274600" cy="626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800">
                <a:solidFill>
                  <a:srgbClr val="FFFFFF"/>
                </a:solidFill>
                <a:latin typeface="Proxima Nova"/>
                <a:ea typeface="Proxima Nova"/>
                <a:cs typeface="Proxima Nova"/>
                <a:sym typeface="Proxima Nova"/>
              </a:rPr>
              <a:t>www.codekoalas.com | @codekoalas</a:t>
            </a:r>
            <a:endParaRPr sz="800">
              <a:solidFill>
                <a:srgbClr val="FFFFFF"/>
              </a:solidFill>
              <a:latin typeface="Proxima Nova"/>
              <a:ea typeface="Proxima Nova"/>
              <a:cs typeface="Proxima Nova"/>
              <a:sym typeface="Proxima Nova"/>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s://www.drupal.org/docs/8/theming/twig/locating-template-files-with-debugging" TargetMode="External"/><Relationship Id="rId4" Type="http://schemas.openxmlformats.org/officeDocument/2006/relationships/hyperlink" Target="https://www.drupal.org/docs/8/theming/twig/discovering-and-inspecting-variables-in-twig-templates" TargetMode="External"/><Relationship Id="rId5" Type="http://schemas.openxmlformats.org/officeDocument/2006/relationships/hyperlink" Target="https://www.drupal.org/docs/8/theming/twig/working-with-twig-templates" TargetMode="External"/><Relationship Id="rId6" Type="http://schemas.openxmlformats.org/officeDocument/2006/relationships/hyperlink" Target="https://www.drupal.org/docs/8/theming/twig/twig-template-naming-conventions" TargetMode="External"/><Relationship Id="rId7" Type="http://schemas.openxmlformats.org/officeDocument/2006/relationships/hyperlink" Target="https://api.drupal.org/api/drupal/core%21lib%21Drupal%21Core%21Render%21theme.api.php/function/hook_theme_suggestions_alter/8" TargetMode="External"/><Relationship Id="rId8" Type="http://schemas.openxmlformats.org/officeDocument/2006/relationships/hyperlink" Target="https://www.drupal.org/docs/8/api/render-api/render-array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0.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3712528" y="992773"/>
            <a:ext cx="5609400" cy="1968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Preprocess All The Things!</a:t>
            </a:r>
            <a:endParaRPr>
              <a:solidFill>
                <a:srgbClr val="FFFFFF"/>
              </a:solidFill>
            </a:endParaRPr>
          </a:p>
        </p:txBody>
      </p:sp>
      <p:sp>
        <p:nvSpPr>
          <p:cNvPr id="60" name="Google Shape;60;p13"/>
          <p:cNvSpPr txBox="1"/>
          <p:nvPr/>
        </p:nvSpPr>
        <p:spPr>
          <a:xfrm>
            <a:off x="3818250" y="3151550"/>
            <a:ext cx="4595400" cy="8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rPr>
              <a:t>Slides pinned on twitter:</a:t>
            </a:r>
            <a:endParaRPr sz="2400">
              <a:solidFill>
                <a:srgbClr val="FFFFFF"/>
              </a:solidFill>
            </a:endParaRPr>
          </a:p>
          <a:p>
            <a:pPr indent="0" lvl="0" marL="0" rtl="0" algn="l">
              <a:spcBef>
                <a:spcPts val="0"/>
              </a:spcBef>
              <a:spcAft>
                <a:spcPts val="0"/>
              </a:spcAft>
              <a:buNone/>
            </a:pPr>
            <a:r>
              <a:rPr lang="en" sz="2400">
                <a:solidFill>
                  <a:srgbClr val="FFFFFF"/>
                </a:solidFill>
              </a:rPr>
              <a:t>@redbrickone</a:t>
            </a:r>
            <a:endParaRPr sz="24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Theme Debug</a:t>
            </a:r>
            <a:endParaRPr>
              <a:solidFill>
                <a:srgbClr val="FFFFFF"/>
              </a:solidFill>
            </a:endParaRPr>
          </a:p>
        </p:txBody>
      </p:sp>
      <p:sp>
        <p:nvSpPr>
          <p:cNvPr id="120" name="Google Shape;120;p22"/>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22"/>
          <p:cNvPicPr preferRelativeResize="0"/>
          <p:nvPr/>
        </p:nvPicPr>
        <p:blipFill>
          <a:blip r:embed="rId3">
            <a:alphaModFix/>
          </a:blip>
          <a:stretch>
            <a:fillRect/>
          </a:stretch>
        </p:blipFill>
        <p:spPr>
          <a:xfrm>
            <a:off x="323850" y="1876425"/>
            <a:ext cx="8496300" cy="3105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Template.php?</a:t>
            </a:r>
            <a:endParaRPr sz="1800">
              <a:solidFill>
                <a:srgbClr val="FFFFFF"/>
              </a:solidFill>
            </a:endParaRPr>
          </a:p>
        </p:txBody>
      </p:sp>
      <p:sp>
        <p:nvSpPr>
          <p:cNvPr id="127" name="Google Shape;127;p23"/>
          <p:cNvSpPr txBox="1"/>
          <p:nvPr>
            <p:ph idx="1" type="body"/>
          </p:nvPr>
        </p:nvSpPr>
        <p:spPr>
          <a:xfrm>
            <a:off x="1297500" y="2815550"/>
            <a:ext cx="7038900" cy="388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D8: themename.theme file rather than a template.php file as in D7</a:t>
            </a:r>
            <a:endParaRPr sz="1800">
              <a:solidFill>
                <a:srgbClr val="FFFFFF"/>
              </a:solidFill>
            </a:endParaRPr>
          </a:p>
          <a:p>
            <a:pPr indent="0" lvl="0" marL="0" rtl="0" algn="l">
              <a:spcBef>
                <a:spcPts val="0"/>
              </a:spcBef>
              <a:spcAft>
                <a:spcPts val="0"/>
              </a:spcAft>
              <a:buNone/>
            </a:pPr>
            <a:r>
              <a:rPr lang="en" sz="1800">
                <a:solidFill>
                  <a:srgbClr val="FFFFFF"/>
                </a:solidFill>
              </a:rPr>
              <a:t>Try to keep logic in .theme file and out of your templates</a:t>
            </a:r>
            <a:endParaRPr sz="1800">
              <a:solidFill>
                <a:srgbClr val="FFFFFF"/>
              </a:solidFill>
            </a:endParaRPr>
          </a:p>
        </p:txBody>
      </p:sp>
      <p:pic>
        <p:nvPicPr>
          <p:cNvPr id="128" name="Google Shape;128;p23"/>
          <p:cNvPicPr preferRelativeResize="0"/>
          <p:nvPr/>
        </p:nvPicPr>
        <p:blipFill>
          <a:blip r:embed="rId3">
            <a:alphaModFix/>
          </a:blip>
          <a:stretch>
            <a:fillRect/>
          </a:stretch>
        </p:blipFill>
        <p:spPr>
          <a:xfrm>
            <a:off x="2521250" y="1582467"/>
            <a:ext cx="4101499" cy="230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Preprocess Function format</a:t>
            </a:r>
            <a:endParaRPr sz="1800">
              <a:solidFill>
                <a:srgbClr val="FFFFFF"/>
              </a:solidFill>
            </a:endParaRPr>
          </a:p>
        </p:txBody>
      </p:sp>
      <p:sp>
        <p:nvSpPr>
          <p:cNvPr id="134" name="Google Shape;134;p24"/>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f</a:t>
            </a:r>
            <a:r>
              <a:rPr lang="en" sz="1800">
                <a:solidFill>
                  <a:srgbClr val="FFFFFF"/>
                </a:solidFill>
              </a:rPr>
              <a:t>unction themename_preprocess_HOOK(&amp;$variables) {}</a:t>
            </a:r>
            <a:endParaRPr sz="1800">
              <a:solidFill>
                <a:srgbClr val="FFFFFF"/>
              </a:solidFill>
            </a:endParaRPr>
          </a:p>
          <a:p>
            <a:pPr indent="0" lvl="0" marL="0" rtl="0" algn="l">
              <a:spcBef>
                <a:spcPts val="0"/>
              </a:spcBef>
              <a:spcAft>
                <a:spcPts val="0"/>
              </a:spcAft>
              <a:buNone/>
            </a:pPr>
            <a:r>
              <a:rPr lang="en" sz="1800">
                <a:solidFill>
                  <a:srgbClr val="FFFFFF"/>
                </a:solidFill>
              </a:rPr>
              <a:t>HOOK is the element you wish to preprocess</a:t>
            </a:r>
            <a:endParaRPr sz="1800">
              <a:solidFill>
                <a:srgbClr val="FFFFFF"/>
              </a:solidFill>
            </a:endParaRPr>
          </a:p>
          <a:p>
            <a:pPr indent="0" lvl="0" marL="0" rtl="0" algn="l">
              <a:spcBef>
                <a:spcPts val="0"/>
              </a:spcBef>
              <a:spcAft>
                <a:spcPts val="0"/>
              </a:spcAft>
              <a:buNone/>
            </a:pPr>
            <a:r>
              <a:rPr lang="en" sz="1800">
                <a:solidFill>
                  <a:srgbClr val="FFFFFF"/>
                </a:solidFill>
              </a:rPr>
              <a:t>Preprocess basic things like nodes, pages, etc or get more in depth and preprocess fields, exposed filters or even forms</a:t>
            </a:r>
            <a:endParaRPr sz="1800">
              <a:solidFill>
                <a:srgbClr val="FFFFFF"/>
              </a:solidFill>
            </a:endParaRPr>
          </a:p>
          <a:p>
            <a:pPr indent="0" lvl="0" marL="0" rtl="0" algn="l">
              <a:spcBef>
                <a:spcPts val="0"/>
              </a:spcBef>
              <a:spcAft>
                <a:spcPts val="0"/>
              </a:spcAft>
              <a:buNone/>
            </a:pPr>
            <a:r>
              <a:rPr lang="en" sz="1800">
                <a:solidFill>
                  <a:srgbClr val="FFFFFF"/>
                </a:solidFill>
              </a:rPr>
              <a:t>Use debugging to find the specific theme_hook to use</a:t>
            </a:r>
            <a:endParaRPr sz="18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Google Shape;139;p25"/>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Preprocess radio button exposed filter</a:t>
            </a:r>
            <a:endParaRPr>
              <a:solidFill>
                <a:srgbClr val="FFFFFF"/>
              </a:solidFill>
            </a:endParaRPr>
          </a:p>
        </p:txBody>
      </p:sp>
      <p:sp>
        <p:nvSpPr>
          <p:cNvPr id="140" name="Google Shape;140;p25"/>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Find the theme_hook - bef_radios</a:t>
            </a:r>
            <a:endParaRPr/>
          </a:p>
          <a:p>
            <a:pPr indent="0" lvl="0" marL="0" rtl="0" algn="l">
              <a:spcBef>
                <a:spcPts val="0"/>
              </a:spcBef>
              <a:spcAft>
                <a:spcPts val="0"/>
              </a:spcAft>
              <a:buNone/>
            </a:pPr>
            <a:r>
              <a:rPr lang="en"/>
              <a:t>f</a:t>
            </a:r>
            <a:r>
              <a:rPr lang="en"/>
              <a:t>unction themename_preprocess_bef_radios(&amp;$variables) {}</a:t>
            </a:r>
            <a:endParaRPr/>
          </a:p>
        </p:txBody>
      </p:sp>
      <p:pic>
        <p:nvPicPr>
          <p:cNvPr id="141" name="Google Shape;141;p25"/>
          <p:cNvPicPr preferRelativeResize="0"/>
          <p:nvPr/>
        </p:nvPicPr>
        <p:blipFill>
          <a:blip r:embed="rId3">
            <a:alphaModFix/>
          </a:blip>
          <a:stretch>
            <a:fillRect/>
          </a:stretch>
        </p:blipFill>
        <p:spPr>
          <a:xfrm>
            <a:off x="395288" y="2648663"/>
            <a:ext cx="8353425" cy="2066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825500" y="603075"/>
            <a:ext cx="42279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Viewing Variables</a:t>
            </a:r>
            <a:endParaRPr sz="1800">
              <a:solidFill>
                <a:srgbClr val="FFFFFF"/>
              </a:solidFill>
            </a:endParaRPr>
          </a:p>
        </p:txBody>
      </p:sp>
      <p:sp>
        <p:nvSpPr>
          <p:cNvPr id="147" name="Google Shape;147;p26"/>
          <p:cNvSpPr txBox="1"/>
          <p:nvPr>
            <p:ph idx="1" type="body"/>
          </p:nvPr>
        </p:nvSpPr>
        <p:spPr>
          <a:xfrm>
            <a:off x="3825500" y="1550903"/>
            <a:ext cx="3551100" cy="3106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Devel Module</a:t>
            </a:r>
            <a:endParaRPr sz="1800">
              <a:solidFill>
                <a:srgbClr val="FFFFFF"/>
              </a:solidFill>
            </a:endParaRPr>
          </a:p>
          <a:p>
            <a:pPr indent="-342900" lvl="1" marL="914400" rtl="0" algn="l">
              <a:spcBef>
                <a:spcPts val="0"/>
              </a:spcBef>
              <a:spcAft>
                <a:spcPts val="0"/>
              </a:spcAft>
              <a:buClr>
                <a:srgbClr val="FFFFFF"/>
              </a:buClr>
              <a:buSzPts val="1800"/>
              <a:buChar char="-"/>
            </a:pPr>
            <a:r>
              <a:rPr lang="en" sz="1800">
                <a:solidFill>
                  <a:srgbClr val="FFFFFF"/>
                </a:solidFill>
              </a:rPr>
              <a:t>kint()</a:t>
            </a:r>
            <a:endParaRPr sz="1800">
              <a:solidFill>
                <a:srgbClr val="FFFFFF"/>
              </a:solidFill>
            </a:endParaRPr>
          </a:p>
          <a:p>
            <a:pPr indent="-342900" lvl="1" marL="914400" rtl="0" algn="l">
              <a:spcBef>
                <a:spcPts val="0"/>
              </a:spcBef>
              <a:spcAft>
                <a:spcPts val="0"/>
              </a:spcAft>
              <a:buClr>
                <a:srgbClr val="FFFFFF"/>
              </a:buClr>
              <a:buSzPts val="1800"/>
              <a:buChar char="-"/>
            </a:pPr>
            <a:r>
              <a:rPr lang="en" sz="1800">
                <a:solidFill>
                  <a:srgbClr val="FFFFFF"/>
                </a:solidFill>
              </a:rPr>
              <a:t>ksm() (similar to dpm)</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Xdebug</a:t>
            </a:r>
            <a:endParaRPr sz="18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61825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Devel module functions</a:t>
            </a:r>
            <a:endParaRPr sz="1800">
              <a:solidFill>
                <a:srgbClr val="FFFFFF"/>
              </a:solidFill>
            </a:endParaRPr>
          </a:p>
        </p:txBody>
      </p:sp>
      <p:sp>
        <p:nvSpPr>
          <p:cNvPr id="153" name="Google Shape;153;p27"/>
          <p:cNvSpPr txBox="1"/>
          <p:nvPr>
            <p:ph idx="1" type="body"/>
          </p:nvPr>
        </p:nvSpPr>
        <p:spPr>
          <a:xfrm>
            <a:off x="3512125" y="1536633"/>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kint($variables);</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ksm($variables);</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Clear the cache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Navigate to the page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Profit</a:t>
            </a:r>
            <a:endParaRPr sz="1800">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487625" y="6178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Kint</a:t>
            </a:r>
            <a:endParaRPr sz="1800">
              <a:solidFill>
                <a:srgbClr val="FFFFFF"/>
              </a:solidFill>
            </a:endParaRPr>
          </a:p>
          <a:p>
            <a:pPr indent="0" lvl="0" marL="0" rtl="0" algn="l">
              <a:spcBef>
                <a:spcPts val="0"/>
              </a:spcBef>
              <a:spcAft>
                <a:spcPts val="0"/>
              </a:spcAft>
              <a:buNone/>
            </a:pPr>
            <a:r>
              <a:rPr lang="en" sz="1800">
                <a:solidFill>
                  <a:srgbClr val="FFFFFF"/>
                </a:solidFill>
              </a:rPr>
              <a:t>Ksm();</a:t>
            </a:r>
            <a:endParaRPr sz="1800">
              <a:solidFill>
                <a:srgbClr val="FFFFFF"/>
              </a:solidFill>
            </a:endParaRPr>
          </a:p>
        </p:txBody>
      </p:sp>
      <p:sp>
        <p:nvSpPr>
          <p:cNvPr id="159" name="Google Shape;159;p28"/>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9"/>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29"/>
          <p:cNvPicPr preferRelativeResize="0"/>
          <p:nvPr/>
        </p:nvPicPr>
        <p:blipFill>
          <a:blip r:embed="rId3">
            <a:alphaModFix/>
          </a:blip>
          <a:stretch>
            <a:fillRect/>
          </a:stretch>
        </p:blipFill>
        <p:spPr>
          <a:xfrm>
            <a:off x="614363" y="408276"/>
            <a:ext cx="7915275" cy="48176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0"/>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0"/>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3" name="Google Shape;173;p30"/>
          <p:cNvPicPr preferRelativeResize="0"/>
          <p:nvPr/>
        </p:nvPicPr>
        <p:blipFill>
          <a:blip r:embed="rId3">
            <a:alphaModFix/>
          </a:blip>
          <a:stretch>
            <a:fillRect/>
          </a:stretch>
        </p:blipFill>
        <p:spPr>
          <a:xfrm>
            <a:off x="485775" y="1143874"/>
            <a:ext cx="8172449" cy="3403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Google Shape;178;p31"/>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1"/>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31"/>
          <p:cNvPicPr preferRelativeResize="0"/>
          <p:nvPr/>
        </p:nvPicPr>
        <p:blipFill>
          <a:blip r:embed="rId3">
            <a:alphaModFix/>
          </a:blip>
          <a:stretch>
            <a:fillRect/>
          </a:stretch>
        </p:blipFill>
        <p:spPr>
          <a:xfrm>
            <a:off x="392900" y="1067825"/>
            <a:ext cx="8358199" cy="3351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4"/>
          <p:cNvSpPr txBox="1"/>
          <p:nvPr>
            <p:ph idx="1" type="subTitle"/>
          </p:nvPr>
        </p:nvSpPr>
        <p:spPr>
          <a:xfrm>
            <a:off x="311700" y="3778833"/>
            <a:ext cx="8520600" cy="105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2190750" y="1417875"/>
            <a:ext cx="4762500" cy="3381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32"/>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2"/>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7" name="Google Shape;187;p32"/>
          <p:cNvPicPr preferRelativeResize="0"/>
          <p:nvPr/>
        </p:nvPicPr>
        <p:blipFill>
          <a:blip r:embed="rId3">
            <a:alphaModFix/>
          </a:blip>
          <a:stretch>
            <a:fillRect/>
          </a:stretch>
        </p:blipFill>
        <p:spPr>
          <a:xfrm>
            <a:off x="850786" y="593375"/>
            <a:ext cx="7442426" cy="468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3"/>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33"/>
          <p:cNvPicPr preferRelativeResize="0"/>
          <p:nvPr/>
        </p:nvPicPr>
        <p:blipFill>
          <a:blip r:embed="rId3">
            <a:alphaModFix/>
          </a:blip>
          <a:stretch>
            <a:fillRect/>
          </a:stretch>
        </p:blipFill>
        <p:spPr>
          <a:xfrm>
            <a:off x="1417025" y="343375"/>
            <a:ext cx="6309974" cy="48742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4"/>
          <p:cNvSpPr txBox="1"/>
          <p:nvPr>
            <p:ph type="title"/>
          </p:nvPr>
        </p:nvSpPr>
        <p:spPr>
          <a:xfrm>
            <a:off x="3697975" y="729050"/>
            <a:ext cx="46110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Xdebug</a:t>
            </a:r>
            <a:endParaRPr sz="1800">
              <a:solidFill>
                <a:srgbClr val="FFFFFF"/>
              </a:solidFill>
            </a:endParaRPr>
          </a:p>
        </p:txBody>
      </p:sp>
      <p:sp>
        <p:nvSpPr>
          <p:cNvPr id="200" name="Google Shape;200;p34"/>
          <p:cNvSpPr txBox="1"/>
          <p:nvPr>
            <p:ph idx="1" type="body"/>
          </p:nvPr>
        </p:nvSpPr>
        <p:spPr>
          <a:xfrm>
            <a:off x="3611475" y="1356878"/>
            <a:ext cx="5085000" cy="27186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Add a breakpoint inside your function</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Clear cache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Run Xdebug</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Navigate to the page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Profit</a:t>
            </a:r>
            <a:endParaRPr sz="18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5"/>
          <p:cNvSpPr txBox="1"/>
          <p:nvPr>
            <p:ph type="title"/>
          </p:nvPr>
        </p:nvSpPr>
        <p:spPr>
          <a:xfrm>
            <a:off x="3911250" y="593375"/>
            <a:ext cx="49209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Setting up Xdebug? Not that crazy</a:t>
            </a:r>
            <a:endParaRPr sz="1800">
              <a:solidFill>
                <a:srgbClr val="FFFFFF"/>
              </a:solidFill>
            </a:endParaRPr>
          </a:p>
        </p:txBody>
      </p:sp>
      <p:sp>
        <p:nvSpPr>
          <p:cNvPr id="206" name="Google Shape;206;p35"/>
          <p:cNvSpPr txBox="1"/>
          <p:nvPr>
            <p:ph idx="1" type="body"/>
          </p:nvPr>
        </p:nvSpPr>
        <p:spPr>
          <a:xfrm>
            <a:off x="1297500" y="5708600"/>
            <a:ext cx="7038900" cy="388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https://joshfabean.com/blog/xdebug/</a:t>
            </a:r>
            <a:endParaRPr/>
          </a:p>
        </p:txBody>
      </p:sp>
      <p:pic>
        <p:nvPicPr>
          <p:cNvPr id="207" name="Google Shape;207;p35"/>
          <p:cNvPicPr preferRelativeResize="0"/>
          <p:nvPr/>
        </p:nvPicPr>
        <p:blipFill>
          <a:blip r:embed="rId3">
            <a:alphaModFix/>
          </a:blip>
          <a:stretch>
            <a:fillRect/>
          </a:stretch>
        </p:blipFill>
        <p:spPr>
          <a:xfrm>
            <a:off x="3045050" y="1551867"/>
            <a:ext cx="3053900" cy="3117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6"/>
          <p:cNvSpPr txBox="1"/>
          <p:nvPr>
            <p:ph type="title"/>
          </p:nvPr>
        </p:nvSpPr>
        <p:spPr>
          <a:xfrm>
            <a:off x="33080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Add Classes to element or wrapper</a:t>
            </a:r>
            <a:endParaRPr sz="1800">
              <a:solidFill>
                <a:srgbClr val="FFFFFF"/>
              </a:solidFill>
            </a:endParaRPr>
          </a:p>
        </p:txBody>
      </p:sp>
      <p:sp>
        <p:nvSpPr>
          <p:cNvPr id="213" name="Google Shape;213;p36"/>
          <p:cNvSpPr txBox="1"/>
          <p:nvPr>
            <p:ph idx="1" type="body"/>
          </p:nvPr>
        </p:nvSpPr>
        <p:spPr>
          <a:xfrm>
            <a:off x="2524225" y="1520308"/>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Add or modify classes inside $variables[‘classes_array”]</a:t>
            </a:r>
            <a:endParaRPr sz="18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7"/>
          <p:cNvSpPr txBox="1"/>
          <p:nvPr>
            <p:ph type="title"/>
          </p:nvPr>
        </p:nvSpPr>
        <p:spPr>
          <a:xfrm>
            <a:off x="311700" y="650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Add Classes to element or wrapper</a:t>
            </a:r>
            <a:endParaRPr sz="1800">
              <a:solidFill>
                <a:srgbClr val="FFFFFF"/>
              </a:solidFill>
            </a:endParaRPr>
          </a:p>
        </p:txBody>
      </p:sp>
      <p:sp>
        <p:nvSpPr>
          <p:cNvPr id="219" name="Google Shape;219;p37"/>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 name="Google Shape;220;p37"/>
          <p:cNvPicPr preferRelativeResize="0"/>
          <p:nvPr/>
        </p:nvPicPr>
        <p:blipFill>
          <a:blip r:embed="rId3">
            <a:alphaModFix/>
          </a:blip>
          <a:stretch>
            <a:fillRect/>
          </a:stretch>
        </p:blipFill>
        <p:spPr>
          <a:xfrm>
            <a:off x="672750" y="365800"/>
            <a:ext cx="7646924" cy="55932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8"/>
          <p:cNvSpPr txBox="1"/>
          <p:nvPr>
            <p:ph type="title"/>
          </p:nvPr>
        </p:nvSpPr>
        <p:spPr>
          <a:xfrm>
            <a:off x="311700" y="17171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Add exposed filter titles to wrapper classes</a:t>
            </a:r>
            <a:endParaRPr sz="1800">
              <a:solidFill>
                <a:srgbClr val="FFFFFF"/>
              </a:solidFill>
            </a:endParaRPr>
          </a:p>
        </p:txBody>
      </p:sp>
      <p:sp>
        <p:nvSpPr>
          <p:cNvPr id="226" name="Google Shape;226;p38"/>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38"/>
          <p:cNvPicPr preferRelativeResize="0"/>
          <p:nvPr/>
        </p:nvPicPr>
        <p:blipFill>
          <a:blip r:embed="rId3">
            <a:alphaModFix/>
          </a:blip>
          <a:stretch>
            <a:fillRect/>
          </a:stretch>
        </p:blipFill>
        <p:spPr>
          <a:xfrm>
            <a:off x="0" y="892821"/>
            <a:ext cx="9143998" cy="39188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9"/>
          <p:cNvSpPr txBox="1"/>
          <p:nvPr>
            <p:ph type="title"/>
          </p:nvPr>
        </p:nvSpPr>
        <p:spPr>
          <a:xfrm>
            <a:off x="311700" y="108892"/>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Preprocess a Field</a:t>
            </a:r>
            <a:endParaRPr sz="1800">
              <a:solidFill>
                <a:srgbClr val="FFFFFF"/>
              </a:solidFill>
            </a:endParaRPr>
          </a:p>
        </p:txBody>
      </p:sp>
      <p:sp>
        <p:nvSpPr>
          <p:cNvPr id="233" name="Google Shape;233;p39"/>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 name="Google Shape;234;p39"/>
          <p:cNvPicPr preferRelativeResize="0"/>
          <p:nvPr/>
        </p:nvPicPr>
        <p:blipFill>
          <a:blip r:embed="rId3">
            <a:alphaModFix/>
          </a:blip>
          <a:stretch>
            <a:fillRect/>
          </a:stretch>
        </p:blipFill>
        <p:spPr>
          <a:xfrm>
            <a:off x="0" y="441036"/>
            <a:ext cx="9143999" cy="55119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0"/>
          <p:cNvSpPr txBox="1"/>
          <p:nvPr>
            <p:ph type="title"/>
          </p:nvPr>
        </p:nvSpPr>
        <p:spPr>
          <a:xfrm>
            <a:off x="311700" y="2928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Add Javascript to a Block</a:t>
            </a:r>
            <a:endParaRPr sz="1800">
              <a:solidFill>
                <a:srgbClr val="FFFFFF"/>
              </a:solidFill>
            </a:endParaRPr>
          </a:p>
        </p:txBody>
      </p:sp>
      <p:sp>
        <p:nvSpPr>
          <p:cNvPr id="240" name="Google Shape;240;p40"/>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40"/>
          <p:cNvPicPr preferRelativeResize="0"/>
          <p:nvPr/>
        </p:nvPicPr>
        <p:blipFill>
          <a:blip r:embed="rId3">
            <a:alphaModFix/>
          </a:blip>
          <a:stretch>
            <a:fillRect/>
          </a:stretch>
        </p:blipFill>
        <p:spPr>
          <a:xfrm>
            <a:off x="0" y="1230147"/>
            <a:ext cx="9144000" cy="405625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1"/>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Renderable Arrays</a:t>
            </a:r>
            <a:endParaRPr sz="1800">
              <a:solidFill>
                <a:srgbClr val="FFFFFF"/>
              </a:solidFill>
            </a:endParaRPr>
          </a:p>
        </p:txBody>
      </p:sp>
      <p:sp>
        <p:nvSpPr>
          <p:cNvPr id="247" name="Google Shape;247;p41"/>
          <p:cNvSpPr txBox="1"/>
          <p:nvPr>
            <p:ph idx="1" type="body"/>
          </p:nvPr>
        </p:nvSpPr>
        <p:spPr>
          <a:xfrm>
            <a:off x="311700" y="693975"/>
            <a:ext cx="8520600" cy="46860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Creating them</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Calling / using them in the twig template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Why you would use them</a:t>
            </a:r>
            <a:endParaRPr sz="1800">
              <a:solidFill>
                <a:srgbClr val="FFFFFF"/>
              </a:solidFill>
            </a:endParaRPr>
          </a:p>
        </p:txBody>
      </p:sp>
      <p:sp>
        <p:nvSpPr>
          <p:cNvPr id="248" name="Google Shape;248;p41"/>
          <p:cNvSpPr txBox="1"/>
          <p:nvPr/>
        </p:nvSpPr>
        <p:spPr>
          <a:xfrm>
            <a:off x="1512150" y="3794925"/>
            <a:ext cx="6300600" cy="15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363675" y="593375"/>
            <a:ext cx="54687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Preprocess Functions</a:t>
            </a:r>
            <a:endParaRPr sz="1800">
              <a:solidFill>
                <a:srgbClr val="FFFFFF"/>
              </a:solidFill>
            </a:endParaRPr>
          </a:p>
        </p:txBody>
      </p:sp>
      <p:sp>
        <p:nvSpPr>
          <p:cNvPr id="72" name="Google Shape;72;p15"/>
          <p:cNvSpPr txBox="1"/>
          <p:nvPr>
            <p:ph idx="1" type="body"/>
          </p:nvPr>
        </p:nvSpPr>
        <p:spPr>
          <a:xfrm>
            <a:off x="3144700" y="1463158"/>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What they do</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How to use them</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Helpful tools and tips to make your life easier</a:t>
            </a:r>
            <a:endParaRPr sz="180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1297500" y="-138792"/>
            <a:ext cx="7038900" cy="1218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Renderable Array</a:t>
            </a:r>
            <a:endParaRPr>
              <a:solidFill>
                <a:srgbClr val="FFFFFF"/>
              </a:solidFill>
            </a:endParaRPr>
          </a:p>
          <a:p>
            <a:pPr indent="0" lvl="0" marL="0" rtl="0" algn="l">
              <a:spcBef>
                <a:spcPts val="0"/>
              </a:spcBef>
              <a:spcAft>
                <a:spcPts val="0"/>
              </a:spcAft>
              <a:buNone/>
            </a:pPr>
            <a:r>
              <a:t/>
            </a:r>
            <a:endParaRPr>
              <a:solidFill>
                <a:srgbClr val="FFFFFF"/>
              </a:solidFill>
            </a:endParaRPr>
          </a:p>
        </p:txBody>
      </p:sp>
      <p:sp>
        <p:nvSpPr>
          <p:cNvPr id="254" name="Google Shape;254;p42"/>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 name="Google Shape;255;p42"/>
          <p:cNvPicPr preferRelativeResize="0"/>
          <p:nvPr/>
        </p:nvPicPr>
        <p:blipFill>
          <a:blip r:embed="rId3">
            <a:alphaModFix/>
          </a:blip>
          <a:stretch>
            <a:fillRect/>
          </a:stretch>
        </p:blipFill>
        <p:spPr>
          <a:xfrm>
            <a:off x="1297500" y="285225"/>
            <a:ext cx="5757725" cy="5247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3"/>
          <p:cNvSpPr txBox="1"/>
          <p:nvPr>
            <p:ph type="title"/>
          </p:nvPr>
        </p:nvSpPr>
        <p:spPr>
          <a:xfrm>
            <a:off x="311700" y="147492"/>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Renderable Array</a:t>
            </a:r>
            <a:endParaRPr>
              <a:solidFill>
                <a:srgbClr val="FFFFFF"/>
              </a:solidFill>
            </a:endParaRPr>
          </a:p>
        </p:txBody>
      </p:sp>
      <p:sp>
        <p:nvSpPr>
          <p:cNvPr id="261" name="Google Shape;261;p43"/>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43"/>
          <p:cNvPicPr preferRelativeResize="0"/>
          <p:nvPr/>
        </p:nvPicPr>
        <p:blipFill>
          <a:blip r:embed="rId3">
            <a:alphaModFix/>
          </a:blip>
          <a:stretch>
            <a:fillRect/>
          </a:stretch>
        </p:blipFill>
        <p:spPr>
          <a:xfrm>
            <a:off x="0" y="2046618"/>
            <a:ext cx="9144000" cy="212501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44"/>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4"/>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44"/>
          <p:cNvPicPr preferRelativeResize="0"/>
          <p:nvPr/>
        </p:nvPicPr>
        <p:blipFill>
          <a:blip r:embed="rId3">
            <a:alphaModFix/>
          </a:blip>
          <a:stretch>
            <a:fillRect/>
          </a:stretch>
        </p:blipFill>
        <p:spPr>
          <a:xfrm>
            <a:off x="1665150" y="-86675"/>
            <a:ext cx="5454101" cy="5711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45"/>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5"/>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45"/>
          <p:cNvPicPr preferRelativeResize="0"/>
          <p:nvPr/>
        </p:nvPicPr>
        <p:blipFill>
          <a:blip r:embed="rId3">
            <a:alphaModFix/>
          </a:blip>
          <a:stretch>
            <a:fillRect/>
          </a:stretch>
        </p:blipFill>
        <p:spPr>
          <a:xfrm>
            <a:off x="1548500" y="593375"/>
            <a:ext cx="5905699" cy="4752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6"/>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46"/>
          <p:cNvPicPr preferRelativeResize="0"/>
          <p:nvPr/>
        </p:nvPicPr>
        <p:blipFill>
          <a:blip r:embed="rId3">
            <a:alphaModFix/>
          </a:blip>
          <a:stretch>
            <a:fillRect/>
          </a:stretch>
        </p:blipFill>
        <p:spPr>
          <a:xfrm>
            <a:off x="1846427" y="0"/>
            <a:ext cx="5158550" cy="5600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7"/>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XDebug</a:t>
            </a:r>
            <a:endParaRPr sz="1800">
              <a:solidFill>
                <a:srgbClr val="FFFFFF"/>
              </a:solidFill>
            </a:endParaRPr>
          </a:p>
        </p:txBody>
      </p:sp>
      <p:pic>
        <p:nvPicPr>
          <p:cNvPr id="289" name="Google Shape;289;p47"/>
          <p:cNvPicPr preferRelativeResize="0"/>
          <p:nvPr/>
        </p:nvPicPr>
        <p:blipFill>
          <a:blip r:embed="rId3">
            <a:alphaModFix/>
          </a:blip>
          <a:stretch>
            <a:fillRect/>
          </a:stretch>
        </p:blipFill>
        <p:spPr>
          <a:xfrm>
            <a:off x="2288138" y="2113175"/>
            <a:ext cx="4567725" cy="2564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48"/>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Renderable Array - Twig</a:t>
            </a:r>
            <a:endParaRPr>
              <a:solidFill>
                <a:srgbClr val="FFFFFF"/>
              </a:solidFill>
            </a:endParaRPr>
          </a:p>
        </p:txBody>
      </p:sp>
      <p:sp>
        <p:nvSpPr>
          <p:cNvPr id="295" name="Google Shape;295;p48"/>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48"/>
          <p:cNvPicPr preferRelativeResize="0"/>
          <p:nvPr/>
        </p:nvPicPr>
        <p:blipFill>
          <a:blip r:embed="rId3">
            <a:alphaModFix/>
          </a:blip>
          <a:stretch>
            <a:fillRect/>
          </a:stretch>
        </p:blipFill>
        <p:spPr>
          <a:xfrm>
            <a:off x="1371600" y="967225"/>
            <a:ext cx="6400800" cy="4400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49"/>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Theming Template Suggestions</a:t>
            </a:r>
            <a:endParaRPr sz="1800">
              <a:solidFill>
                <a:srgbClr val="FFFFFF"/>
              </a:solidFill>
            </a:endParaRPr>
          </a:p>
        </p:txBody>
      </p:sp>
      <p:sp>
        <p:nvSpPr>
          <p:cNvPr id="302" name="Google Shape;302;p49"/>
          <p:cNvSpPr txBox="1"/>
          <p:nvPr>
            <p:ph idx="1" type="body"/>
          </p:nvPr>
        </p:nvSpPr>
        <p:spPr>
          <a:xfrm>
            <a:off x="311700" y="1280158"/>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Allows you to add a specific template naming suggestion format </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Can be used globally or for specific use cases</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hook_theme_suggestions_HOOK_alter</a:t>
            </a:r>
            <a:endParaRPr sz="1800">
              <a:solidFill>
                <a:srgbClr val="FFFFFF"/>
              </a:solidFill>
            </a:endParaRPr>
          </a:p>
        </p:txBody>
      </p:sp>
      <p:sp>
        <p:nvSpPr>
          <p:cNvPr id="303" name="Google Shape;303;p49"/>
          <p:cNvSpPr txBox="1"/>
          <p:nvPr/>
        </p:nvSpPr>
        <p:spPr>
          <a:xfrm>
            <a:off x="1565475" y="3625300"/>
            <a:ext cx="6771000" cy="18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50"/>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50"/>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 name="Google Shape;310;p50"/>
          <p:cNvPicPr preferRelativeResize="0"/>
          <p:nvPr/>
        </p:nvPicPr>
        <p:blipFill>
          <a:blip r:embed="rId3">
            <a:alphaModFix/>
          </a:blip>
          <a:stretch>
            <a:fillRect/>
          </a:stretch>
        </p:blipFill>
        <p:spPr>
          <a:xfrm>
            <a:off x="881050" y="1715188"/>
            <a:ext cx="7381875" cy="2333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1"/>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51"/>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51"/>
          <p:cNvPicPr preferRelativeResize="0"/>
          <p:nvPr/>
        </p:nvPicPr>
        <p:blipFill>
          <a:blip r:embed="rId3">
            <a:alphaModFix/>
          </a:blip>
          <a:stretch>
            <a:fillRect/>
          </a:stretch>
        </p:blipFill>
        <p:spPr>
          <a:xfrm>
            <a:off x="481700" y="1303750"/>
            <a:ext cx="8180599" cy="3355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 name="Google Shape;79;p16"/>
          <p:cNvPicPr preferRelativeResize="0"/>
          <p:nvPr/>
        </p:nvPicPr>
        <p:blipFill>
          <a:blip r:embed="rId3">
            <a:alphaModFix/>
          </a:blip>
          <a:stretch>
            <a:fillRect/>
          </a:stretch>
        </p:blipFill>
        <p:spPr>
          <a:xfrm>
            <a:off x="2466977" y="593375"/>
            <a:ext cx="4210050" cy="4210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52"/>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2"/>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 name="Google Shape;324;p52"/>
          <p:cNvPicPr preferRelativeResize="0"/>
          <p:nvPr/>
        </p:nvPicPr>
        <p:blipFill>
          <a:blip r:embed="rId3">
            <a:alphaModFix/>
          </a:blip>
          <a:stretch>
            <a:fillRect/>
          </a:stretch>
        </p:blipFill>
        <p:spPr>
          <a:xfrm>
            <a:off x="1189350" y="555175"/>
            <a:ext cx="6765300" cy="44413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3"/>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Theming Template Suggestions</a:t>
            </a:r>
            <a:endParaRPr/>
          </a:p>
        </p:txBody>
      </p:sp>
      <p:sp>
        <p:nvSpPr>
          <p:cNvPr id="330" name="Google Shape;330;p53"/>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1" name="Google Shape;331;p53"/>
          <p:cNvPicPr preferRelativeResize="0"/>
          <p:nvPr/>
        </p:nvPicPr>
        <p:blipFill>
          <a:blip r:embed="rId3">
            <a:alphaModFix/>
          </a:blip>
          <a:stretch>
            <a:fillRect/>
          </a:stretch>
        </p:blipFill>
        <p:spPr>
          <a:xfrm>
            <a:off x="0" y="1385969"/>
            <a:ext cx="9143999" cy="408606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4"/>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Twig</a:t>
            </a:r>
            <a:endParaRPr sz="1800">
              <a:solidFill>
                <a:srgbClr val="FFFFFF"/>
              </a:solidFill>
            </a:endParaRPr>
          </a:p>
        </p:txBody>
      </p:sp>
      <p:sp>
        <p:nvSpPr>
          <p:cNvPr id="337" name="Google Shape;337;p54"/>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Variables will be called by their associative key “$variables[‘footer’]” will be called “footer” in twig</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If thrown inside content -  $variables[‘content’][‘footer’], you will use dot notation i.e. content.footer</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Can use if checks in twig {% if content.footer %}, etc</a:t>
            </a:r>
            <a:endParaRPr sz="1800">
              <a:solidFill>
                <a:srgbClr val="FFFFF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55"/>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Modifying Forms</a:t>
            </a:r>
            <a:endParaRPr sz="1800">
              <a:solidFill>
                <a:srgbClr val="FFFFFF"/>
              </a:solidFill>
            </a:endParaRPr>
          </a:p>
        </p:txBody>
      </p:sp>
      <p:sp>
        <p:nvSpPr>
          <p:cNvPr id="343" name="Google Shape;343;p55"/>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Add  a link to a form</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Be careful not to leave new form items vulnerable to XSS attack</a:t>
            </a:r>
            <a:endParaRPr sz="18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5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56"/>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0" name="Google Shape;350;p56"/>
          <p:cNvPicPr preferRelativeResize="0"/>
          <p:nvPr/>
        </p:nvPicPr>
        <p:blipFill>
          <a:blip r:embed="rId3">
            <a:alphaModFix/>
          </a:blip>
          <a:stretch>
            <a:fillRect/>
          </a:stretch>
        </p:blipFill>
        <p:spPr>
          <a:xfrm>
            <a:off x="666750" y="825262"/>
            <a:ext cx="7810500" cy="38195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7"/>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7"/>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7" name="Google Shape;357;p57"/>
          <p:cNvPicPr preferRelativeResize="0"/>
          <p:nvPr/>
        </p:nvPicPr>
        <p:blipFill>
          <a:blip r:embed="rId3">
            <a:alphaModFix/>
          </a:blip>
          <a:stretch>
            <a:fillRect/>
          </a:stretch>
        </p:blipFill>
        <p:spPr>
          <a:xfrm>
            <a:off x="954336" y="351048"/>
            <a:ext cx="7235325" cy="48639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58"/>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Modifying Forms</a:t>
            </a:r>
            <a:endParaRPr sz="1800">
              <a:solidFill>
                <a:srgbClr val="FFFFFF"/>
              </a:solidFill>
            </a:endParaRPr>
          </a:p>
        </p:txBody>
      </p:sp>
      <p:sp>
        <p:nvSpPr>
          <p:cNvPr id="363" name="Google Shape;363;p58"/>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4" name="Google Shape;364;p58"/>
          <p:cNvPicPr preferRelativeResize="0"/>
          <p:nvPr/>
        </p:nvPicPr>
        <p:blipFill>
          <a:blip r:embed="rId3">
            <a:alphaModFix/>
          </a:blip>
          <a:stretch>
            <a:fillRect/>
          </a:stretch>
        </p:blipFill>
        <p:spPr>
          <a:xfrm>
            <a:off x="0" y="1611591"/>
            <a:ext cx="9143999" cy="363481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59"/>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Preprocess All The Things!</a:t>
            </a:r>
            <a:endParaRPr sz="1800">
              <a:solidFill>
                <a:srgbClr val="FFFFFF"/>
              </a:solidFill>
            </a:endParaRPr>
          </a:p>
        </p:txBody>
      </p:sp>
      <p:sp>
        <p:nvSpPr>
          <p:cNvPr id="370" name="Google Shape;370;p59"/>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What they do</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How to use them</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Helpful tools and tips to make your life easier</a:t>
            </a:r>
            <a:endParaRPr sz="1800">
              <a:solidFill>
                <a:srgbClr val="FFFFFF"/>
              </a:solidFill>
            </a:endParaRPr>
          </a:p>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60"/>
          <p:cNvSpPr txBox="1"/>
          <p:nvPr>
            <p:ph type="title"/>
          </p:nvPr>
        </p:nvSpPr>
        <p:spPr>
          <a:xfrm>
            <a:off x="3363675" y="593375"/>
            <a:ext cx="54687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Preprocess Functions</a:t>
            </a:r>
            <a:endParaRPr sz="1800">
              <a:solidFill>
                <a:srgbClr val="FFFFFF"/>
              </a:solidFill>
            </a:endParaRPr>
          </a:p>
        </p:txBody>
      </p:sp>
      <p:sp>
        <p:nvSpPr>
          <p:cNvPr id="376" name="Google Shape;376;p60"/>
          <p:cNvSpPr txBox="1"/>
          <p:nvPr>
            <p:ph idx="1" type="body"/>
          </p:nvPr>
        </p:nvSpPr>
        <p:spPr>
          <a:xfrm>
            <a:off x="3144700" y="1463158"/>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What they do</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How to use them</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Helpful tools and tips to make your life easier</a:t>
            </a:r>
            <a:endParaRPr sz="180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61"/>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Useful Links</a:t>
            </a:r>
            <a:endParaRPr sz="1800">
              <a:solidFill>
                <a:srgbClr val="FFFFFF"/>
              </a:solidFill>
            </a:endParaRPr>
          </a:p>
        </p:txBody>
      </p:sp>
      <p:sp>
        <p:nvSpPr>
          <p:cNvPr id="382" name="Google Shape;382;p61"/>
          <p:cNvSpPr txBox="1"/>
          <p:nvPr>
            <p:ph idx="1" type="body"/>
          </p:nvPr>
        </p:nvSpPr>
        <p:spPr>
          <a:xfrm>
            <a:off x="311700" y="12427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FFFFFF"/>
                </a:solidFill>
              </a:rPr>
              <a:t>Debugging</a:t>
            </a:r>
            <a:r>
              <a:rPr lang="en">
                <a:solidFill>
                  <a:srgbClr val="FFFFFF"/>
                </a:solidFill>
              </a:rPr>
              <a:t>:</a:t>
            </a:r>
            <a:endParaRPr>
              <a:solidFill>
                <a:srgbClr val="FFFFFF"/>
              </a:solidFill>
            </a:endParaRPr>
          </a:p>
          <a:p>
            <a:pPr indent="0" lvl="0" marL="0" rtl="0" algn="l">
              <a:spcBef>
                <a:spcPts val="0"/>
              </a:spcBef>
              <a:spcAft>
                <a:spcPts val="0"/>
              </a:spcAft>
              <a:buClr>
                <a:schemeClr val="dk1"/>
              </a:buClr>
              <a:buSzPts val="1100"/>
              <a:buFont typeface="Arial"/>
              <a:buNone/>
            </a:pPr>
            <a:r>
              <a:rPr lang="en" u="sng">
                <a:solidFill>
                  <a:srgbClr val="FFFFFF"/>
                </a:solidFill>
                <a:hlinkClick r:id="rId3"/>
              </a:rPr>
              <a:t>https://www.drupal.org/docs/8/theming/twig/locating-template-files-with-debugging</a:t>
            </a:r>
            <a:endParaRPr>
              <a:solidFill>
                <a:srgbClr val="FFFFFF"/>
              </a:solidFill>
            </a:endParaRPr>
          </a:p>
          <a:p>
            <a:pPr indent="0" lvl="0" marL="0" rtl="0" algn="l">
              <a:spcBef>
                <a:spcPts val="0"/>
              </a:spcBef>
              <a:spcAft>
                <a:spcPts val="0"/>
              </a:spcAft>
              <a:buClr>
                <a:schemeClr val="dk1"/>
              </a:buClr>
              <a:buSzPts val="1100"/>
              <a:buFont typeface="Arial"/>
              <a:buNone/>
            </a:pPr>
            <a:r>
              <a:rPr lang="en" u="sng">
                <a:solidFill>
                  <a:srgbClr val="FFFFFF"/>
                </a:solidFill>
                <a:hlinkClick r:id="rId4"/>
              </a:rPr>
              <a:t>https://www.drupal.org/docs/8/theming/twig/discovering-and-inspecting-variables-in-twig-templates</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b="1" lang="en">
                <a:solidFill>
                  <a:srgbClr val="FFFFFF"/>
                </a:solidFill>
              </a:rPr>
              <a:t>Template Suggestions</a:t>
            </a:r>
            <a:r>
              <a:rPr lang="en">
                <a:solidFill>
                  <a:srgbClr val="FFFFFF"/>
                </a:solidFill>
              </a:rPr>
              <a:t>: </a:t>
            </a:r>
            <a:endParaRPr>
              <a:solidFill>
                <a:srgbClr val="FFFFFF"/>
              </a:solidFill>
            </a:endParaRPr>
          </a:p>
          <a:p>
            <a:pPr indent="0" lvl="0" marL="0" rtl="0" algn="l">
              <a:spcBef>
                <a:spcPts val="0"/>
              </a:spcBef>
              <a:spcAft>
                <a:spcPts val="0"/>
              </a:spcAft>
              <a:buClr>
                <a:schemeClr val="dk1"/>
              </a:buClr>
              <a:buSzPts val="1100"/>
              <a:buFont typeface="Arial"/>
              <a:buNone/>
            </a:pPr>
            <a:r>
              <a:rPr lang="en" u="sng">
                <a:solidFill>
                  <a:srgbClr val="FFFFFF"/>
                </a:solidFill>
                <a:hlinkClick r:id="rId5"/>
              </a:rPr>
              <a:t>https://www.drupal.org/docs/8/theming/twig/working-with-twig-templates</a:t>
            </a:r>
            <a:endParaRPr>
              <a:solidFill>
                <a:srgbClr val="FFFFFF"/>
              </a:solidFill>
            </a:endParaRPr>
          </a:p>
          <a:p>
            <a:pPr indent="0" lvl="0" marL="0" rtl="0" algn="l">
              <a:spcBef>
                <a:spcPts val="0"/>
              </a:spcBef>
              <a:spcAft>
                <a:spcPts val="0"/>
              </a:spcAft>
              <a:buClr>
                <a:schemeClr val="dk1"/>
              </a:buClr>
              <a:buSzPts val="1100"/>
              <a:buFont typeface="Arial"/>
              <a:buNone/>
            </a:pPr>
            <a:r>
              <a:rPr lang="en" u="sng">
                <a:solidFill>
                  <a:srgbClr val="FFFFFF"/>
                </a:solidFill>
                <a:hlinkClick r:id="rId6"/>
              </a:rPr>
              <a:t>https://www.drupal.org/docs/8/theming/twig/twig-template-naming-conventions</a:t>
            </a:r>
            <a:endParaRPr>
              <a:solidFill>
                <a:srgbClr val="FFFFFF"/>
              </a:solidFill>
            </a:endParaRPr>
          </a:p>
          <a:p>
            <a:pPr indent="0" lvl="0" marL="0" rtl="0" algn="l">
              <a:spcBef>
                <a:spcPts val="0"/>
              </a:spcBef>
              <a:spcAft>
                <a:spcPts val="0"/>
              </a:spcAft>
              <a:buClr>
                <a:schemeClr val="dk1"/>
              </a:buClr>
              <a:buSzPts val="1100"/>
              <a:buFont typeface="Arial"/>
              <a:buNone/>
            </a:pPr>
            <a:r>
              <a:rPr lang="en" u="sng">
                <a:solidFill>
                  <a:srgbClr val="FFFFFF"/>
                </a:solidFill>
                <a:hlinkClick r:id="rId7"/>
              </a:rPr>
              <a:t>https://api.drupal.org/api/drupal/core%21lib%21Drupal%21Core%21Render%21theme.api.php/function/hook_theme_suggestions_alter/8</a:t>
            </a:r>
            <a:endParaRPr>
              <a:solidFill>
                <a:srgbClr val="FFFFFF"/>
              </a:solidFill>
            </a:endParaRPr>
          </a:p>
          <a:p>
            <a:pPr indent="0" lvl="0" marL="0" rtl="0" algn="l">
              <a:spcBef>
                <a:spcPts val="0"/>
              </a:spcBef>
              <a:spcAft>
                <a:spcPts val="0"/>
              </a:spcAft>
              <a:buClr>
                <a:schemeClr val="dk1"/>
              </a:buClr>
              <a:buSzPts val="1100"/>
              <a:buFont typeface="Arial"/>
              <a:buNone/>
            </a:pPr>
            <a:r>
              <a:t/>
            </a:r>
            <a:endParaRPr>
              <a:solidFill>
                <a:srgbClr val="FFFFFF"/>
              </a:solidFill>
            </a:endParaRPr>
          </a:p>
          <a:p>
            <a:pPr indent="0" lvl="0" marL="0" rtl="0" algn="l">
              <a:spcBef>
                <a:spcPts val="0"/>
              </a:spcBef>
              <a:spcAft>
                <a:spcPts val="0"/>
              </a:spcAft>
              <a:buNone/>
            </a:pPr>
            <a:r>
              <a:rPr b="1" lang="en">
                <a:solidFill>
                  <a:srgbClr val="FFFFFF"/>
                </a:solidFill>
              </a:rPr>
              <a:t>Render Arrays</a:t>
            </a:r>
            <a:r>
              <a:rPr lang="en">
                <a:solidFill>
                  <a:srgbClr val="FFFFFF"/>
                </a:solidFill>
              </a:rPr>
              <a:t>:</a:t>
            </a:r>
            <a:endParaRPr>
              <a:solidFill>
                <a:srgbClr val="FFFFFF"/>
              </a:solidFill>
            </a:endParaRPr>
          </a:p>
          <a:p>
            <a:pPr indent="0" lvl="0" marL="0" rtl="0" algn="l">
              <a:spcBef>
                <a:spcPts val="0"/>
              </a:spcBef>
              <a:spcAft>
                <a:spcPts val="0"/>
              </a:spcAft>
              <a:buClr>
                <a:schemeClr val="dk1"/>
              </a:buClr>
              <a:buSzPts val="1100"/>
              <a:buFont typeface="Arial"/>
              <a:buNone/>
            </a:pPr>
            <a:r>
              <a:rPr lang="en" u="sng">
                <a:solidFill>
                  <a:srgbClr val="FFFFFF"/>
                </a:solidFill>
                <a:hlinkClick r:id="rId8"/>
              </a:rPr>
              <a:t>https://www.drupal.org/docs/8/api/render-api/render-arrays</a:t>
            </a:r>
            <a:endParaRPr>
              <a:solidFill>
                <a:srgbClr val="FFFFFF"/>
              </a:solidFill>
            </a:endParaRPr>
          </a:p>
          <a:p>
            <a:pPr indent="0" lvl="0" marL="0" rtl="0" algn="l">
              <a:spcBef>
                <a:spcPts val="0"/>
              </a:spcBef>
              <a:spcAft>
                <a:spcPts val="0"/>
              </a:spcAft>
              <a:buClr>
                <a:schemeClr val="dk1"/>
              </a:buClr>
              <a:buSzPts val="1100"/>
              <a:buFont typeface="Arial"/>
              <a:buNone/>
            </a:pPr>
            <a:r>
              <a:rPr lang="en">
                <a:solidFill>
                  <a:srgbClr val="FFFFFF"/>
                </a:solidFill>
              </a:rPr>
              <a:t>https://api.drupal.org/api/drupal/core!lib!Drupal!Core!Render!theme.api.php/group/theme_render/8.2.x</a:t>
            </a:r>
            <a:endParaRPr>
              <a:solidFill>
                <a:srgbClr val="FFFFFF"/>
              </a:solidFill>
            </a:endParaRPr>
          </a:p>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txBox="1"/>
          <p:nvPr>
            <p:ph type="title"/>
          </p:nvPr>
        </p:nvSpPr>
        <p:spPr>
          <a:xfrm>
            <a:off x="34060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What are preprocess functions?</a:t>
            </a:r>
            <a:endParaRPr sz="1800">
              <a:solidFill>
                <a:srgbClr val="FFFFFF"/>
              </a:solidFill>
            </a:endParaRPr>
          </a:p>
        </p:txBody>
      </p:sp>
      <p:sp>
        <p:nvSpPr>
          <p:cNvPr id="85" name="Google Shape;85;p17"/>
          <p:cNvSpPr txBox="1"/>
          <p:nvPr>
            <p:ph idx="1" type="body"/>
          </p:nvPr>
        </p:nvSpPr>
        <p:spPr>
          <a:xfrm>
            <a:off x="2916100" y="1536633"/>
            <a:ext cx="8520600" cy="45552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 sz="1800">
                <a:solidFill>
                  <a:srgbClr val="FFFFFF"/>
                </a:solidFill>
              </a:rPr>
              <a:t>Set up variables to be placed in a template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Change how content is rendered</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Change what information is served up to the page</a:t>
            </a:r>
            <a:endParaRPr sz="1800">
              <a:solidFill>
                <a:srgbClr val="FFFFFF"/>
              </a:solidFill>
            </a:endParaRPr>
          </a:p>
          <a:p>
            <a:pPr indent="-342900" lvl="0" marL="457200" rtl="0" algn="l">
              <a:spcBef>
                <a:spcPts val="0"/>
              </a:spcBef>
              <a:spcAft>
                <a:spcPts val="0"/>
              </a:spcAft>
              <a:buClr>
                <a:srgbClr val="FFFFFF"/>
              </a:buClr>
              <a:buSzPts val="1800"/>
              <a:buChar char="-"/>
            </a:pPr>
            <a:r>
              <a:rPr lang="en" sz="1800">
                <a:solidFill>
                  <a:srgbClr val="FFFFFF"/>
                </a:solidFill>
              </a:rPr>
              <a:t>Add custom logic before it hits the page</a:t>
            </a:r>
            <a:endParaRPr sz="18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62"/>
          <p:cNvSpPr txBox="1"/>
          <p:nvPr>
            <p:ph type="title"/>
          </p:nvPr>
        </p:nvSpPr>
        <p:spPr>
          <a:xfrm>
            <a:off x="1405725"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Now you can say...</a:t>
            </a:r>
            <a:endParaRPr sz="1800">
              <a:solidFill>
                <a:srgbClr val="FFFFFF"/>
              </a:solidFill>
            </a:endParaRPr>
          </a:p>
        </p:txBody>
      </p:sp>
      <p:pic>
        <p:nvPicPr>
          <p:cNvPr id="388" name="Google Shape;388;p62"/>
          <p:cNvPicPr preferRelativeResize="0"/>
          <p:nvPr/>
        </p:nvPicPr>
        <p:blipFill>
          <a:blip r:embed="rId3">
            <a:alphaModFix/>
          </a:blip>
          <a:stretch>
            <a:fillRect/>
          </a:stretch>
        </p:blipFill>
        <p:spPr>
          <a:xfrm>
            <a:off x="3933550" y="302100"/>
            <a:ext cx="4279650" cy="2122700"/>
          </a:xfrm>
          <a:prstGeom prst="rect">
            <a:avLst/>
          </a:prstGeom>
          <a:noFill/>
          <a:ln>
            <a:noFill/>
          </a:ln>
        </p:spPr>
      </p:pic>
      <p:sp>
        <p:nvSpPr>
          <p:cNvPr id="389" name="Google Shape;389;p62"/>
          <p:cNvSpPr txBox="1"/>
          <p:nvPr>
            <p:ph type="title"/>
          </p:nvPr>
        </p:nvSpPr>
        <p:spPr>
          <a:xfrm>
            <a:off x="3933550" y="2665514"/>
            <a:ext cx="8520600" cy="20862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FFFFFF"/>
                </a:solidFill>
              </a:rPr>
              <a:t>Let’s connect!</a:t>
            </a:r>
            <a:endParaRPr b="1" sz="1800">
              <a:solidFill>
                <a:srgbClr val="FFFFFF"/>
              </a:solidFill>
            </a:endParaRPr>
          </a:p>
          <a:p>
            <a:pPr indent="0" lvl="0" marL="0" rtl="0" algn="l">
              <a:lnSpc>
                <a:spcPct val="115000"/>
              </a:lnSpc>
              <a:spcBef>
                <a:spcPts val="0"/>
              </a:spcBef>
              <a:spcAft>
                <a:spcPts val="0"/>
              </a:spcAft>
              <a:buNone/>
            </a:pPr>
            <a:r>
              <a:rPr lang="en" sz="1800">
                <a:solidFill>
                  <a:srgbClr val="FFFFFF"/>
                </a:solidFill>
              </a:rPr>
              <a:t>Twitter: @redbrickone</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Website: redbrickone.com</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Taco Blog: taco.ist</a:t>
            </a:r>
            <a:endParaRPr sz="1800">
              <a:solidFill>
                <a:srgbClr val="FFFFFF"/>
              </a:solidFill>
            </a:endParaRPr>
          </a:p>
          <a:p>
            <a:pPr indent="0" lvl="0" marL="0" rtl="0" algn="l">
              <a:lnSpc>
                <a:spcPct val="115000"/>
              </a:lnSpc>
              <a:spcBef>
                <a:spcPts val="0"/>
              </a:spcBef>
              <a:spcAft>
                <a:spcPts val="0"/>
              </a:spcAft>
              <a:buNone/>
            </a:pPr>
            <a:r>
              <a:rPr lang="en" sz="1800">
                <a:solidFill>
                  <a:srgbClr val="FFFFFF"/>
                </a:solidFill>
              </a:rPr>
              <a:t>codekoalas.com/koala/chris-wright</a:t>
            </a:r>
            <a:endParaRPr sz="18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Turn on Debugging</a:t>
            </a:r>
            <a:endParaRPr/>
          </a:p>
        </p:txBody>
      </p:sp>
      <p:sp>
        <p:nvSpPr>
          <p:cNvPr id="91" name="Google Shape;91;p18"/>
          <p:cNvSpPr txBox="1"/>
          <p:nvPr>
            <p:ph idx="1" type="body"/>
          </p:nvPr>
        </p:nvSpPr>
        <p:spPr>
          <a:xfrm>
            <a:off x="1297500" y="1310558"/>
            <a:ext cx="7038900" cy="388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In /sites/default/services.yml, modify under Twig: debug:false to be debug:true</a:t>
            </a:r>
            <a:endParaRPr sz="1800"/>
          </a:p>
          <a:p>
            <a:pPr indent="0" lvl="0" marL="0" rtl="0" algn="l">
              <a:spcBef>
                <a:spcPts val="0"/>
              </a:spcBef>
              <a:spcAft>
                <a:spcPts val="0"/>
              </a:spcAft>
              <a:buNone/>
            </a:pPr>
            <a:r>
              <a:t/>
            </a:r>
            <a:endParaRPr sz="1800"/>
          </a:p>
        </p:txBody>
      </p:sp>
      <p:sp>
        <p:nvSpPr>
          <p:cNvPr id="92" name="Google Shape;92;p18"/>
          <p:cNvSpPr txBox="1"/>
          <p:nvPr/>
        </p:nvSpPr>
        <p:spPr>
          <a:xfrm>
            <a:off x="1074375" y="1214950"/>
            <a:ext cx="2891700" cy="33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8"/>
          <p:cNvPicPr preferRelativeResize="0"/>
          <p:nvPr/>
        </p:nvPicPr>
        <p:blipFill>
          <a:blip r:embed="rId3">
            <a:alphaModFix/>
          </a:blip>
          <a:stretch>
            <a:fillRect/>
          </a:stretch>
        </p:blipFill>
        <p:spPr>
          <a:xfrm>
            <a:off x="807600" y="160375"/>
            <a:ext cx="7528799" cy="5497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9"/>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Turn on Debugging</a:t>
            </a:r>
            <a:endParaRPr>
              <a:solidFill>
                <a:srgbClr val="FFFFFF"/>
              </a:solidFill>
            </a:endParaRPr>
          </a:p>
        </p:txBody>
      </p:sp>
      <p:sp>
        <p:nvSpPr>
          <p:cNvPr id="99" name="Google Shape;99;p19"/>
          <p:cNvSpPr txBox="1"/>
          <p:nvPr>
            <p:ph idx="1" type="body"/>
          </p:nvPr>
        </p:nvSpPr>
        <p:spPr>
          <a:xfrm>
            <a:off x="1297500" y="720742"/>
            <a:ext cx="7038900" cy="388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rPr>
              <a:t>This will now show templating suggestions and theme_hooks in comments throughout the html of your site</a:t>
            </a:r>
            <a:endParaRPr sz="1800">
              <a:solidFill>
                <a:srgbClr val="FFFFFF"/>
              </a:solidFill>
            </a:endParaRPr>
          </a:p>
        </p:txBody>
      </p:sp>
      <p:sp>
        <p:nvSpPr>
          <p:cNvPr id="100" name="Google Shape;100;p19"/>
          <p:cNvSpPr txBox="1"/>
          <p:nvPr/>
        </p:nvSpPr>
        <p:spPr>
          <a:xfrm>
            <a:off x="1454000" y="3979075"/>
            <a:ext cx="6882300" cy="21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Theme Debug</a:t>
            </a:r>
            <a:endParaRPr/>
          </a:p>
        </p:txBody>
      </p:sp>
      <p:sp>
        <p:nvSpPr>
          <p:cNvPr id="106" name="Google Shape;106;p20"/>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0"/>
          <p:cNvPicPr preferRelativeResize="0"/>
          <p:nvPr/>
        </p:nvPicPr>
        <p:blipFill>
          <a:blip r:embed="rId3">
            <a:alphaModFix/>
          </a:blip>
          <a:stretch>
            <a:fillRect/>
          </a:stretch>
        </p:blipFill>
        <p:spPr>
          <a:xfrm>
            <a:off x="709613" y="2049650"/>
            <a:ext cx="7724775" cy="1866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Theme Debug</a:t>
            </a:r>
            <a:endParaRPr/>
          </a:p>
        </p:txBody>
      </p:sp>
      <p:sp>
        <p:nvSpPr>
          <p:cNvPr id="113" name="Google Shape;113;p21"/>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 name="Google Shape;114;p21"/>
          <p:cNvPicPr preferRelativeResize="0"/>
          <p:nvPr/>
        </p:nvPicPr>
        <p:blipFill>
          <a:blip r:embed="rId3">
            <a:alphaModFix/>
          </a:blip>
          <a:stretch>
            <a:fillRect/>
          </a:stretch>
        </p:blipFill>
        <p:spPr>
          <a:xfrm>
            <a:off x="923925" y="1843688"/>
            <a:ext cx="7296150" cy="2143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